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13" r:id="rId4"/>
    <p:sldId id="314" r:id="rId5"/>
    <p:sldId id="315" r:id="rId6"/>
    <p:sldId id="316" r:id="rId7"/>
    <p:sldId id="317" r:id="rId8"/>
    <p:sldId id="260" r:id="rId9"/>
    <p:sldId id="318" r:id="rId10"/>
    <p:sldId id="319" r:id="rId11"/>
    <p:sldId id="32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C6C00"/>
    <a:srgbClr val="FF0000"/>
    <a:srgbClr val="FB5FFF"/>
    <a:srgbClr val="FFFF66"/>
    <a:srgbClr val="66FF66"/>
    <a:srgbClr val="FFCC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 snapToGrid="0"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179496-6D97-4654-B7FF-D663FA25D0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34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F755E7-8722-4243-A47B-065A131E27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008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034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008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1489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962400" y="2798763"/>
            <a:ext cx="5181600" cy="3165475"/>
          </a:xfrm>
        </p:spPr>
        <p:txBody>
          <a:bodyPr/>
          <a:lstStyle>
            <a:lvl1pPr algn="ctr">
              <a:defRPr b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0" y="471488"/>
            <a:ext cx="9144000" cy="1108075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 sz="44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9DEFA43-A21A-4EE5-97E0-8BF4E5A326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7" name="AutoShape 31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580188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folHlink"/>
                </a:solidFill>
                <a:latin typeface="Arial" charset="0"/>
              </a:rPr>
              <a:t>I</a:t>
            </a:r>
          </a:p>
        </p:txBody>
      </p:sp>
      <p:sp>
        <p:nvSpPr>
          <p:cNvPr id="4128" name="AutoShape 32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240588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folHlink"/>
                </a:solidFill>
                <a:latin typeface="Arial" charset="0"/>
              </a:rPr>
              <a:t>II</a:t>
            </a:r>
          </a:p>
        </p:txBody>
      </p:sp>
      <p:sp>
        <p:nvSpPr>
          <p:cNvPr id="4129" name="AutoShape 33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900988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folHlink"/>
                </a:solidFill>
                <a:latin typeface="Arial" charset="0"/>
              </a:rPr>
              <a:t>III</a:t>
            </a:r>
          </a:p>
        </p:txBody>
      </p:sp>
      <p:sp>
        <p:nvSpPr>
          <p:cNvPr id="4130" name="AutoShape 34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561388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folHlink"/>
                </a:solidFill>
                <a:latin typeface="Arial" charset="0"/>
              </a:rPr>
              <a:t>IV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7A1CE-8DFC-476C-A6B1-3AFE339ED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48C24-7541-4D6E-8184-A2DD0E1CB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31AD8-7489-4002-AFE3-F75296CCD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AF6F1-2ED4-4E57-BC3F-4C1F439093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73A92-53D2-450C-9E58-E1E38C7A9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C1195-A0DB-4DE2-803A-4ECBF7ABE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D76C1-91B3-4810-85DC-4551A7AA42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223AE-49F2-4F88-834F-09C6CCB26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518EB-A316-44B0-9D6C-E516ABAF6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001DE-624E-4DF8-BEFC-3F17BDCA2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459E5D49-CE70-4DAC-AFC9-B29BDB2F62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CommonBullets" pitchFamily="34" charset="2"/>
        <a:buChar char=","/>
        <a:defRPr kumimoji="1" sz="34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rainbow_m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2727325"/>
            <a:ext cx="2049463" cy="3789363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10 – </a:t>
            </a:r>
            <a:r>
              <a:rPr lang="en-US" dirty="0"/>
              <a:t>The Mole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13038" y="2798763"/>
            <a:ext cx="6430962" cy="3165475"/>
          </a:xfrm>
        </p:spPr>
        <p:txBody>
          <a:bodyPr/>
          <a:lstStyle/>
          <a:p>
            <a:pPr>
              <a:buFontTx/>
              <a:buAutoNum type="romanUcPeriod"/>
            </a:pPr>
            <a:r>
              <a:rPr lang="en-US" dirty="0"/>
              <a:t> Molar Conversions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</a:t>
            </a:r>
            <a:r>
              <a:rPr lang="en-US" dirty="0"/>
              <a:t>Conversion Examples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41438"/>
            <a:ext cx="7467600" cy="18256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/>
              <a:t>How many molecules are in 2.50 moles of C</a:t>
            </a:r>
            <a:r>
              <a:rPr lang="en-US" sz="3800" baseline="-25000"/>
              <a:t>12</a:t>
            </a:r>
            <a:r>
              <a:rPr lang="en-US" sz="3800"/>
              <a:t>H</a:t>
            </a:r>
            <a:r>
              <a:rPr lang="en-US" sz="3800" baseline="-25000"/>
              <a:t>22</a:t>
            </a:r>
            <a:r>
              <a:rPr lang="en-US" sz="3800"/>
              <a:t>O</a:t>
            </a:r>
            <a:r>
              <a:rPr lang="en-US" sz="3800" baseline="-25000"/>
              <a:t>11</a:t>
            </a:r>
            <a:r>
              <a:rPr lang="en-US" sz="3800"/>
              <a:t>?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176338" y="3803650"/>
            <a:ext cx="2047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2.50 mol</a:t>
            </a:r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1184275" y="4521200"/>
            <a:ext cx="4445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3230563" y="3341688"/>
            <a:ext cx="0" cy="20732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294063" y="3222625"/>
            <a:ext cx="2790825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6.02 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 10</a:t>
            </a:r>
            <a:r>
              <a:rPr kumimoji="1" lang="en-US" sz="3800" baseline="30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23</a:t>
            </a:r>
            <a:endParaRPr kumimoji="1" lang="en-US" sz="3800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molecules</a:t>
            </a:r>
            <a:endParaRPr kumimoji="1" lang="en-US" sz="3800">
              <a:solidFill>
                <a:schemeClr val="folHlink"/>
              </a:solidFill>
              <a:latin typeface="Arial" charset="0"/>
            </a:endParaRPr>
          </a:p>
          <a:p>
            <a:pPr marL="342900" indent="-342900">
              <a:spcBef>
                <a:spcPct val="3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 mol</a:t>
            </a:r>
          </a:p>
          <a:p>
            <a:pPr marL="342900" indent="-342900">
              <a:spcBef>
                <a:spcPct val="3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endParaRPr kumimoji="1" lang="en-US" sz="3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5689600" y="4125913"/>
            <a:ext cx="3454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1.51 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 10</a:t>
            </a:r>
            <a:r>
              <a:rPr kumimoji="1" lang="en-US" sz="3800" baseline="30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24</a:t>
            </a:r>
            <a:endParaRPr kumimoji="1" lang="en-US" sz="3800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    molecules</a:t>
            </a:r>
          </a:p>
          <a:p>
            <a:pPr marL="342900" indent="-342900">
              <a:lnSpc>
                <a:spcPct val="11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    C</a:t>
            </a:r>
            <a:r>
              <a:rPr kumimoji="1" lang="en-US" sz="3800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12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H</a:t>
            </a:r>
            <a:r>
              <a:rPr kumimoji="1" lang="en-US" sz="3800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22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O</a:t>
            </a:r>
            <a:r>
              <a:rPr kumimoji="1" lang="en-US" sz="3800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11</a:t>
            </a:r>
            <a:endParaRPr kumimoji="1" lang="en-US" sz="3800">
              <a:solidFill>
                <a:schemeClr val="folHlink"/>
              </a:solidFill>
              <a:latin typeface="Arial" charset="0"/>
            </a:endParaRPr>
          </a:p>
        </p:txBody>
      </p:sp>
      <p:grpSp>
        <p:nvGrpSpPr>
          <p:cNvPr id="73741" name="Group 13"/>
          <p:cNvGrpSpPr>
            <a:grpSpLocks/>
          </p:cNvGrpSpPr>
          <p:nvPr/>
        </p:nvGrpSpPr>
        <p:grpSpPr bwMode="auto">
          <a:xfrm>
            <a:off x="2357438" y="3897313"/>
            <a:ext cx="2154237" cy="1239837"/>
            <a:chOff x="1485" y="2455"/>
            <a:chExt cx="1357" cy="781"/>
          </a:xfrm>
        </p:grpSpPr>
        <p:sp>
          <p:nvSpPr>
            <p:cNvPr id="73739" name="Line 11"/>
            <p:cNvSpPr>
              <a:spLocks noChangeShapeType="1"/>
            </p:cNvSpPr>
            <p:nvPr/>
          </p:nvSpPr>
          <p:spPr bwMode="auto">
            <a:xfrm flipH="1">
              <a:off x="2404" y="2905"/>
              <a:ext cx="438" cy="33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0" name="Line 12"/>
            <p:cNvSpPr>
              <a:spLocks noChangeShapeType="1"/>
            </p:cNvSpPr>
            <p:nvPr/>
          </p:nvSpPr>
          <p:spPr bwMode="auto">
            <a:xfrm flipH="1">
              <a:off x="1485" y="2455"/>
              <a:ext cx="438" cy="33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  <p:bldP spid="73735" grpId="0" autoUpdateAnimBg="0"/>
      <p:bldP spid="7373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</a:t>
            </a:r>
            <a:r>
              <a:rPr lang="en-US" dirty="0"/>
              <a:t>Conversion Examples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41438"/>
            <a:ext cx="7467600" cy="18256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/>
              <a:t>Find the mass of 2.1 </a:t>
            </a:r>
            <a:r>
              <a:rPr lang="en-US" sz="3800">
                <a:sym typeface="Symbol" pitchFamily="18" charset="2"/>
              </a:rPr>
              <a:t> 10</a:t>
            </a:r>
            <a:r>
              <a:rPr lang="en-US" sz="3800" baseline="30000">
                <a:sym typeface="Symbol" pitchFamily="18" charset="2"/>
              </a:rPr>
              <a:t>24</a:t>
            </a:r>
            <a:r>
              <a:rPr lang="en-US" sz="3800">
                <a:sym typeface="Symbol" pitchFamily="18" charset="2"/>
              </a:rPr>
              <a:t> molecules of NaHCO</a:t>
            </a:r>
            <a:r>
              <a:rPr lang="en-US" sz="3800" baseline="-25000">
                <a:sym typeface="Symbol" pitchFamily="18" charset="2"/>
              </a:rPr>
              <a:t>3</a:t>
            </a:r>
            <a:r>
              <a:rPr lang="en-US" sz="3800">
                <a:sym typeface="Symbol" pitchFamily="18" charset="2"/>
              </a:rPr>
              <a:t>.</a:t>
            </a:r>
            <a:r>
              <a:rPr lang="en-US" sz="3800"/>
              <a:t> 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493838" y="3076575"/>
            <a:ext cx="2452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2.1 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 10</a:t>
            </a:r>
            <a:r>
              <a:rPr kumimoji="1" lang="en-US" sz="3800" baseline="30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24</a:t>
            </a:r>
            <a:endParaRPr kumimoji="1" lang="en-US" sz="3800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molecules</a:t>
            </a:r>
            <a:endParaRPr kumimoji="1" lang="en-US" sz="3800" baseline="30000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465263" y="4364038"/>
            <a:ext cx="710723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3878263" y="3108325"/>
            <a:ext cx="0" cy="25114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3941763" y="3619500"/>
            <a:ext cx="2790825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   1 mol</a:t>
            </a:r>
          </a:p>
          <a:p>
            <a:pPr marL="342900" indent="-342900">
              <a:spcBef>
                <a:spcPct val="4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6.02 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 10</a:t>
            </a:r>
            <a:r>
              <a:rPr kumimoji="1" lang="en-US" sz="3800" baseline="30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23</a:t>
            </a:r>
            <a:endParaRPr kumimoji="1" lang="en-US" sz="3800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molecules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5078413" y="5899150"/>
            <a:ext cx="406558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290 g NaHCO</a:t>
            </a:r>
            <a:r>
              <a:rPr kumimoji="1" lang="en-US" sz="3800" baseline="-25000">
                <a:solidFill>
                  <a:schemeClr val="folHlink"/>
                </a:solidFill>
                <a:latin typeface="Arial" charset="0"/>
              </a:rPr>
              <a:t>3</a:t>
            </a:r>
            <a:endParaRPr kumimoji="1" lang="en-US" sz="3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6559550" y="3108325"/>
            <a:ext cx="0" cy="25114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6630988" y="3635375"/>
            <a:ext cx="2205037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84.01 g</a:t>
            </a:r>
          </a:p>
          <a:p>
            <a:pPr marL="342900" indent="-342900">
              <a:spcBef>
                <a:spcPct val="4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 mol</a:t>
            </a:r>
            <a:endParaRPr kumimoji="1" lang="en-US" sz="3800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  <p:grpSp>
        <p:nvGrpSpPr>
          <p:cNvPr id="74767" name="Group 15"/>
          <p:cNvGrpSpPr>
            <a:grpSpLocks/>
          </p:cNvGrpSpPr>
          <p:nvPr/>
        </p:nvGrpSpPr>
        <p:grpSpPr bwMode="auto">
          <a:xfrm>
            <a:off x="1514475" y="3792538"/>
            <a:ext cx="4633913" cy="1801812"/>
            <a:chOff x="954" y="2389"/>
            <a:chExt cx="2919" cy="1135"/>
          </a:xfrm>
        </p:grpSpPr>
        <p:sp>
          <p:nvSpPr>
            <p:cNvPr id="74763" name="Line 11"/>
            <p:cNvSpPr>
              <a:spLocks noChangeShapeType="1"/>
            </p:cNvSpPr>
            <p:nvPr/>
          </p:nvSpPr>
          <p:spPr bwMode="auto">
            <a:xfrm flipH="1">
              <a:off x="954" y="2389"/>
              <a:ext cx="1377" cy="2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6" name="Line 14"/>
            <p:cNvSpPr>
              <a:spLocks noChangeShapeType="1"/>
            </p:cNvSpPr>
            <p:nvPr/>
          </p:nvSpPr>
          <p:spPr bwMode="auto">
            <a:xfrm flipH="1">
              <a:off x="2496" y="3254"/>
              <a:ext cx="1377" cy="2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770" name="Group 18"/>
          <p:cNvGrpSpPr>
            <a:grpSpLocks/>
          </p:cNvGrpSpPr>
          <p:nvPr/>
        </p:nvGrpSpPr>
        <p:grpSpPr bwMode="auto">
          <a:xfrm>
            <a:off x="4737100" y="3803650"/>
            <a:ext cx="3254375" cy="1217613"/>
            <a:chOff x="2984" y="2396"/>
            <a:chExt cx="2050" cy="767"/>
          </a:xfrm>
        </p:grpSpPr>
        <p:sp>
          <p:nvSpPr>
            <p:cNvPr id="74768" name="Line 16"/>
            <p:cNvSpPr>
              <a:spLocks noChangeShapeType="1"/>
            </p:cNvSpPr>
            <p:nvPr/>
          </p:nvSpPr>
          <p:spPr bwMode="auto">
            <a:xfrm flipH="1">
              <a:off x="2984" y="2396"/>
              <a:ext cx="593" cy="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 flipH="1">
              <a:off x="4441" y="2939"/>
              <a:ext cx="593" cy="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utoUpdateAnimBg="0"/>
      <p:bldP spid="74759" grpId="0" autoUpdateAnimBg="0"/>
      <p:bldP spid="74760" grpId="0" autoUpdateAnimBg="0"/>
      <p:bldP spid="7476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What is the Mole?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29479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/>
              <a:t>A counting number (like a dozen)</a:t>
            </a:r>
          </a:p>
          <a:p>
            <a:pPr>
              <a:lnSpc>
                <a:spcPct val="150000"/>
              </a:lnSpc>
            </a:pPr>
            <a:r>
              <a:rPr lang="en-US"/>
              <a:t>Avogadro’s number (N</a:t>
            </a:r>
            <a:r>
              <a:rPr lang="en-US" baseline="-25000"/>
              <a:t>A</a:t>
            </a:r>
            <a:r>
              <a:rPr lang="en-US"/>
              <a:t>)</a:t>
            </a:r>
          </a:p>
          <a:p>
            <a:pPr>
              <a:lnSpc>
                <a:spcPct val="150000"/>
              </a:lnSpc>
            </a:pPr>
            <a:r>
              <a:rPr lang="en-US"/>
              <a:t>1 mol = </a:t>
            </a:r>
            <a:r>
              <a:rPr lang="en-US" b="1">
                <a:solidFill>
                  <a:srgbClr val="FFCC00"/>
                </a:solidFill>
              </a:rPr>
              <a:t>6.02 </a:t>
            </a:r>
            <a:r>
              <a:rPr lang="en-US" b="1">
                <a:solidFill>
                  <a:srgbClr val="FFCC00"/>
                </a:solidFill>
                <a:sym typeface="Symbol" pitchFamily="18" charset="2"/>
              </a:rPr>
              <a:t> 10</a:t>
            </a:r>
            <a:r>
              <a:rPr lang="en-US" b="1" baseline="30000">
                <a:solidFill>
                  <a:srgbClr val="FFCC00"/>
                </a:solidFill>
                <a:sym typeface="Symbol" pitchFamily="18" charset="2"/>
              </a:rPr>
              <a:t>23</a:t>
            </a:r>
            <a:r>
              <a:rPr lang="en-US">
                <a:sym typeface="Symbol" pitchFamily="18" charset="2"/>
              </a:rPr>
              <a:t> items</a:t>
            </a:r>
          </a:p>
        </p:txBody>
      </p:sp>
      <p:grpSp>
        <p:nvGrpSpPr>
          <p:cNvPr id="5159" name="Group 39"/>
          <p:cNvGrpSpPr>
            <a:grpSpLocks/>
          </p:cNvGrpSpPr>
          <p:nvPr/>
        </p:nvGrpSpPr>
        <p:grpSpPr bwMode="auto">
          <a:xfrm>
            <a:off x="1895475" y="4840288"/>
            <a:ext cx="6235700" cy="1379537"/>
            <a:chOff x="864" y="3049"/>
            <a:chExt cx="3928" cy="869"/>
          </a:xfrm>
        </p:grpSpPr>
        <p:sp>
          <p:nvSpPr>
            <p:cNvPr id="5157" name="Rectangle 37"/>
            <p:cNvSpPr>
              <a:spLocks noChangeArrowheads="1"/>
            </p:cNvSpPr>
            <p:nvPr/>
          </p:nvSpPr>
          <p:spPr bwMode="auto">
            <a:xfrm>
              <a:off x="864" y="3200"/>
              <a:ext cx="3928" cy="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  <a:sym typeface="Symbol" pitchFamily="18" charset="2"/>
                </a:rPr>
                <a:t>A                 large amount!!!!</a:t>
              </a:r>
            </a:p>
          </p:txBody>
        </p:sp>
        <p:sp>
          <p:nvSpPr>
            <p:cNvPr id="5158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1202" y="3049"/>
              <a:ext cx="1282" cy="869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2037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B2B2B2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520402"/>
                      </a:gs>
                      <a:gs pos="100000">
                        <a:srgbClr val="FFCC00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875B0D"/>
                    </a:outerShdw>
                  </a:effectLst>
                  <a:latin typeface="Arial Black"/>
                </a:rPr>
                <a:t>VERY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1114425" y="2089150"/>
            <a:ext cx="6978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</a:pPr>
            <a:r>
              <a:rPr kumimoji="1" lang="en-US" sz="3400">
                <a:solidFill>
                  <a:schemeClr val="folHlink"/>
                </a:solidFill>
                <a:latin typeface="Arial" charset="0"/>
              </a:rPr>
              <a:t>1 mole of hockey pucks would equal the mass of the moon!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A. What is the Mole?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5345776"/>
            <a:ext cx="6978650" cy="119062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1 mole of pennies would cover the Earth 1/4 mile deep!</a:t>
            </a:r>
          </a:p>
        </p:txBody>
      </p:sp>
      <p:sp>
        <p:nvSpPr>
          <p:cNvPr id="67591" name="WordArt 7"/>
          <p:cNvSpPr>
            <a:spLocks noChangeArrowheads="1" noChangeShapeType="1" noTextEdit="1"/>
          </p:cNvSpPr>
          <p:nvPr/>
        </p:nvSpPr>
        <p:spPr bwMode="auto">
          <a:xfrm>
            <a:off x="1598613" y="450850"/>
            <a:ext cx="6992937" cy="1084263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HOW LARGE IS IT???</a:t>
            </a:r>
          </a:p>
        </p:txBody>
      </p:sp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7747000" y="3544888"/>
          <a:ext cx="1371600" cy="1385887"/>
        </p:xfrm>
        <a:graphic>
          <a:graphicData uri="http://schemas.openxmlformats.org/presentationml/2006/ole">
            <p:oleObj spid="_x0000_s67592" name="Clip" r:id="rId6" imgW="3992400" imgH="3468960" progId="MS_ClipArt_Gallery.5">
              <p:embed/>
            </p:oleObj>
          </a:graphicData>
        </a:graphic>
      </p:graphicFrame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7683500" y="2209800"/>
          <a:ext cx="1371600" cy="725488"/>
        </p:xfrm>
        <a:graphic>
          <a:graphicData uri="http://schemas.openxmlformats.org/presentationml/2006/ole">
            <p:oleObj spid="_x0000_s67593" name="Clip" r:id="rId7" imgW="1445400" imgH="1191240" progId="MS_ClipArt_Gallery.5">
              <p:embed/>
            </p:oleObj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7770813" y="5368925"/>
          <a:ext cx="1322387" cy="1343025"/>
        </p:xfrm>
        <a:graphic>
          <a:graphicData uri="http://schemas.openxmlformats.org/presentationml/2006/ole">
            <p:oleObj spid="_x0000_s67594" name="Clip" r:id="rId8" imgW="3416040" imgH="3468960" progId="MS_ClipArt_Gallery.5">
              <p:embed/>
            </p:oleObj>
          </a:graphicData>
        </a:graphic>
      </p:graphicFrame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1114425" y="3679825"/>
            <a:ext cx="697865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</a:pPr>
            <a:r>
              <a:rPr kumimoji="1" lang="en-US" sz="3400">
                <a:solidFill>
                  <a:schemeClr val="folHlink"/>
                </a:solidFill>
                <a:latin typeface="Arial" charset="0"/>
              </a:rPr>
              <a:t>1 mole of basketballs would fill a bag the size of the earth!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6" grpId="0" build="p" autoUpdateAnimBg="0"/>
      <p:bldP spid="67587" grpId="0" build="p" autoUpdateAnimBg="0"/>
      <p:bldP spid="6759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</a:t>
            </a:r>
            <a:r>
              <a:rPr lang="en-US" dirty="0"/>
              <a:t>Mass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29479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Mass of 1 mole of an element or compound.</a:t>
            </a:r>
          </a:p>
          <a:p>
            <a:pPr>
              <a:lnSpc>
                <a:spcPct val="150000"/>
              </a:lnSpc>
              <a:spcBef>
                <a:spcPct val="40000"/>
              </a:spcBef>
            </a:pPr>
            <a:r>
              <a:rPr lang="en-US" dirty="0"/>
              <a:t>Atomic mass tells the...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 atomic mass units per atom (amu)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 grams per mole (g/mol)</a:t>
            </a:r>
          </a:p>
          <a:p>
            <a:pPr>
              <a:lnSpc>
                <a:spcPct val="120000"/>
              </a:lnSpc>
              <a:spcBef>
                <a:spcPct val="40000"/>
              </a:spcBef>
            </a:pPr>
            <a:r>
              <a:rPr lang="en-US" dirty="0"/>
              <a:t>Round to 2 decimal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</a:t>
            </a:r>
            <a:r>
              <a:rPr lang="en-US" dirty="0"/>
              <a:t>Mass Examples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16038"/>
            <a:ext cx="3230562" cy="4891087"/>
          </a:xfrm>
        </p:spPr>
        <p:txBody>
          <a:bodyPr/>
          <a:lstStyle/>
          <a:p>
            <a:pPr>
              <a:lnSpc>
                <a:spcPct val="260000"/>
              </a:lnSpc>
            </a:pPr>
            <a:r>
              <a:rPr lang="en-US">
                <a:solidFill>
                  <a:srgbClr val="FFFF66"/>
                </a:solidFill>
              </a:rPr>
              <a:t>carbon</a:t>
            </a:r>
            <a:r>
              <a:rPr lang="en-US"/>
              <a:t> </a:t>
            </a:r>
          </a:p>
          <a:p>
            <a:pPr>
              <a:lnSpc>
                <a:spcPct val="260000"/>
              </a:lnSpc>
            </a:pPr>
            <a:r>
              <a:rPr lang="en-US">
                <a:solidFill>
                  <a:srgbClr val="FFCC00"/>
                </a:solidFill>
              </a:rPr>
              <a:t>aluminum</a:t>
            </a:r>
            <a:endParaRPr lang="en-US"/>
          </a:p>
          <a:p>
            <a:pPr>
              <a:lnSpc>
                <a:spcPct val="260000"/>
              </a:lnSpc>
            </a:pPr>
            <a:r>
              <a:rPr lang="en-US">
                <a:solidFill>
                  <a:srgbClr val="66FF66"/>
                </a:solidFill>
              </a:rPr>
              <a:t>zinc</a:t>
            </a:r>
            <a:endParaRPr 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203825" y="1316038"/>
            <a:ext cx="3548063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6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</a:rPr>
              <a:t>12.01 g/mol</a:t>
            </a:r>
            <a:endParaRPr kumimoji="1" lang="en-US" sz="3400">
              <a:solidFill>
                <a:schemeClr val="folHlink"/>
              </a:solidFill>
              <a:latin typeface="Arial" charset="0"/>
            </a:endParaRPr>
          </a:p>
          <a:p>
            <a:pPr marL="342900" indent="-342900">
              <a:lnSpc>
                <a:spcPct val="26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CC00"/>
                </a:solidFill>
                <a:latin typeface="Arial" charset="0"/>
              </a:rPr>
              <a:t>26.98 g/mol</a:t>
            </a:r>
            <a:endParaRPr kumimoji="1" lang="en-US" sz="3400">
              <a:solidFill>
                <a:schemeClr val="folHlink"/>
              </a:solidFill>
              <a:latin typeface="Arial" charset="0"/>
            </a:endParaRPr>
          </a:p>
          <a:p>
            <a:pPr marL="342900" indent="-342900">
              <a:lnSpc>
                <a:spcPct val="26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66FF66"/>
                </a:solidFill>
                <a:latin typeface="Arial" charset="0"/>
              </a:rPr>
              <a:t>65.39 g/mol</a:t>
            </a:r>
            <a:endParaRPr kumimoji="1" lang="en-US" sz="340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</a:t>
            </a:r>
            <a:r>
              <a:rPr lang="en-US" dirty="0"/>
              <a:t>Mass Examples</a:t>
            </a:r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77629" y="1364090"/>
            <a:ext cx="4781550" cy="48910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FFFF66"/>
                </a:solidFill>
              </a:rPr>
              <a:t>water</a:t>
            </a:r>
            <a:r>
              <a:rPr lang="en-US" dirty="0"/>
              <a:t> 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60000"/>
              </a:spcBef>
            </a:pPr>
            <a:r>
              <a:rPr lang="en-US" dirty="0">
                <a:solidFill>
                  <a:srgbClr val="FFCC00"/>
                </a:solidFill>
              </a:rPr>
              <a:t>sodium chloride</a:t>
            </a:r>
            <a:endParaRPr lang="en-US" dirty="0"/>
          </a:p>
        </p:txBody>
      </p:sp>
      <p:sp>
        <p:nvSpPr>
          <p:cNvPr id="70661" name="Rectangle 1029"/>
          <p:cNvSpPr>
            <a:spLocks noChangeArrowheads="1"/>
          </p:cNvSpPr>
          <p:nvPr/>
        </p:nvSpPr>
        <p:spPr bwMode="auto">
          <a:xfrm>
            <a:off x="1150629" y="2027783"/>
            <a:ext cx="7516813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120000"/>
              </a:lnSpc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rgbClr val="FFFF66"/>
                </a:solidFill>
                <a:latin typeface="Arial" charset="0"/>
              </a:rPr>
              <a:t>H</a:t>
            </a:r>
            <a:r>
              <a:rPr kumimoji="1" lang="en-US" sz="3400" baseline="-25000" dirty="0">
                <a:solidFill>
                  <a:srgbClr val="FFFF66"/>
                </a:solidFill>
                <a:latin typeface="Arial" charset="0"/>
              </a:rPr>
              <a:t>2</a:t>
            </a:r>
            <a:r>
              <a:rPr kumimoji="1" lang="en-US" sz="3400" dirty="0">
                <a:solidFill>
                  <a:srgbClr val="FFFF66"/>
                </a:solidFill>
                <a:latin typeface="Arial" charset="0"/>
              </a:rPr>
              <a:t>O</a:t>
            </a:r>
          </a:p>
          <a:p>
            <a:pPr marL="742950" lvl="1" indent="-285750">
              <a:lnSpc>
                <a:spcPct val="120000"/>
              </a:lnSpc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rgbClr val="FFFF66"/>
                </a:solidFill>
                <a:latin typeface="Arial" charset="0"/>
              </a:rPr>
              <a:t>2(1.01) + 16.00 = 18.02 g/mol</a:t>
            </a:r>
            <a:r>
              <a:rPr kumimoji="1" lang="en-US" sz="3400" dirty="0">
                <a:solidFill>
                  <a:schemeClr val="folHlink"/>
                </a:solidFill>
                <a:latin typeface="Arial" charset="0"/>
              </a:rPr>
              <a:t> </a:t>
            </a: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70000"/>
              <a:buFont typeface="Monotype Sorts" pitchFamily="2" charset="2"/>
              <a:buChar char="n"/>
            </a:pPr>
            <a:endParaRPr kumimoji="1" lang="en-US" sz="3400" dirty="0">
              <a:solidFill>
                <a:schemeClr val="folHlink"/>
              </a:solidFill>
              <a:latin typeface="Arial" charset="0"/>
            </a:endParaRPr>
          </a:p>
          <a:p>
            <a:pPr marL="742950" lvl="1" indent="-285750">
              <a:lnSpc>
                <a:spcPct val="120000"/>
              </a:lnSpc>
              <a:spcBef>
                <a:spcPct val="8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 err="1">
                <a:solidFill>
                  <a:srgbClr val="FFCC00"/>
                </a:solidFill>
                <a:latin typeface="Arial" charset="0"/>
              </a:rPr>
              <a:t>NaCl</a:t>
            </a:r>
            <a:endParaRPr kumimoji="1" lang="en-US" sz="3400" dirty="0">
              <a:solidFill>
                <a:srgbClr val="FFCC00"/>
              </a:solidFill>
              <a:latin typeface="Arial" charset="0"/>
            </a:endParaRPr>
          </a:p>
          <a:p>
            <a:pPr marL="742950" lvl="1" indent="-285750">
              <a:lnSpc>
                <a:spcPct val="120000"/>
              </a:lnSpc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rgbClr val="FFCC00"/>
                </a:solidFill>
                <a:latin typeface="Arial" charset="0"/>
              </a:rPr>
              <a:t>22.99 + 35.45 = 58.44 g/mol</a:t>
            </a:r>
            <a:endParaRPr kumimoji="1" lang="en-US" sz="3400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</a:t>
            </a:r>
            <a:r>
              <a:rPr lang="en-US" dirty="0"/>
              <a:t>Mass Examples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79575"/>
            <a:ext cx="4781550" cy="48910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FFFF66"/>
                </a:solidFill>
              </a:rPr>
              <a:t>sodium bicarbonate</a:t>
            </a:r>
            <a:r>
              <a:rPr lang="en-US" dirty="0"/>
              <a:t> 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60000"/>
              </a:spcBef>
            </a:pPr>
            <a:r>
              <a:rPr lang="en-US" dirty="0">
                <a:solidFill>
                  <a:srgbClr val="FFCC00"/>
                </a:solidFill>
              </a:rPr>
              <a:t>sucrose</a:t>
            </a:r>
            <a:endParaRPr lang="en-US" dirty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166813" y="2292350"/>
            <a:ext cx="797718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120000"/>
              </a:lnSpc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rgbClr val="FFFF66"/>
                </a:solidFill>
                <a:latin typeface="Arial" charset="0"/>
              </a:rPr>
              <a:t>NaHCO</a:t>
            </a:r>
            <a:r>
              <a:rPr kumimoji="1" lang="en-US" sz="3400" baseline="-25000" dirty="0">
                <a:solidFill>
                  <a:srgbClr val="FFFF66"/>
                </a:solidFill>
                <a:latin typeface="Arial" charset="0"/>
              </a:rPr>
              <a:t>3</a:t>
            </a:r>
            <a:endParaRPr kumimoji="1" lang="en-US" sz="3400" dirty="0">
              <a:solidFill>
                <a:srgbClr val="FFFF66"/>
              </a:solidFill>
              <a:latin typeface="Arial" charset="0"/>
            </a:endParaRPr>
          </a:p>
          <a:p>
            <a:pPr marL="742950" lvl="1" indent="-285750">
              <a:lnSpc>
                <a:spcPct val="120000"/>
              </a:lnSpc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rgbClr val="FFFF66"/>
                </a:solidFill>
                <a:latin typeface="Arial" charset="0"/>
              </a:rPr>
              <a:t>22.99 + 1.01 + 12.01 + 3(16.00) 					= 84.01 g/mol</a:t>
            </a:r>
            <a:r>
              <a:rPr kumimoji="1" lang="en-US" sz="3400" dirty="0">
                <a:solidFill>
                  <a:schemeClr val="folHlink"/>
                </a:solidFill>
                <a:latin typeface="Arial" charset="0"/>
              </a:rPr>
              <a:t> </a:t>
            </a:r>
          </a:p>
          <a:p>
            <a:pPr marL="742950" lvl="1" indent="-285750">
              <a:lnSpc>
                <a:spcPct val="120000"/>
              </a:lnSpc>
              <a:spcBef>
                <a:spcPct val="8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rgbClr val="FFCC00"/>
                </a:solidFill>
                <a:latin typeface="Arial" charset="0"/>
              </a:rPr>
              <a:t>C</a:t>
            </a:r>
            <a:r>
              <a:rPr kumimoji="1" lang="en-US" sz="3400" baseline="-25000" dirty="0">
                <a:solidFill>
                  <a:srgbClr val="FFCC00"/>
                </a:solidFill>
                <a:latin typeface="Arial" charset="0"/>
              </a:rPr>
              <a:t>12</a:t>
            </a:r>
            <a:r>
              <a:rPr kumimoji="1" lang="en-US" sz="3400" dirty="0">
                <a:solidFill>
                  <a:srgbClr val="FFCC00"/>
                </a:solidFill>
                <a:latin typeface="Arial" charset="0"/>
              </a:rPr>
              <a:t>H</a:t>
            </a:r>
            <a:r>
              <a:rPr kumimoji="1" lang="en-US" sz="3400" baseline="-25000" dirty="0">
                <a:solidFill>
                  <a:srgbClr val="FFCC00"/>
                </a:solidFill>
                <a:latin typeface="Arial" charset="0"/>
              </a:rPr>
              <a:t>22</a:t>
            </a:r>
            <a:r>
              <a:rPr kumimoji="1" lang="en-US" sz="3400" dirty="0">
                <a:solidFill>
                  <a:srgbClr val="FFCC00"/>
                </a:solidFill>
                <a:latin typeface="Arial" charset="0"/>
              </a:rPr>
              <a:t>O</a:t>
            </a:r>
            <a:r>
              <a:rPr kumimoji="1" lang="en-US" sz="3400" baseline="-25000" dirty="0">
                <a:solidFill>
                  <a:srgbClr val="FFCC00"/>
                </a:solidFill>
                <a:latin typeface="Arial" charset="0"/>
              </a:rPr>
              <a:t>11</a:t>
            </a:r>
            <a:endParaRPr kumimoji="1" lang="en-US" sz="3400" dirty="0">
              <a:solidFill>
                <a:srgbClr val="FFCC00"/>
              </a:solidFill>
              <a:latin typeface="Arial" charset="0"/>
            </a:endParaRPr>
          </a:p>
          <a:p>
            <a:pPr marL="742950" lvl="1" indent="-285750">
              <a:lnSpc>
                <a:spcPct val="120000"/>
              </a:lnSpc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rgbClr val="FFCC00"/>
                </a:solidFill>
                <a:latin typeface="Arial" charset="0"/>
              </a:rPr>
              <a:t>12(12.01) + 22(1.01) + 11(16.00) 					= 342.34 g/mol</a:t>
            </a:r>
            <a:endParaRPr kumimoji="1" lang="en-US" sz="3400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</a:t>
            </a:r>
            <a:r>
              <a:rPr lang="en-US" dirty="0"/>
              <a:t>Conversions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1450975" y="1855788"/>
            <a:ext cx="2133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 sz="3200" b="1">
                <a:solidFill>
                  <a:srgbClr val="FFFF66"/>
                </a:solidFill>
                <a:latin typeface="Arial" charset="0"/>
              </a:rPr>
              <a:t>molar mass</a:t>
            </a:r>
            <a:endParaRPr lang="en-US" sz="3200" b="1">
              <a:latin typeface="Arial" charset="0"/>
            </a:endParaRP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1765300" y="4868863"/>
            <a:ext cx="150653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 sz="3200" b="1">
                <a:solidFill>
                  <a:srgbClr val="FFFF66"/>
                </a:solidFill>
                <a:latin typeface="Arial" charset="0"/>
              </a:rPr>
              <a:t>(</a:t>
            </a:r>
            <a:r>
              <a:rPr lang="en-US" sz="3200" b="1" i="1">
                <a:solidFill>
                  <a:srgbClr val="FFFF66"/>
                </a:solidFill>
                <a:latin typeface="Arial" charset="0"/>
              </a:rPr>
              <a:t>g/mol</a:t>
            </a:r>
            <a:r>
              <a:rPr lang="en-US" sz="3200" b="1">
                <a:solidFill>
                  <a:srgbClr val="FFFF66"/>
                </a:solidFill>
                <a:latin typeface="Arial" charset="0"/>
              </a:rPr>
              <a:t>)</a:t>
            </a:r>
          </a:p>
        </p:txBody>
      </p:sp>
      <p:grpSp>
        <p:nvGrpSpPr>
          <p:cNvPr id="8236" name="Group 44"/>
          <p:cNvGrpSpPr>
            <a:grpSpLocks/>
          </p:cNvGrpSpPr>
          <p:nvPr/>
        </p:nvGrpSpPr>
        <p:grpSpPr bwMode="auto">
          <a:xfrm>
            <a:off x="31750" y="2822575"/>
            <a:ext cx="9086850" cy="1974850"/>
            <a:chOff x="20" y="1564"/>
            <a:chExt cx="5724" cy="1244"/>
          </a:xfrm>
        </p:grpSpPr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20" y="1564"/>
              <a:ext cx="959" cy="1243"/>
            </a:xfrm>
            <a:prstGeom prst="rect">
              <a:avLst/>
            </a:prstGeom>
            <a:solidFill>
              <a:schemeClr val="tx2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 algn="ctr"/>
              <a:endParaRPr lang="en-US" sz="600">
                <a:latin typeface="Arial" charset="0"/>
              </a:endParaRPr>
            </a:p>
            <a:p>
              <a:pPr algn="ctr">
                <a:spcBef>
                  <a:spcPts val="900"/>
                </a:spcBef>
              </a:pPr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MASS</a:t>
              </a:r>
            </a:p>
            <a:p>
              <a:pPr algn="ctr">
                <a:spcBef>
                  <a:spcPts val="900"/>
                </a:spcBef>
              </a:pPr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IN</a:t>
              </a:r>
            </a:p>
            <a:p>
              <a:pPr algn="ctr">
                <a:spcBef>
                  <a:spcPts val="900"/>
                </a:spcBef>
              </a:pPr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GRAMS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2202" y="1564"/>
              <a:ext cx="959" cy="1244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 algn="ctr"/>
              <a:endParaRPr lang="en-US" sz="1600" b="1">
                <a:latin typeface="Arial" charset="0"/>
              </a:endParaRPr>
            </a:p>
            <a:p>
              <a:pPr algn="ctr">
                <a:spcBef>
                  <a:spcPct val="80000"/>
                </a:spcBef>
              </a:pPr>
              <a:r>
                <a:rPr lang="en-US" sz="3200" b="1">
                  <a:solidFill>
                    <a:schemeClr val="folHlink"/>
                  </a:solidFill>
                  <a:latin typeface="Arial" charset="0"/>
                </a:rPr>
                <a:t>MOLES</a:t>
              </a:r>
              <a:endParaRPr lang="en-US" sz="1600" b="1">
                <a:latin typeface="Arial" charset="0"/>
              </a:endParaRPr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>
              <a:off x="1058" y="1931"/>
              <a:ext cx="1055" cy="1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3259" y="1931"/>
              <a:ext cx="1055" cy="1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1059" y="2358"/>
              <a:ext cx="1055" cy="1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 type="triangle" w="lg" len="lg"/>
              <a:tailEnd type="none" w="sm" len="sm"/>
            </a:ln>
            <a:effectLst/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3259" y="2358"/>
              <a:ext cx="1055" cy="1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triangle" w="lg" len="lg"/>
              <a:tailEnd type="none" w="sm" len="sm"/>
            </a:ln>
            <a:effectLst/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4418" y="1564"/>
              <a:ext cx="1326" cy="1244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 algn="ctr"/>
              <a:endParaRPr lang="en-US" sz="600">
                <a:latin typeface="Arial" charset="0"/>
              </a:endParaRPr>
            </a:p>
            <a:p>
              <a:pPr algn="ctr">
                <a:spcBef>
                  <a:spcPts val="900"/>
                </a:spcBef>
              </a:pPr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NUMBER</a:t>
              </a:r>
            </a:p>
            <a:p>
              <a:pPr algn="ctr">
                <a:spcBef>
                  <a:spcPts val="900"/>
                </a:spcBef>
              </a:pPr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OF</a:t>
              </a:r>
            </a:p>
            <a:p>
              <a:pPr algn="ctr">
                <a:spcBef>
                  <a:spcPts val="900"/>
                </a:spcBef>
              </a:pPr>
              <a:r>
                <a:rPr lang="en-US" sz="2800" b="1">
                  <a:solidFill>
                    <a:schemeClr val="folHlink"/>
                  </a:solidFill>
                  <a:latin typeface="Arial" charset="0"/>
                </a:rPr>
                <a:t>PARTICLES</a:t>
              </a:r>
            </a:p>
            <a:p>
              <a:pPr algn="ctr"/>
              <a:endParaRPr lang="en-US" sz="1600">
                <a:latin typeface="Arial" charset="0"/>
              </a:endParaRPr>
            </a:p>
          </p:txBody>
        </p:sp>
      </p:grp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4975225" y="2046288"/>
            <a:ext cx="2133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 sz="3200" b="1">
                <a:solidFill>
                  <a:srgbClr val="FFCC00"/>
                </a:solidFill>
                <a:latin typeface="Arial" charset="0"/>
              </a:rPr>
              <a:t>6.02 </a:t>
            </a:r>
            <a:r>
              <a:rPr lang="en-US" sz="3200" b="1">
                <a:solidFill>
                  <a:srgbClr val="FFCC00"/>
                </a:solidFill>
                <a:latin typeface="Arial" charset="0"/>
                <a:sym typeface="Symbol" pitchFamily="18" charset="2"/>
              </a:rPr>
              <a:t> 10</a:t>
            </a:r>
            <a:r>
              <a:rPr lang="en-US" sz="3200" b="1" baseline="30000">
                <a:solidFill>
                  <a:srgbClr val="FFCC00"/>
                </a:solidFill>
                <a:latin typeface="Arial" charset="0"/>
                <a:sym typeface="Symbol" pitchFamily="18" charset="2"/>
              </a:rPr>
              <a:t>23</a:t>
            </a:r>
            <a:endParaRPr lang="en-US" sz="3200" b="1">
              <a:solidFill>
                <a:srgbClr val="FFFF66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4341813" y="4868863"/>
            <a:ext cx="333851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ctr"/>
            <a:r>
              <a:rPr lang="en-US" sz="3200" b="1">
                <a:solidFill>
                  <a:srgbClr val="FFCC00"/>
                </a:solidFill>
                <a:latin typeface="Arial" charset="0"/>
              </a:rPr>
              <a:t>(</a:t>
            </a:r>
            <a:r>
              <a:rPr lang="en-US" sz="3200" b="1" i="1">
                <a:solidFill>
                  <a:srgbClr val="FFCC00"/>
                </a:solidFill>
                <a:latin typeface="Arial" charset="0"/>
              </a:rPr>
              <a:t>particles/mol</a:t>
            </a:r>
            <a:r>
              <a:rPr lang="en-US" sz="3200" b="1">
                <a:solidFill>
                  <a:srgbClr val="FFCC00"/>
                </a:solidFill>
                <a:latin typeface="Arial" charset="0"/>
              </a:rPr>
              <a:t>)</a:t>
            </a:r>
            <a:endParaRPr lang="en-US" sz="3200" b="1">
              <a:solidFill>
                <a:srgbClr val="FFFF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autoUpdateAnimBg="0"/>
      <p:bldP spid="8227" grpId="0" autoUpdateAnimBg="0"/>
      <p:bldP spid="8232" grpId="0" autoUpdateAnimBg="0"/>
      <p:bldP spid="82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</a:t>
            </a:r>
            <a:r>
              <a:rPr lang="en-US" dirty="0"/>
              <a:t>Conversion Examples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41438"/>
            <a:ext cx="7467600" cy="18256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/>
              <a:t>How many moles of carbon are in 26 g of carbon? 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506538" y="3803650"/>
            <a:ext cx="171608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26 g C</a:t>
            </a:r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1550988" y="4521200"/>
            <a:ext cx="40782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3230563" y="3611563"/>
            <a:ext cx="0" cy="18176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3294063" y="3821113"/>
            <a:ext cx="27908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 mol C</a:t>
            </a:r>
          </a:p>
          <a:p>
            <a:pPr marL="342900" indent="-342900">
              <a:spcBef>
                <a:spcPct val="3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12.01 g C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5689600" y="4125913"/>
            <a:ext cx="34544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2.2 mol C</a:t>
            </a:r>
          </a:p>
        </p:txBody>
      </p:sp>
      <p:grpSp>
        <p:nvGrpSpPr>
          <p:cNvPr id="72715" name="Group 11"/>
          <p:cNvGrpSpPr>
            <a:grpSpLocks/>
          </p:cNvGrpSpPr>
          <p:nvPr/>
        </p:nvGrpSpPr>
        <p:grpSpPr bwMode="auto">
          <a:xfrm>
            <a:off x="2235200" y="3883025"/>
            <a:ext cx="2825750" cy="1374775"/>
            <a:chOff x="1408" y="2446"/>
            <a:chExt cx="1780" cy="866"/>
          </a:xfrm>
        </p:grpSpPr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 flipH="1">
              <a:off x="1408" y="2446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 flipH="1">
              <a:off x="2950" y="2958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  <p:bldP spid="72711" grpId="0" autoUpdateAnimBg="0"/>
      <p:bldP spid="72712" grpId="0" build="p" bldLvl="2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2060</TotalTime>
  <Words>288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Times New Roman</vt:lpstr>
      <vt:lpstr>Comic Sans MS</vt:lpstr>
      <vt:lpstr>Arial</vt:lpstr>
      <vt:lpstr>Monotype Sorts</vt:lpstr>
      <vt:lpstr>Symbol</vt:lpstr>
      <vt:lpstr>CommonBullets</vt:lpstr>
      <vt:lpstr>Arial Black</vt:lpstr>
      <vt:lpstr>Dads Tie</vt:lpstr>
      <vt:lpstr>Microsoft Clip Gallery</vt:lpstr>
      <vt:lpstr> Molar Conversions </vt:lpstr>
      <vt:lpstr>A. What is the Mole?</vt:lpstr>
      <vt:lpstr>A. What is the Mole?</vt:lpstr>
      <vt:lpstr>Molar Mass</vt:lpstr>
      <vt:lpstr>Molar Mass Examples</vt:lpstr>
      <vt:lpstr>Molar Mass Examples</vt:lpstr>
      <vt:lpstr>Molar Mass Examples</vt:lpstr>
      <vt:lpstr>Molar Conversions</vt:lpstr>
      <vt:lpstr>Molar Conversion Examples</vt:lpstr>
      <vt:lpstr>Molar Conversion Examples</vt:lpstr>
      <vt:lpstr>Molar Conversion Examples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Molar Conversions</dc:title>
  <dc:creator>Robert E. Johannesson</dc:creator>
  <cp:lastModifiedBy>Mshull</cp:lastModifiedBy>
  <cp:revision>165</cp:revision>
  <cp:lastPrinted>2000-01-25T02:31:12Z</cp:lastPrinted>
  <dcterms:created xsi:type="dcterms:W3CDTF">2000-01-04T23:14:30Z</dcterms:created>
  <dcterms:modified xsi:type="dcterms:W3CDTF">2014-03-03T13:03:25Z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>http://www.geocities.com/CollegePark/Locker/3195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16772300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C:\Data\Christy's Stuff\Teaching Stuff\99-00 School Year\Lessons\The Mole</vt:lpwstr>
  </property>
</Properties>
</file>