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60" r:id="rId5"/>
    <p:sldId id="259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aq_Own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C0C0C0"/>
    <a:srgbClr val="A50021"/>
    <a:srgbClr val="99FF66"/>
    <a:srgbClr val="CC9900"/>
    <a:srgbClr val="99CC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5" autoAdjust="0"/>
    <p:restoredTop sz="94279" autoAdjust="0"/>
  </p:normalViewPr>
  <p:slideViewPr>
    <p:cSldViewPr snapToGrid="0" snapToObjects="1">
      <p:cViewPr varScale="1">
        <p:scale>
          <a:sx n="74" d="100"/>
          <a:sy n="7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8.wmf"/><Relationship Id="rId4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10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6" Type="http://schemas.openxmlformats.org/officeDocument/2006/relationships/image" Target="../media/image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8.wmf"/><Relationship Id="rId6" Type="http://schemas.openxmlformats.org/officeDocument/2006/relationships/image" Target="../media/image20.wmf"/><Relationship Id="rId5" Type="http://schemas.openxmlformats.org/officeDocument/2006/relationships/image" Target="../media/image2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8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5.wmf"/><Relationship Id="rId7" Type="http://schemas.openxmlformats.org/officeDocument/2006/relationships/image" Target="../media/image31.wmf"/><Relationship Id="rId2" Type="http://schemas.openxmlformats.org/officeDocument/2006/relationships/image" Target="../media/image34.wmf"/><Relationship Id="rId1" Type="http://schemas.openxmlformats.org/officeDocument/2006/relationships/image" Target="../media/image8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33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07172-9AD2-4C56-8505-54C6F6AA24B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9F50-F8DF-4188-87F6-064BD93277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58694-0445-4015-8E4E-B5D5FDDC35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D2F25-0412-4922-A8BD-DDEDFCEB5C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0324-B695-43C4-92F2-9C075DA464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DCF7-B345-49D0-862C-EA5563AC85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4487-55ED-45E4-9A47-586971ADE2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ABF20-EBFD-4123-BC8C-74464CF5E2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5114-5F07-46C3-A6DB-06D57CD41B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D40A5-ADA0-401B-9D37-B6EB3456D0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6F0DC-33AD-4A6B-B547-BB7F9B3779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58AF2-8F71-4EEF-81F1-B1DA2DD2BB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E97AD-BA9B-4F25-B126-D673617F6D1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92-8592-41BF-9F80-DE75E384F810}" type="slidenum">
              <a:rPr lang="en-GB"/>
              <a:pPr/>
              <a:t>1</a:t>
            </a:fld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7950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142875" y="815975"/>
            <a:ext cx="39544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Robert Hooke, </a:t>
            </a: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in </a:t>
            </a:r>
            <a:r>
              <a:rPr lang="en-GB" sz="2400" smtClean="0">
                <a:solidFill>
                  <a:schemeClr val="accent2"/>
                </a:solidFill>
                <a:latin typeface="Times New Roman" charset="0"/>
              </a:rPr>
              <a:t>1676, </a:t>
            </a: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noted that for a spring, the extension was proportional to the load.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It is now more generally stated that in certain cases, the extension (</a:t>
            </a:r>
            <a:r>
              <a:rPr lang="el-GR" sz="2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Δ</a:t>
            </a:r>
            <a:r>
              <a:rPr lang="en-GB" sz="24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x)</a:t>
            </a: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 is proportional to the load (F).</a:t>
            </a:r>
            <a:endParaRPr lang="el-GR" sz="2400" dirty="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2301" name="Group 253"/>
          <p:cNvGrpSpPr>
            <a:grpSpLocks/>
          </p:cNvGrpSpPr>
          <p:nvPr/>
        </p:nvGrpSpPr>
        <p:grpSpPr bwMode="auto">
          <a:xfrm>
            <a:off x="1087438" y="4832350"/>
            <a:ext cx="1590675" cy="530225"/>
            <a:chOff x="1970" y="1734"/>
            <a:chExt cx="1002" cy="334"/>
          </a:xfrm>
        </p:grpSpPr>
        <p:sp>
          <p:nvSpPr>
            <p:cNvPr id="2300" name="Rectangle 252"/>
            <p:cNvSpPr>
              <a:spLocks noChangeArrowheads="1"/>
            </p:cNvSpPr>
            <p:nvPr/>
          </p:nvSpPr>
          <p:spPr bwMode="auto">
            <a:xfrm>
              <a:off x="1970" y="1734"/>
              <a:ext cx="1002" cy="3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99" name="Object 251"/>
            <p:cNvGraphicFramePr>
              <a:graphicFrameLocks noChangeAspect="1"/>
            </p:cNvGraphicFramePr>
            <p:nvPr/>
          </p:nvGraphicFramePr>
          <p:xfrm>
            <a:off x="2040" y="1785"/>
            <a:ext cx="840" cy="232"/>
          </p:xfrm>
          <a:graphic>
            <a:graphicData uri="http://schemas.openxmlformats.org/presentationml/2006/ole">
              <p:oleObj spid="_x0000_s2299" name="Equation" r:id="rId3" imgW="1333440" imgH="368280" progId="Equation.3">
                <p:embed/>
              </p:oleObj>
            </a:graphicData>
          </a:graphic>
        </p:graphicFrame>
      </p:grpSp>
      <p:grpSp>
        <p:nvGrpSpPr>
          <p:cNvPr id="2364" name="Group 316"/>
          <p:cNvGrpSpPr>
            <a:grpSpLocks/>
          </p:cNvGrpSpPr>
          <p:nvPr/>
        </p:nvGrpSpPr>
        <p:grpSpPr bwMode="auto">
          <a:xfrm>
            <a:off x="4716463" y="539750"/>
            <a:ext cx="3384550" cy="3443288"/>
            <a:chOff x="2971" y="340"/>
            <a:chExt cx="2132" cy="2169"/>
          </a:xfrm>
        </p:grpSpPr>
        <p:grpSp>
          <p:nvGrpSpPr>
            <p:cNvPr id="2333" name="Group 285"/>
            <p:cNvGrpSpPr>
              <a:grpSpLocks/>
            </p:cNvGrpSpPr>
            <p:nvPr/>
          </p:nvGrpSpPr>
          <p:grpSpPr bwMode="auto">
            <a:xfrm>
              <a:off x="3106" y="350"/>
              <a:ext cx="454" cy="1206"/>
              <a:chOff x="4014" y="514"/>
              <a:chExt cx="454" cy="1782"/>
            </a:xfrm>
          </p:grpSpPr>
          <p:sp>
            <p:nvSpPr>
              <p:cNvPr id="2313" name="Line 265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266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267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268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272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Line 273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274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275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Line 276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277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Line 278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279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Line 280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Line 281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282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Line 283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Line 284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4" name="Group 286"/>
            <p:cNvGrpSpPr>
              <a:grpSpLocks/>
            </p:cNvGrpSpPr>
            <p:nvPr/>
          </p:nvGrpSpPr>
          <p:grpSpPr bwMode="auto">
            <a:xfrm>
              <a:off x="4468" y="346"/>
              <a:ext cx="454" cy="1678"/>
              <a:chOff x="4014" y="514"/>
              <a:chExt cx="454" cy="1782"/>
            </a:xfrm>
          </p:grpSpPr>
          <p:sp>
            <p:nvSpPr>
              <p:cNvPr id="2335" name="Line 287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Line 288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289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Line 290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Line 291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Line 292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Line 293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294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Line 295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Line 296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Line 297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Line 298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Line 299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Line 300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Line 301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302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Line 303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2" name="Line 304"/>
            <p:cNvSpPr>
              <a:spLocks noChangeShapeType="1"/>
            </p:cNvSpPr>
            <p:nvPr/>
          </p:nvSpPr>
          <p:spPr bwMode="auto">
            <a:xfrm>
              <a:off x="3106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Line 305"/>
            <p:cNvSpPr>
              <a:spLocks noChangeShapeType="1"/>
            </p:cNvSpPr>
            <p:nvPr/>
          </p:nvSpPr>
          <p:spPr bwMode="auto">
            <a:xfrm>
              <a:off x="2971" y="1555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>
              <a:off x="3856" y="2024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Line 307"/>
            <p:cNvSpPr>
              <a:spLocks noChangeShapeType="1"/>
            </p:cNvSpPr>
            <p:nvPr/>
          </p:nvSpPr>
          <p:spPr bwMode="auto">
            <a:xfrm>
              <a:off x="4014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9" name="Group 311"/>
            <p:cNvGrpSpPr>
              <a:grpSpLocks/>
            </p:cNvGrpSpPr>
            <p:nvPr/>
          </p:nvGrpSpPr>
          <p:grpSpPr bwMode="auto">
            <a:xfrm>
              <a:off x="3902" y="1706"/>
              <a:ext cx="248" cy="168"/>
              <a:chOff x="2756" y="2076"/>
              <a:chExt cx="248" cy="168"/>
            </a:xfrm>
          </p:grpSpPr>
          <p:sp>
            <p:nvSpPr>
              <p:cNvPr id="2358" name="Rectangle 310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" name="Object 309"/>
              <p:cNvGraphicFramePr>
                <a:graphicFrameLocks noChangeAspect="1"/>
              </p:cNvGraphicFramePr>
              <p:nvPr/>
            </p:nvGraphicFramePr>
            <p:xfrm>
              <a:off x="2756" y="2076"/>
              <a:ext cx="248" cy="168"/>
            </p:xfrm>
            <a:graphic>
              <a:graphicData uri="http://schemas.openxmlformats.org/presentationml/2006/ole">
                <p:oleObj spid="_x0000_s2357" name="Equation" r:id="rId4" imgW="393480" imgH="266400" progId="Equation.3">
                  <p:embed/>
                </p:oleObj>
              </a:graphicData>
            </a:graphic>
          </p:graphicFrame>
        </p:grpSp>
        <p:sp>
          <p:nvSpPr>
            <p:cNvPr id="2360" name="Line 312"/>
            <p:cNvSpPr>
              <a:spLocks noChangeShapeType="1"/>
            </p:cNvSpPr>
            <p:nvPr/>
          </p:nvSpPr>
          <p:spPr bwMode="auto">
            <a:xfrm>
              <a:off x="4695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62" name="Object 314"/>
            <p:cNvGraphicFramePr>
              <a:graphicFrameLocks noChangeAspect="1"/>
            </p:cNvGraphicFramePr>
            <p:nvPr/>
          </p:nvGraphicFramePr>
          <p:xfrm>
            <a:off x="4631" y="2341"/>
            <a:ext cx="128" cy="168"/>
          </p:xfrm>
          <a:graphic>
            <a:graphicData uri="http://schemas.openxmlformats.org/presentationml/2006/ole">
              <p:oleObj spid="_x0000_s2362" name="Equation" r:id="rId5" imgW="203040" imgH="266400" progId="Equation.3">
                <p:embed/>
              </p:oleObj>
            </a:graphicData>
          </a:graphic>
        </p:graphicFrame>
        <p:graphicFrame>
          <p:nvGraphicFramePr>
            <p:cNvPr id="2363" name="Object 315"/>
            <p:cNvGraphicFramePr>
              <a:graphicFrameLocks noChangeAspect="1"/>
            </p:cNvGraphicFramePr>
            <p:nvPr/>
          </p:nvGraphicFramePr>
          <p:xfrm>
            <a:off x="3125" y="1618"/>
            <a:ext cx="416" cy="176"/>
          </p:xfrm>
          <a:graphic>
            <a:graphicData uri="http://schemas.openxmlformats.org/presentationml/2006/ole">
              <p:oleObj spid="_x0000_s2363" name="Equation" r:id="rId6" imgW="660240" imgH="279360" progId="Equation.3">
                <p:embed/>
              </p:oleObj>
            </a:graphicData>
          </a:graphic>
        </p:graphicFrame>
      </p:grpSp>
      <p:pic>
        <p:nvPicPr>
          <p:cNvPr id="2366" name="Picture 318" descr="j02895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3983038"/>
            <a:ext cx="3195638" cy="24653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3A94E-6BBA-4197-BBFE-68DD2CBE190A}" type="slidenum">
              <a:rPr lang="en-GB"/>
              <a:pPr/>
              <a:t>10</a:t>
            </a:fld>
            <a:endParaRPr lang="en-GB"/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7987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5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An aircraft is loaded with 100 kg of fuel. The compression oleos on the undercarriage undergo a compression of 2.5 mm.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will the additional compression be, if the aircraft then takes on passengers of mass 250 kg?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79073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You can solve this problem using equations, as we have done in the previous questions and if you are happiest doing it that way, then carry on.</a:t>
            </a:r>
          </a:p>
          <a:p>
            <a:pPr>
              <a:spcBef>
                <a:spcPct val="50000"/>
              </a:spcBef>
            </a:pPr>
            <a:r>
              <a:rPr lang="en-GB"/>
              <a:t>However, we can solve the problem just using proportionality.</a:t>
            </a:r>
          </a:p>
        </p:txBody>
      </p:sp>
      <p:grpSp>
        <p:nvGrpSpPr>
          <p:cNvPr id="297999" name="Group 15"/>
          <p:cNvGrpSpPr>
            <a:grpSpLocks/>
          </p:cNvGrpSpPr>
          <p:nvPr/>
        </p:nvGrpSpPr>
        <p:grpSpPr bwMode="auto">
          <a:xfrm>
            <a:off x="5724525" y="398463"/>
            <a:ext cx="2743200" cy="3676650"/>
            <a:chOff x="3606" y="251"/>
            <a:chExt cx="1728" cy="2316"/>
          </a:xfrm>
        </p:grpSpPr>
        <p:graphicFrame>
          <p:nvGraphicFramePr>
            <p:cNvPr id="297997" name="Object 13"/>
            <p:cNvGraphicFramePr>
              <a:graphicFrameLocks noChangeAspect="1"/>
            </p:cNvGraphicFramePr>
            <p:nvPr/>
          </p:nvGraphicFramePr>
          <p:xfrm>
            <a:off x="3606" y="251"/>
            <a:ext cx="1728" cy="2316"/>
          </p:xfrm>
          <a:graphic>
            <a:graphicData uri="http://schemas.openxmlformats.org/presentationml/2006/ole">
              <p:oleObj spid="_x0000_s297997" name="Photo Editor Photo" r:id="rId3" imgW="2742857" imgH="3677163" progId="">
                <p:embed/>
              </p:oleObj>
            </a:graphicData>
          </a:graphic>
        </p:graphicFrame>
        <p:sp>
          <p:nvSpPr>
            <p:cNvPr id="297995" name="Text Box 11"/>
            <p:cNvSpPr txBox="1">
              <a:spLocks noChangeArrowheads="1"/>
            </p:cNvSpPr>
            <p:nvPr/>
          </p:nvSpPr>
          <p:spPr bwMode="auto">
            <a:xfrm>
              <a:off x="3606" y="1001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Oleo</a:t>
              </a:r>
            </a:p>
          </p:txBody>
        </p:sp>
        <p:sp>
          <p:nvSpPr>
            <p:cNvPr id="297998" name="Line 14"/>
            <p:cNvSpPr>
              <a:spLocks noChangeShapeType="1"/>
            </p:cNvSpPr>
            <p:nvPr/>
          </p:nvSpPr>
          <p:spPr bwMode="auto">
            <a:xfrm>
              <a:off x="4014" y="1117"/>
              <a:ext cx="31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001" name="Line 17"/>
          <p:cNvSpPr>
            <a:spLocks noChangeShapeType="1"/>
          </p:cNvSpPr>
          <p:nvPr/>
        </p:nvSpPr>
        <p:spPr bwMode="auto">
          <a:xfrm>
            <a:off x="4140200" y="623728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E696-C114-4403-B916-D06D5638BA36}" type="slidenum">
              <a:rPr lang="en-GB"/>
              <a:pPr/>
              <a:t>11</a:t>
            </a:fld>
            <a:endParaRPr lang="en-GB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9011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5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An aircraft is loaded with 100 kg of fuel. The compression oleos on the undercarriage undergo a compression of 2.5 mm.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will the additional compression be, if the aircraft then takes on passengers of mass 250 kg?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42875" y="4270375"/>
            <a:ext cx="84613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100 kg causes a compression of 2.5 mm</a:t>
            </a:r>
          </a:p>
          <a:p>
            <a:pPr>
              <a:spcBef>
                <a:spcPct val="50000"/>
              </a:spcBef>
            </a:pPr>
            <a:r>
              <a:rPr lang="en-GB"/>
              <a:t>So 1 kg will cause a compression of 2.5 mm / 100</a:t>
            </a:r>
          </a:p>
          <a:p>
            <a:pPr>
              <a:spcBef>
                <a:spcPct val="50000"/>
              </a:spcBef>
            </a:pPr>
            <a:r>
              <a:rPr lang="en-GB"/>
              <a:t>So 250 kg will cause a compression of (2.5 mm / 100) x 250</a:t>
            </a:r>
          </a:p>
        </p:txBody>
      </p:sp>
      <p:grpSp>
        <p:nvGrpSpPr>
          <p:cNvPr id="299014" name="Group 6"/>
          <p:cNvGrpSpPr>
            <a:grpSpLocks/>
          </p:cNvGrpSpPr>
          <p:nvPr/>
        </p:nvGrpSpPr>
        <p:grpSpPr bwMode="auto">
          <a:xfrm>
            <a:off x="5724525" y="398463"/>
            <a:ext cx="2743200" cy="3676650"/>
            <a:chOff x="3606" y="251"/>
            <a:chExt cx="1728" cy="2316"/>
          </a:xfrm>
        </p:grpSpPr>
        <p:graphicFrame>
          <p:nvGraphicFramePr>
            <p:cNvPr id="299015" name="Object 7"/>
            <p:cNvGraphicFramePr>
              <a:graphicFrameLocks noChangeAspect="1"/>
            </p:cNvGraphicFramePr>
            <p:nvPr/>
          </p:nvGraphicFramePr>
          <p:xfrm>
            <a:off x="3606" y="251"/>
            <a:ext cx="1728" cy="2316"/>
          </p:xfrm>
          <a:graphic>
            <a:graphicData uri="http://schemas.openxmlformats.org/presentationml/2006/ole">
              <p:oleObj spid="_x0000_s299015" name="Photo Editor Photo" r:id="rId3" imgW="2742857" imgH="3677163" progId="">
                <p:embed/>
              </p:oleObj>
            </a:graphicData>
          </a:graphic>
        </p:graphicFrame>
        <p:sp>
          <p:nvSpPr>
            <p:cNvPr id="299016" name="Text Box 8"/>
            <p:cNvSpPr txBox="1">
              <a:spLocks noChangeArrowheads="1"/>
            </p:cNvSpPr>
            <p:nvPr/>
          </p:nvSpPr>
          <p:spPr bwMode="auto">
            <a:xfrm>
              <a:off x="3606" y="1001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Oleo</a:t>
              </a:r>
            </a:p>
          </p:txBody>
        </p:sp>
        <p:sp>
          <p:nvSpPr>
            <p:cNvPr id="299017" name="Line 9"/>
            <p:cNvSpPr>
              <a:spLocks noChangeShapeType="1"/>
            </p:cNvSpPr>
            <p:nvPr/>
          </p:nvSpPr>
          <p:spPr bwMode="auto">
            <a:xfrm>
              <a:off x="4014" y="1117"/>
              <a:ext cx="31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4140200" y="623728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4140200" y="5846763"/>
            <a:ext cx="379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Additional compression is 6.25 mm</a:t>
            </a: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142875" y="6427788"/>
            <a:ext cx="7453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chemeClr val="bg2"/>
                </a:solidFill>
              </a:rPr>
              <a:t>Note that the total compression is 2.5 mm + 6.25 mm = 8.75 mm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build="p"/>
      <p:bldP spid="299019" grpId="0"/>
      <p:bldP spid="2990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1EC5-075C-4CEC-98B2-CC102C94C2AC}" type="slidenum">
              <a:rPr lang="en-GB"/>
              <a:pPr/>
              <a:t>12</a:t>
            </a:fld>
            <a:endParaRPr lang="en-GB"/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300035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8461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6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assumption have you made in each of these examples?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42875" y="2236788"/>
            <a:ext cx="846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That the substances all obey Hooke’s law.</a:t>
            </a:r>
          </a:p>
        </p:txBody>
      </p:sp>
      <p:sp>
        <p:nvSpPr>
          <p:cNvPr id="300045" name="Text Box 13"/>
          <p:cNvSpPr txBox="1">
            <a:spLocks noChangeArrowheads="1"/>
          </p:cNvSpPr>
          <p:nvPr/>
        </p:nvSpPr>
        <p:spPr bwMode="auto">
          <a:xfrm>
            <a:off x="142875" y="3141663"/>
            <a:ext cx="3997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Note that particularly for small extensions, there are many materials that obey Hooke’s law.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This is due to the nature of the intermolecular forces within the materials.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300051" name="Group 19"/>
          <p:cNvGrpSpPr>
            <a:grpSpLocks/>
          </p:cNvGrpSpPr>
          <p:nvPr/>
        </p:nvGrpSpPr>
        <p:grpSpPr bwMode="auto">
          <a:xfrm>
            <a:off x="4572000" y="2603500"/>
            <a:ext cx="4032250" cy="3368675"/>
            <a:chOff x="2880" y="1640"/>
            <a:chExt cx="2540" cy="2122"/>
          </a:xfrm>
        </p:grpSpPr>
        <p:sp>
          <p:nvSpPr>
            <p:cNvPr id="300046" name="Line 14"/>
            <p:cNvSpPr>
              <a:spLocks noChangeShapeType="1"/>
            </p:cNvSpPr>
            <p:nvPr/>
          </p:nvSpPr>
          <p:spPr bwMode="auto">
            <a:xfrm flipV="1">
              <a:off x="3243" y="1640"/>
              <a:ext cx="0" cy="2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047" name="Line 15"/>
            <p:cNvSpPr>
              <a:spLocks noChangeShapeType="1"/>
            </p:cNvSpPr>
            <p:nvPr/>
          </p:nvSpPr>
          <p:spPr bwMode="auto">
            <a:xfrm>
              <a:off x="3061" y="265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048" name="Text Box 16"/>
            <p:cNvSpPr txBox="1">
              <a:spLocks noChangeArrowheads="1"/>
            </p:cNvSpPr>
            <p:nvPr/>
          </p:nvSpPr>
          <p:spPr bwMode="auto">
            <a:xfrm>
              <a:off x="4558" y="2750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Separation</a:t>
              </a:r>
            </a:p>
          </p:txBody>
        </p:sp>
        <p:sp>
          <p:nvSpPr>
            <p:cNvPr id="300049" name="Text Box 17"/>
            <p:cNvSpPr txBox="1">
              <a:spLocks noChangeArrowheads="1"/>
            </p:cNvSpPr>
            <p:nvPr/>
          </p:nvSpPr>
          <p:spPr bwMode="auto">
            <a:xfrm rot="16200000">
              <a:off x="2678" y="1842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Force</a:t>
              </a:r>
            </a:p>
          </p:txBody>
        </p:sp>
        <p:sp>
          <p:nvSpPr>
            <p:cNvPr id="300050" name="Freeform 18"/>
            <p:cNvSpPr>
              <a:spLocks/>
            </p:cNvSpPr>
            <p:nvPr/>
          </p:nvSpPr>
          <p:spPr bwMode="auto">
            <a:xfrm>
              <a:off x="3288" y="2137"/>
              <a:ext cx="1996" cy="1611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46" y="930"/>
                </a:cxn>
                <a:cxn ang="0">
                  <a:pos x="182" y="159"/>
                </a:cxn>
                <a:cxn ang="0">
                  <a:pos x="272" y="23"/>
                </a:cxn>
                <a:cxn ang="0">
                  <a:pos x="454" y="295"/>
                </a:cxn>
                <a:cxn ang="0">
                  <a:pos x="771" y="431"/>
                </a:cxn>
                <a:cxn ang="0">
                  <a:pos x="1996" y="477"/>
                </a:cxn>
              </a:cxnLst>
              <a:rect l="0" t="0" r="r" b="b"/>
              <a:pathLst>
                <a:path w="1996" h="1611">
                  <a:moveTo>
                    <a:pt x="0" y="1611"/>
                  </a:moveTo>
                  <a:cubicBezTo>
                    <a:pt x="8" y="1391"/>
                    <a:pt x="16" y="1172"/>
                    <a:pt x="46" y="930"/>
                  </a:cubicBezTo>
                  <a:cubicBezTo>
                    <a:pt x="76" y="688"/>
                    <a:pt x="144" y="310"/>
                    <a:pt x="182" y="159"/>
                  </a:cubicBezTo>
                  <a:cubicBezTo>
                    <a:pt x="220" y="8"/>
                    <a:pt x="227" y="0"/>
                    <a:pt x="272" y="23"/>
                  </a:cubicBezTo>
                  <a:cubicBezTo>
                    <a:pt x="317" y="46"/>
                    <a:pt x="371" y="227"/>
                    <a:pt x="454" y="295"/>
                  </a:cubicBezTo>
                  <a:cubicBezTo>
                    <a:pt x="537" y="363"/>
                    <a:pt x="514" y="401"/>
                    <a:pt x="771" y="431"/>
                  </a:cubicBezTo>
                  <a:cubicBezTo>
                    <a:pt x="1028" y="461"/>
                    <a:pt x="1512" y="469"/>
                    <a:pt x="1996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7" grpId="0" build="p"/>
      <p:bldP spid="30004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CA0E-52BF-4630-B8C6-2C3C8224898A}" type="slidenum">
              <a:rPr lang="en-GB"/>
              <a:pPr/>
              <a:t>13</a:t>
            </a:fld>
            <a:endParaRPr lang="en-GB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301059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8461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6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assumption have you made in each of these examples?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42875" y="2236788"/>
            <a:ext cx="846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That the substances all obey Hooke’s law.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39973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This area represents the atoms or molecules being pushed together.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There is a repulsive force between them.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301063" name="Group 7"/>
          <p:cNvGrpSpPr>
            <a:grpSpLocks/>
          </p:cNvGrpSpPr>
          <p:nvPr/>
        </p:nvGrpSpPr>
        <p:grpSpPr bwMode="auto">
          <a:xfrm>
            <a:off x="4572000" y="2603500"/>
            <a:ext cx="4032250" cy="3368675"/>
            <a:chOff x="2880" y="1640"/>
            <a:chExt cx="2540" cy="2122"/>
          </a:xfrm>
        </p:grpSpPr>
        <p:sp>
          <p:nvSpPr>
            <p:cNvPr id="301064" name="Line 8"/>
            <p:cNvSpPr>
              <a:spLocks noChangeShapeType="1"/>
            </p:cNvSpPr>
            <p:nvPr/>
          </p:nvSpPr>
          <p:spPr bwMode="auto">
            <a:xfrm flipV="1">
              <a:off x="3243" y="1640"/>
              <a:ext cx="0" cy="2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65" name="Line 9"/>
            <p:cNvSpPr>
              <a:spLocks noChangeShapeType="1"/>
            </p:cNvSpPr>
            <p:nvPr/>
          </p:nvSpPr>
          <p:spPr bwMode="auto">
            <a:xfrm>
              <a:off x="3061" y="265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66" name="Text Box 10"/>
            <p:cNvSpPr txBox="1">
              <a:spLocks noChangeArrowheads="1"/>
            </p:cNvSpPr>
            <p:nvPr/>
          </p:nvSpPr>
          <p:spPr bwMode="auto">
            <a:xfrm>
              <a:off x="4558" y="2750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Separation</a:t>
              </a:r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 rot="16200000">
              <a:off x="2678" y="1842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Force</a:t>
              </a:r>
            </a:p>
          </p:txBody>
        </p:sp>
        <p:sp>
          <p:nvSpPr>
            <p:cNvPr id="301068" name="Freeform 12"/>
            <p:cNvSpPr>
              <a:spLocks/>
            </p:cNvSpPr>
            <p:nvPr/>
          </p:nvSpPr>
          <p:spPr bwMode="auto">
            <a:xfrm>
              <a:off x="3288" y="2137"/>
              <a:ext cx="1996" cy="1611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46" y="930"/>
                </a:cxn>
                <a:cxn ang="0">
                  <a:pos x="182" y="159"/>
                </a:cxn>
                <a:cxn ang="0">
                  <a:pos x="272" y="23"/>
                </a:cxn>
                <a:cxn ang="0">
                  <a:pos x="454" y="295"/>
                </a:cxn>
                <a:cxn ang="0">
                  <a:pos x="771" y="431"/>
                </a:cxn>
                <a:cxn ang="0">
                  <a:pos x="1996" y="477"/>
                </a:cxn>
              </a:cxnLst>
              <a:rect l="0" t="0" r="r" b="b"/>
              <a:pathLst>
                <a:path w="1996" h="1611">
                  <a:moveTo>
                    <a:pt x="0" y="1611"/>
                  </a:moveTo>
                  <a:cubicBezTo>
                    <a:pt x="8" y="1391"/>
                    <a:pt x="16" y="1172"/>
                    <a:pt x="46" y="930"/>
                  </a:cubicBezTo>
                  <a:cubicBezTo>
                    <a:pt x="76" y="688"/>
                    <a:pt x="144" y="310"/>
                    <a:pt x="182" y="159"/>
                  </a:cubicBezTo>
                  <a:cubicBezTo>
                    <a:pt x="220" y="8"/>
                    <a:pt x="227" y="0"/>
                    <a:pt x="272" y="23"/>
                  </a:cubicBezTo>
                  <a:cubicBezTo>
                    <a:pt x="317" y="46"/>
                    <a:pt x="371" y="227"/>
                    <a:pt x="454" y="295"/>
                  </a:cubicBezTo>
                  <a:cubicBezTo>
                    <a:pt x="537" y="363"/>
                    <a:pt x="514" y="401"/>
                    <a:pt x="771" y="431"/>
                  </a:cubicBezTo>
                  <a:cubicBezTo>
                    <a:pt x="1028" y="461"/>
                    <a:pt x="1512" y="469"/>
                    <a:pt x="1996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069" name="AutoShape 13"/>
          <p:cNvSpPr>
            <a:spLocks/>
          </p:cNvSpPr>
          <p:nvPr/>
        </p:nvSpPr>
        <p:spPr bwMode="auto">
          <a:xfrm>
            <a:off x="4067175" y="4221163"/>
            <a:ext cx="649288" cy="1871662"/>
          </a:xfrm>
          <a:prstGeom prst="leftBrace">
            <a:avLst>
              <a:gd name="adj1" fmla="val 240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F52-8838-4DD4-A4C1-E36BA828FA40}" type="slidenum">
              <a:rPr lang="en-GB"/>
              <a:pPr/>
              <a:t>14</a:t>
            </a:fld>
            <a:endParaRPr lang="en-GB"/>
          </a:p>
        </p:txBody>
      </p:sp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302083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8461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6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assumption have you made in each of these examples?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42875" y="2236788"/>
            <a:ext cx="846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That the substances all obey Hooke’s law.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142875" y="2852738"/>
            <a:ext cx="39973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This area represents the atoms or molecules being pulled apart.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There is a force of attraction between them.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302087" name="Group 7"/>
          <p:cNvGrpSpPr>
            <a:grpSpLocks/>
          </p:cNvGrpSpPr>
          <p:nvPr/>
        </p:nvGrpSpPr>
        <p:grpSpPr bwMode="auto">
          <a:xfrm>
            <a:off x="4572000" y="2603500"/>
            <a:ext cx="4032250" cy="3368675"/>
            <a:chOff x="2880" y="1640"/>
            <a:chExt cx="2540" cy="2122"/>
          </a:xfrm>
        </p:grpSpPr>
        <p:sp>
          <p:nvSpPr>
            <p:cNvPr id="302088" name="Line 8"/>
            <p:cNvSpPr>
              <a:spLocks noChangeShapeType="1"/>
            </p:cNvSpPr>
            <p:nvPr/>
          </p:nvSpPr>
          <p:spPr bwMode="auto">
            <a:xfrm flipV="1">
              <a:off x="3243" y="1640"/>
              <a:ext cx="0" cy="2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089" name="Line 9"/>
            <p:cNvSpPr>
              <a:spLocks noChangeShapeType="1"/>
            </p:cNvSpPr>
            <p:nvPr/>
          </p:nvSpPr>
          <p:spPr bwMode="auto">
            <a:xfrm>
              <a:off x="3061" y="265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558" y="2750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Separation</a:t>
              </a: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 rot="16200000">
              <a:off x="2678" y="1842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Force</a:t>
              </a:r>
            </a:p>
          </p:txBody>
        </p:sp>
        <p:sp>
          <p:nvSpPr>
            <p:cNvPr id="302092" name="Freeform 12"/>
            <p:cNvSpPr>
              <a:spLocks/>
            </p:cNvSpPr>
            <p:nvPr/>
          </p:nvSpPr>
          <p:spPr bwMode="auto">
            <a:xfrm>
              <a:off x="3288" y="2137"/>
              <a:ext cx="1996" cy="1611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46" y="930"/>
                </a:cxn>
                <a:cxn ang="0">
                  <a:pos x="182" y="159"/>
                </a:cxn>
                <a:cxn ang="0">
                  <a:pos x="272" y="23"/>
                </a:cxn>
                <a:cxn ang="0">
                  <a:pos x="454" y="295"/>
                </a:cxn>
                <a:cxn ang="0">
                  <a:pos x="771" y="431"/>
                </a:cxn>
                <a:cxn ang="0">
                  <a:pos x="1996" y="477"/>
                </a:cxn>
              </a:cxnLst>
              <a:rect l="0" t="0" r="r" b="b"/>
              <a:pathLst>
                <a:path w="1996" h="1611">
                  <a:moveTo>
                    <a:pt x="0" y="1611"/>
                  </a:moveTo>
                  <a:cubicBezTo>
                    <a:pt x="8" y="1391"/>
                    <a:pt x="16" y="1172"/>
                    <a:pt x="46" y="930"/>
                  </a:cubicBezTo>
                  <a:cubicBezTo>
                    <a:pt x="76" y="688"/>
                    <a:pt x="144" y="310"/>
                    <a:pt x="182" y="159"/>
                  </a:cubicBezTo>
                  <a:cubicBezTo>
                    <a:pt x="220" y="8"/>
                    <a:pt x="227" y="0"/>
                    <a:pt x="272" y="23"/>
                  </a:cubicBezTo>
                  <a:cubicBezTo>
                    <a:pt x="317" y="46"/>
                    <a:pt x="371" y="227"/>
                    <a:pt x="454" y="295"/>
                  </a:cubicBezTo>
                  <a:cubicBezTo>
                    <a:pt x="537" y="363"/>
                    <a:pt x="514" y="401"/>
                    <a:pt x="771" y="431"/>
                  </a:cubicBezTo>
                  <a:cubicBezTo>
                    <a:pt x="1028" y="461"/>
                    <a:pt x="1512" y="469"/>
                    <a:pt x="1996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93" name="AutoShape 13"/>
          <p:cNvSpPr>
            <a:spLocks/>
          </p:cNvSpPr>
          <p:nvPr/>
        </p:nvSpPr>
        <p:spPr bwMode="auto">
          <a:xfrm>
            <a:off x="4067175" y="3392488"/>
            <a:ext cx="649288" cy="828675"/>
          </a:xfrm>
          <a:prstGeom prst="leftBrace">
            <a:avLst>
              <a:gd name="adj1" fmla="val 106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6B74-AFBB-430E-97A7-E7B63B68F2A9}" type="slidenum">
              <a:rPr lang="en-GB"/>
              <a:pPr/>
              <a:t>15</a:t>
            </a:fld>
            <a:endParaRPr lang="en-GB"/>
          </a:p>
        </p:txBody>
      </p:sp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303107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8461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6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assumption have you made in each of these examples?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42875" y="2236788"/>
            <a:ext cx="846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That the substances all obey Hooke’s law.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142875" y="3611563"/>
            <a:ext cx="3997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At this point, there is no force so this is the equilibrium position.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303111" name="Group 7"/>
          <p:cNvGrpSpPr>
            <a:grpSpLocks/>
          </p:cNvGrpSpPr>
          <p:nvPr/>
        </p:nvGrpSpPr>
        <p:grpSpPr bwMode="auto">
          <a:xfrm>
            <a:off x="4572000" y="2603500"/>
            <a:ext cx="4032250" cy="3368675"/>
            <a:chOff x="2880" y="1640"/>
            <a:chExt cx="2540" cy="2122"/>
          </a:xfrm>
        </p:grpSpPr>
        <p:sp>
          <p:nvSpPr>
            <p:cNvPr id="303112" name="Line 8"/>
            <p:cNvSpPr>
              <a:spLocks noChangeShapeType="1"/>
            </p:cNvSpPr>
            <p:nvPr/>
          </p:nvSpPr>
          <p:spPr bwMode="auto">
            <a:xfrm flipV="1">
              <a:off x="3243" y="1640"/>
              <a:ext cx="0" cy="2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13" name="Line 9"/>
            <p:cNvSpPr>
              <a:spLocks noChangeShapeType="1"/>
            </p:cNvSpPr>
            <p:nvPr/>
          </p:nvSpPr>
          <p:spPr bwMode="auto">
            <a:xfrm>
              <a:off x="3061" y="265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14" name="Text Box 10"/>
            <p:cNvSpPr txBox="1">
              <a:spLocks noChangeArrowheads="1"/>
            </p:cNvSpPr>
            <p:nvPr/>
          </p:nvSpPr>
          <p:spPr bwMode="auto">
            <a:xfrm>
              <a:off x="4558" y="2750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Separation</a:t>
              </a:r>
            </a:p>
          </p:txBody>
        </p:sp>
        <p:sp>
          <p:nvSpPr>
            <p:cNvPr id="303115" name="Text Box 11"/>
            <p:cNvSpPr txBox="1">
              <a:spLocks noChangeArrowheads="1"/>
            </p:cNvSpPr>
            <p:nvPr/>
          </p:nvSpPr>
          <p:spPr bwMode="auto">
            <a:xfrm rot="16200000">
              <a:off x="2678" y="1842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Force</a:t>
              </a:r>
            </a:p>
          </p:txBody>
        </p:sp>
        <p:sp>
          <p:nvSpPr>
            <p:cNvPr id="303116" name="Freeform 12"/>
            <p:cNvSpPr>
              <a:spLocks/>
            </p:cNvSpPr>
            <p:nvPr/>
          </p:nvSpPr>
          <p:spPr bwMode="auto">
            <a:xfrm>
              <a:off x="3288" y="2137"/>
              <a:ext cx="1996" cy="1611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46" y="930"/>
                </a:cxn>
                <a:cxn ang="0">
                  <a:pos x="182" y="159"/>
                </a:cxn>
                <a:cxn ang="0">
                  <a:pos x="272" y="23"/>
                </a:cxn>
                <a:cxn ang="0">
                  <a:pos x="454" y="295"/>
                </a:cxn>
                <a:cxn ang="0">
                  <a:pos x="771" y="431"/>
                </a:cxn>
                <a:cxn ang="0">
                  <a:pos x="1996" y="477"/>
                </a:cxn>
              </a:cxnLst>
              <a:rect l="0" t="0" r="r" b="b"/>
              <a:pathLst>
                <a:path w="1996" h="1611">
                  <a:moveTo>
                    <a:pt x="0" y="1611"/>
                  </a:moveTo>
                  <a:cubicBezTo>
                    <a:pt x="8" y="1391"/>
                    <a:pt x="16" y="1172"/>
                    <a:pt x="46" y="930"/>
                  </a:cubicBezTo>
                  <a:cubicBezTo>
                    <a:pt x="76" y="688"/>
                    <a:pt x="144" y="310"/>
                    <a:pt x="182" y="159"/>
                  </a:cubicBezTo>
                  <a:cubicBezTo>
                    <a:pt x="220" y="8"/>
                    <a:pt x="227" y="0"/>
                    <a:pt x="272" y="23"/>
                  </a:cubicBezTo>
                  <a:cubicBezTo>
                    <a:pt x="317" y="46"/>
                    <a:pt x="371" y="227"/>
                    <a:pt x="454" y="295"/>
                  </a:cubicBezTo>
                  <a:cubicBezTo>
                    <a:pt x="537" y="363"/>
                    <a:pt x="514" y="401"/>
                    <a:pt x="771" y="431"/>
                  </a:cubicBezTo>
                  <a:cubicBezTo>
                    <a:pt x="1028" y="461"/>
                    <a:pt x="1512" y="469"/>
                    <a:pt x="1996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3119" name="Line 15"/>
          <p:cNvSpPr>
            <a:spLocks noChangeShapeType="1"/>
          </p:cNvSpPr>
          <p:nvPr/>
        </p:nvSpPr>
        <p:spPr bwMode="auto">
          <a:xfrm flipH="1" flipV="1">
            <a:off x="5389563" y="4219575"/>
            <a:ext cx="477837" cy="7223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20" name="Line 16"/>
          <p:cNvSpPr>
            <a:spLocks noChangeShapeType="1"/>
          </p:cNvSpPr>
          <p:nvPr/>
        </p:nvSpPr>
        <p:spPr bwMode="auto">
          <a:xfrm flipH="1">
            <a:off x="4519613" y="4941888"/>
            <a:ext cx="1347787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21" name="Line 17"/>
          <p:cNvSpPr>
            <a:spLocks noChangeShapeType="1"/>
          </p:cNvSpPr>
          <p:nvPr/>
        </p:nvSpPr>
        <p:spPr bwMode="auto">
          <a:xfrm flipV="1">
            <a:off x="4519613" y="4589463"/>
            <a:ext cx="0" cy="3524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 flipH="1">
            <a:off x="1446213" y="4589463"/>
            <a:ext cx="3073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0" grpId="0" build="p"/>
      <p:bldP spid="303119" grpId="0" animBg="1"/>
      <p:bldP spid="303120" grpId="0" animBg="1"/>
      <p:bldP spid="303121" grpId="0" animBg="1"/>
      <p:bldP spid="3031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4E2C-2A46-40CC-8988-F847DC3A2FA9}" type="slidenum">
              <a:rPr lang="en-GB"/>
              <a:pPr/>
              <a:t>16</a:t>
            </a:fld>
            <a:endParaRPr lang="en-GB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25669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304131" name="WordArt 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2270125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AS PHYSICS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8461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6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assumption have you made in each of these examples?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42875" y="2236788"/>
            <a:ext cx="8461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That the substances all obey Hooke’s law.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42875" y="3611563"/>
            <a:ext cx="3997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Small displacements around this position are on a part of the curve which is almost straight.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This is the origin of Hooke’s law and the straight line graph that we get from it.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304135" name="Group 7"/>
          <p:cNvGrpSpPr>
            <a:grpSpLocks/>
          </p:cNvGrpSpPr>
          <p:nvPr/>
        </p:nvGrpSpPr>
        <p:grpSpPr bwMode="auto">
          <a:xfrm>
            <a:off x="4572000" y="2603500"/>
            <a:ext cx="4032250" cy="3368675"/>
            <a:chOff x="2880" y="1640"/>
            <a:chExt cx="2540" cy="2122"/>
          </a:xfrm>
        </p:grpSpPr>
        <p:sp>
          <p:nvSpPr>
            <p:cNvPr id="304136" name="Line 8"/>
            <p:cNvSpPr>
              <a:spLocks noChangeShapeType="1"/>
            </p:cNvSpPr>
            <p:nvPr/>
          </p:nvSpPr>
          <p:spPr bwMode="auto">
            <a:xfrm flipV="1">
              <a:off x="3243" y="1640"/>
              <a:ext cx="0" cy="2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37" name="Line 9"/>
            <p:cNvSpPr>
              <a:spLocks noChangeShapeType="1"/>
            </p:cNvSpPr>
            <p:nvPr/>
          </p:nvSpPr>
          <p:spPr bwMode="auto">
            <a:xfrm>
              <a:off x="3061" y="265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38" name="Text Box 10"/>
            <p:cNvSpPr txBox="1">
              <a:spLocks noChangeArrowheads="1"/>
            </p:cNvSpPr>
            <p:nvPr/>
          </p:nvSpPr>
          <p:spPr bwMode="auto">
            <a:xfrm>
              <a:off x="4558" y="2750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Separation</a:t>
              </a:r>
            </a:p>
          </p:txBody>
        </p:sp>
        <p:sp>
          <p:nvSpPr>
            <p:cNvPr id="304139" name="Text Box 11"/>
            <p:cNvSpPr txBox="1">
              <a:spLocks noChangeArrowheads="1"/>
            </p:cNvSpPr>
            <p:nvPr/>
          </p:nvSpPr>
          <p:spPr bwMode="auto">
            <a:xfrm rot="16200000">
              <a:off x="2678" y="1842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Force</a:t>
              </a:r>
            </a:p>
          </p:txBody>
        </p:sp>
        <p:sp>
          <p:nvSpPr>
            <p:cNvPr id="304140" name="Freeform 12"/>
            <p:cNvSpPr>
              <a:spLocks/>
            </p:cNvSpPr>
            <p:nvPr/>
          </p:nvSpPr>
          <p:spPr bwMode="auto">
            <a:xfrm>
              <a:off x="3288" y="2137"/>
              <a:ext cx="1996" cy="1611"/>
            </a:xfrm>
            <a:custGeom>
              <a:avLst/>
              <a:gdLst/>
              <a:ahLst/>
              <a:cxnLst>
                <a:cxn ang="0">
                  <a:pos x="0" y="1611"/>
                </a:cxn>
                <a:cxn ang="0">
                  <a:pos x="46" y="930"/>
                </a:cxn>
                <a:cxn ang="0">
                  <a:pos x="182" y="159"/>
                </a:cxn>
                <a:cxn ang="0">
                  <a:pos x="272" y="23"/>
                </a:cxn>
                <a:cxn ang="0">
                  <a:pos x="454" y="295"/>
                </a:cxn>
                <a:cxn ang="0">
                  <a:pos x="771" y="431"/>
                </a:cxn>
                <a:cxn ang="0">
                  <a:pos x="1996" y="477"/>
                </a:cxn>
              </a:cxnLst>
              <a:rect l="0" t="0" r="r" b="b"/>
              <a:pathLst>
                <a:path w="1996" h="1611">
                  <a:moveTo>
                    <a:pt x="0" y="1611"/>
                  </a:moveTo>
                  <a:cubicBezTo>
                    <a:pt x="8" y="1391"/>
                    <a:pt x="16" y="1172"/>
                    <a:pt x="46" y="930"/>
                  </a:cubicBezTo>
                  <a:cubicBezTo>
                    <a:pt x="76" y="688"/>
                    <a:pt x="144" y="310"/>
                    <a:pt x="182" y="159"/>
                  </a:cubicBezTo>
                  <a:cubicBezTo>
                    <a:pt x="220" y="8"/>
                    <a:pt x="227" y="0"/>
                    <a:pt x="272" y="23"/>
                  </a:cubicBezTo>
                  <a:cubicBezTo>
                    <a:pt x="317" y="46"/>
                    <a:pt x="371" y="227"/>
                    <a:pt x="454" y="295"/>
                  </a:cubicBezTo>
                  <a:cubicBezTo>
                    <a:pt x="537" y="363"/>
                    <a:pt x="514" y="401"/>
                    <a:pt x="771" y="431"/>
                  </a:cubicBezTo>
                  <a:cubicBezTo>
                    <a:pt x="1028" y="461"/>
                    <a:pt x="1512" y="469"/>
                    <a:pt x="1996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41" name="Line 13"/>
          <p:cNvSpPr>
            <a:spLocks noChangeShapeType="1"/>
          </p:cNvSpPr>
          <p:nvPr/>
        </p:nvSpPr>
        <p:spPr bwMode="auto">
          <a:xfrm flipH="1" flipV="1">
            <a:off x="5389563" y="4219575"/>
            <a:ext cx="477837" cy="7223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 flipH="1">
            <a:off x="4519613" y="4941888"/>
            <a:ext cx="1347787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 flipV="1">
            <a:off x="4519613" y="4589463"/>
            <a:ext cx="0" cy="3524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H="1">
            <a:off x="3455988" y="4589463"/>
            <a:ext cx="10636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4" grpId="0" uiExpand="1" build="p"/>
      <p:bldP spid="304141" grpId="0" animBg="1"/>
      <p:bldP spid="304142" grpId="0" animBg="1"/>
      <p:bldP spid="304143" grpId="0" animBg="1"/>
      <p:bldP spid="3041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7CE8-13C5-4553-A8C5-F313B4504A09}" type="slidenum">
              <a:rPr lang="en-GB"/>
              <a:pPr/>
              <a:t>2</a:t>
            </a:fld>
            <a:endParaRPr lang="en-GB"/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42875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42875" y="815975"/>
            <a:ext cx="395446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Hooke’s law holds true in some cases of: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Tensile forces (stretching forces)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and in some cases of 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Compressive forces (squashing forces)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90872" name="AutoShape 56"/>
          <p:cNvSpPr>
            <a:spLocks noChangeArrowheads="1"/>
          </p:cNvSpPr>
          <p:nvPr/>
        </p:nvSpPr>
        <p:spPr bwMode="auto">
          <a:xfrm>
            <a:off x="2125663" y="2890838"/>
            <a:ext cx="574675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73" name="AutoShape 57"/>
          <p:cNvSpPr>
            <a:spLocks noChangeArrowheads="1"/>
          </p:cNvSpPr>
          <p:nvPr/>
        </p:nvSpPr>
        <p:spPr bwMode="auto">
          <a:xfrm rot="10800000">
            <a:off x="1476375" y="2890838"/>
            <a:ext cx="574675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74" name="AutoShape 58"/>
          <p:cNvSpPr>
            <a:spLocks noChangeArrowheads="1"/>
          </p:cNvSpPr>
          <p:nvPr/>
        </p:nvSpPr>
        <p:spPr bwMode="auto">
          <a:xfrm rot="10800000">
            <a:off x="2054225" y="4473575"/>
            <a:ext cx="574675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75" name="AutoShape 59"/>
          <p:cNvSpPr>
            <a:spLocks noChangeArrowheads="1"/>
          </p:cNvSpPr>
          <p:nvPr/>
        </p:nvSpPr>
        <p:spPr bwMode="auto">
          <a:xfrm>
            <a:off x="1404938" y="4473575"/>
            <a:ext cx="574675" cy="647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0876" name="Picture 60" descr="P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890838"/>
            <a:ext cx="2155825" cy="2873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90882" name="Picture 66" descr="j0242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638" y="815975"/>
            <a:ext cx="1760537" cy="1816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0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0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 uiExpand="1" build="p"/>
      <p:bldP spid="290872" grpId="0" animBg="1"/>
      <p:bldP spid="290873" grpId="0" animBg="1"/>
      <p:bldP spid="290874" grpId="0" animBg="1"/>
      <p:bldP spid="2908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802F-7467-45E4-8CCB-C6285F795E91}" type="slidenum">
              <a:rPr lang="en-GB"/>
              <a:pPr/>
              <a:t>3</a:t>
            </a:fld>
            <a:endParaRPr lang="en-GB"/>
          </a:p>
        </p:txBody>
      </p:sp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2428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42888" y="1275347"/>
            <a:ext cx="4338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The constant of proportionality (k) is called the spring constant.</a:t>
            </a:r>
            <a:endParaRPr lang="el-GR" sz="2400" dirty="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1331913" y="2568575"/>
            <a:ext cx="1590675" cy="53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31" name="Object 11"/>
          <p:cNvGraphicFramePr>
            <a:graphicFrameLocks noChangeAspect="1"/>
          </p:cNvGraphicFramePr>
          <p:nvPr/>
        </p:nvGraphicFramePr>
        <p:xfrm>
          <a:off x="1385888" y="2663825"/>
          <a:ext cx="1447800" cy="368300"/>
        </p:xfrm>
        <a:graphic>
          <a:graphicData uri="http://schemas.openxmlformats.org/presentationml/2006/ole">
            <p:oleObj spid="_x0000_s286731" name="Equation" r:id="rId3" imgW="1447560" imgH="368280" progId="Equation.3">
              <p:embed/>
            </p:oleObj>
          </a:graphicData>
        </a:graphic>
      </p:graphicFrame>
      <p:grpSp>
        <p:nvGrpSpPr>
          <p:cNvPr id="286828" name="Group 108"/>
          <p:cNvGrpSpPr>
            <a:grpSpLocks/>
          </p:cNvGrpSpPr>
          <p:nvPr/>
        </p:nvGrpSpPr>
        <p:grpSpPr bwMode="auto">
          <a:xfrm>
            <a:off x="4679951" y="506773"/>
            <a:ext cx="3384550" cy="3443288"/>
            <a:chOff x="2971" y="340"/>
            <a:chExt cx="2132" cy="2169"/>
          </a:xfrm>
        </p:grpSpPr>
        <p:grpSp>
          <p:nvGrpSpPr>
            <p:cNvPr id="286829" name="Group 109"/>
            <p:cNvGrpSpPr>
              <a:grpSpLocks/>
            </p:cNvGrpSpPr>
            <p:nvPr/>
          </p:nvGrpSpPr>
          <p:grpSpPr bwMode="auto">
            <a:xfrm>
              <a:off x="3106" y="350"/>
              <a:ext cx="454" cy="1206"/>
              <a:chOff x="4014" y="514"/>
              <a:chExt cx="454" cy="1782"/>
            </a:xfrm>
          </p:grpSpPr>
          <p:sp>
            <p:nvSpPr>
              <p:cNvPr id="286830" name="Line 110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1" name="Line 111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2" name="Line 112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3" name="Line 113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4" name="Line 114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5" name="Line 115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6" name="Line 116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7" name="Line 117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8" name="Line 118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9" name="Line 119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0" name="Line 120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1" name="Line 121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2" name="Line 122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3" name="Line 123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4" name="Line 124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5" name="Line 125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6" name="Line 126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47" name="Group 127"/>
            <p:cNvGrpSpPr>
              <a:grpSpLocks/>
            </p:cNvGrpSpPr>
            <p:nvPr/>
          </p:nvGrpSpPr>
          <p:grpSpPr bwMode="auto">
            <a:xfrm>
              <a:off x="4468" y="346"/>
              <a:ext cx="454" cy="1678"/>
              <a:chOff x="4014" y="514"/>
              <a:chExt cx="454" cy="1782"/>
            </a:xfrm>
          </p:grpSpPr>
          <p:sp>
            <p:nvSpPr>
              <p:cNvPr id="286848" name="Line 128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9" name="Line 129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0" name="Line 130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1" name="Line 131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2" name="Line 132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3" name="Line 133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4" name="Line 134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5" name="Line 135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6" name="Line 136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7" name="Line 137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8" name="Line 138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9" name="Line 139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0" name="Line 140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1" name="Line 141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2" name="Line 142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3" name="Line 143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4" name="Line 144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65" name="Line 145"/>
            <p:cNvSpPr>
              <a:spLocks noChangeShapeType="1"/>
            </p:cNvSpPr>
            <p:nvPr/>
          </p:nvSpPr>
          <p:spPr bwMode="auto">
            <a:xfrm>
              <a:off x="3106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66" name="Line 146"/>
            <p:cNvSpPr>
              <a:spLocks noChangeShapeType="1"/>
            </p:cNvSpPr>
            <p:nvPr/>
          </p:nvSpPr>
          <p:spPr bwMode="auto">
            <a:xfrm>
              <a:off x="2971" y="1555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67" name="Line 147"/>
            <p:cNvSpPr>
              <a:spLocks noChangeShapeType="1"/>
            </p:cNvSpPr>
            <p:nvPr/>
          </p:nvSpPr>
          <p:spPr bwMode="auto">
            <a:xfrm>
              <a:off x="3856" y="2024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68" name="Line 148"/>
            <p:cNvSpPr>
              <a:spLocks noChangeShapeType="1"/>
            </p:cNvSpPr>
            <p:nvPr/>
          </p:nvSpPr>
          <p:spPr bwMode="auto">
            <a:xfrm>
              <a:off x="4014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69" name="Group 149"/>
            <p:cNvGrpSpPr>
              <a:grpSpLocks/>
            </p:cNvGrpSpPr>
            <p:nvPr/>
          </p:nvGrpSpPr>
          <p:grpSpPr bwMode="auto">
            <a:xfrm>
              <a:off x="3902" y="1706"/>
              <a:ext cx="248" cy="168"/>
              <a:chOff x="2756" y="2076"/>
              <a:chExt cx="248" cy="168"/>
            </a:xfrm>
          </p:grpSpPr>
          <p:sp>
            <p:nvSpPr>
              <p:cNvPr id="286870" name="Rectangle 150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86871" name="Object 151"/>
              <p:cNvGraphicFramePr>
                <a:graphicFrameLocks noChangeAspect="1"/>
              </p:cNvGraphicFramePr>
              <p:nvPr/>
            </p:nvGraphicFramePr>
            <p:xfrm>
              <a:off x="2756" y="2076"/>
              <a:ext cx="248" cy="168"/>
            </p:xfrm>
            <a:graphic>
              <a:graphicData uri="http://schemas.openxmlformats.org/presentationml/2006/ole">
                <p:oleObj spid="_x0000_s286871" name="Equation" r:id="rId4" imgW="393480" imgH="266400" progId="Equation.3">
                  <p:embed/>
                </p:oleObj>
              </a:graphicData>
            </a:graphic>
          </p:graphicFrame>
        </p:grpSp>
        <p:sp>
          <p:nvSpPr>
            <p:cNvPr id="286872" name="Line 152"/>
            <p:cNvSpPr>
              <a:spLocks noChangeShapeType="1"/>
            </p:cNvSpPr>
            <p:nvPr/>
          </p:nvSpPr>
          <p:spPr bwMode="auto">
            <a:xfrm>
              <a:off x="4695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873" name="Object 153"/>
            <p:cNvGraphicFramePr>
              <a:graphicFrameLocks noChangeAspect="1"/>
            </p:cNvGraphicFramePr>
            <p:nvPr/>
          </p:nvGraphicFramePr>
          <p:xfrm>
            <a:off x="4631" y="2341"/>
            <a:ext cx="128" cy="168"/>
          </p:xfrm>
          <a:graphic>
            <a:graphicData uri="http://schemas.openxmlformats.org/presentationml/2006/ole">
              <p:oleObj spid="_x0000_s286873" name="Equation" r:id="rId5" imgW="203040" imgH="266400" progId="Equation.3">
                <p:embed/>
              </p:oleObj>
            </a:graphicData>
          </a:graphic>
        </p:graphicFrame>
        <p:graphicFrame>
          <p:nvGraphicFramePr>
            <p:cNvPr id="286874" name="Object 154"/>
            <p:cNvGraphicFramePr>
              <a:graphicFrameLocks noChangeAspect="1"/>
            </p:cNvGraphicFramePr>
            <p:nvPr/>
          </p:nvGraphicFramePr>
          <p:xfrm>
            <a:off x="3125" y="1618"/>
            <a:ext cx="416" cy="176"/>
          </p:xfrm>
          <a:graphic>
            <a:graphicData uri="http://schemas.openxmlformats.org/presentationml/2006/ole">
              <p:oleObj spid="_x0000_s286874" name="Equation" r:id="rId6" imgW="660240" imgH="279360" progId="Equation.3">
                <p:embed/>
              </p:oleObj>
            </a:graphicData>
          </a:graphic>
        </p:graphicFrame>
      </p:grpSp>
      <p:pic>
        <p:nvPicPr>
          <p:cNvPr id="286876" name="Picture 156" descr="j02277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067175"/>
            <a:ext cx="3124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/>
      <p:bldP spid="2867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2E9F-8AE4-40CE-BD56-39E179C43318}" type="slidenum">
              <a:rPr lang="en-GB"/>
              <a:pPr/>
              <a:t>4</a:t>
            </a:fld>
            <a:endParaRPr lang="en-GB"/>
          </a:p>
        </p:txBody>
      </p:sp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214313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242888" y="1350963"/>
            <a:ext cx="433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Rearranging the equation we get: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187450" y="2568575"/>
            <a:ext cx="182562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9799" name="Group 7"/>
          <p:cNvGrpSpPr>
            <a:grpSpLocks/>
          </p:cNvGrpSpPr>
          <p:nvPr/>
        </p:nvGrpSpPr>
        <p:grpSpPr bwMode="auto">
          <a:xfrm>
            <a:off x="4716463" y="539750"/>
            <a:ext cx="3384550" cy="3443288"/>
            <a:chOff x="2971" y="340"/>
            <a:chExt cx="2132" cy="2169"/>
          </a:xfrm>
        </p:grpSpPr>
        <p:grpSp>
          <p:nvGrpSpPr>
            <p:cNvPr id="289800" name="Group 8"/>
            <p:cNvGrpSpPr>
              <a:grpSpLocks/>
            </p:cNvGrpSpPr>
            <p:nvPr/>
          </p:nvGrpSpPr>
          <p:grpSpPr bwMode="auto">
            <a:xfrm>
              <a:off x="3106" y="350"/>
              <a:ext cx="454" cy="1206"/>
              <a:chOff x="4014" y="514"/>
              <a:chExt cx="454" cy="1782"/>
            </a:xfrm>
          </p:grpSpPr>
          <p:sp>
            <p:nvSpPr>
              <p:cNvPr id="289801" name="Line 9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2" name="Line 10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3" name="Line 11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4" name="Line 12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5" name="Line 13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6" name="Line 14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7" name="Line 15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8" name="Line 16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9" name="Line 17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0" name="Line 18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1" name="Line 19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2" name="Line 20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3" name="Line 21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4" name="Line 22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5" name="Line 23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6" name="Line 24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7" name="Line 25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818" name="Group 26"/>
            <p:cNvGrpSpPr>
              <a:grpSpLocks/>
            </p:cNvGrpSpPr>
            <p:nvPr/>
          </p:nvGrpSpPr>
          <p:grpSpPr bwMode="auto">
            <a:xfrm>
              <a:off x="4468" y="346"/>
              <a:ext cx="454" cy="1678"/>
              <a:chOff x="4014" y="514"/>
              <a:chExt cx="454" cy="1782"/>
            </a:xfrm>
          </p:grpSpPr>
          <p:sp>
            <p:nvSpPr>
              <p:cNvPr id="289819" name="Line 27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0" name="Line 28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1" name="Line 29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2" name="Line 30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3" name="Line 31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4" name="Line 32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5" name="Line 33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6" name="Line 34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7" name="Line 35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9" name="Line 37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0" name="Line 38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1" name="Line 39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2" name="Line 40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3" name="Line 41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4" name="Line 42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5" name="Line 43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9836" name="Line 44"/>
            <p:cNvSpPr>
              <a:spLocks noChangeShapeType="1"/>
            </p:cNvSpPr>
            <p:nvPr/>
          </p:nvSpPr>
          <p:spPr bwMode="auto">
            <a:xfrm>
              <a:off x="3106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37" name="Line 45"/>
            <p:cNvSpPr>
              <a:spLocks noChangeShapeType="1"/>
            </p:cNvSpPr>
            <p:nvPr/>
          </p:nvSpPr>
          <p:spPr bwMode="auto">
            <a:xfrm>
              <a:off x="2971" y="1555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38" name="Line 46"/>
            <p:cNvSpPr>
              <a:spLocks noChangeShapeType="1"/>
            </p:cNvSpPr>
            <p:nvPr/>
          </p:nvSpPr>
          <p:spPr bwMode="auto">
            <a:xfrm>
              <a:off x="3856" y="2024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39" name="Line 47"/>
            <p:cNvSpPr>
              <a:spLocks noChangeShapeType="1"/>
            </p:cNvSpPr>
            <p:nvPr/>
          </p:nvSpPr>
          <p:spPr bwMode="auto">
            <a:xfrm>
              <a:off x="4014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9840" name="Group 48"/>
            <p:cNvGrpSpPr>
              <a:grpSpLocks/>
            </p:cNvGrpSpPr>
            <p:nvPr/>
          </p:nvGrpSpPr>
          <p:grpSpPr bwMode="auto">
            <a:xfrm>
              <a:off x="3902" y="1706"/>
              <a:ext cx="248" cy="168"/>
              <a:chOff x="2756" y="2076"/>
              <a:chExt cx="248" cy="168"/>
            </a:xfrm>
          </p:grpSpPr>
          <p:sp>
            <p:nvSpPr>
              <p:cNvPr id="289841" name="Rectangle 49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89842" name="Object 50"/>
              <p:cNvGraphicFramePr>
                <a:graphicFrameLocks noChangeAspect="1"/>
              </p:cNvGraphicFramePr>
              <p:nvPr/>
            </p:nvGraphicFramePr>
            <p:xfrm>
              <a:off x="2756" y="2076"/>
              <a:ext cx="248" cy="168"/>
            </p:xfrm>
            <a:graphic>
              <a:graphicData uri="http://schemas.openxmlformats.org/presentationml/2006/ole">
                <p:oleObj spid="_x0000_s289842" name="Equation" r:id="rId3" imgW="393480" imgH="266400" progId="Equation.3">
                  <p:embed/>
                </p:oleObj>
              </a:graphicData>
            </a:graphic>
          </p:graphicFrame>
        </p:grpSp>
        <p:sp>
          <p:nvSpPr>
            <p:cNvPr id="289843" name="Line 51"/>
            <p:cNvSpPr>
              <a:spLocks noChangeShapeType="1"/>
            </p:cNvSpPr>
            <p:nvPr/>
          </p:nvSpPr>
          <p:spPr bwMode="auto">
            <a:xfrm>
              <a:off x="4695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9844" name="Object 52"/>
            <p:cNvGraphicFramePr>
              <a:graphicFrameLocks noChangeAspect="1"/>
            </p:cNvGraphicFramePr>
            <p:nvPr/>
          </p:nvGraphicFramePr>
          <p:xfrm>
            <a:off x="4631" y="2341"/>
            <a:ext cx="128" cy="168"/>
          </p:xfrm>
          <a:graphic>
            <a:graphicData uri="http://schemas.openxmlformats.org/presentationml/2006/ole">
              <p:oleObj spid="_x0000_s289844" name="Equation" r:id="rId4" imgW="203040" imgH="266400" progId="Equation.3">
                <p:embed/>
              </p:oleObj>
            </a:graphicData>
          </a:graphic>
        </p:graphicFrame>
        <p:graphicFrame>
          <p:nvGraphicFramePr>
            <p:cNvPr id="289845" name="Object 53"/>
            <p:cNvGraphicFramePr>
              <a:graphicFrameLocks noChangeAspect="1"/>
            </p:cNvGraphicFramePr>
            <p:nvPr/>
          </p:nvGraphicFramePr>
          <p:xfrm>
            <a:off x="3125" y="1618"/>
            <a:ext cx="416" cy="176"/>
          </p:xfrm>
          <a:graphic>
            <a:graphicData uri="http://schemas.openxmlformats.org/presentationml/2006/ole">
              <p:oleObj spid="_x0000_s289845" name="Equation" r:id="rId5" imgW="660240" imgH="279360" progId="Equation.3">
                <p:embed/>
              </p:oleObj>
            </a:graphicData>
          </a:graphic>
        </p:graphicFrame>
      </p:grp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242888" y="3429000"/>
            <a:ext cx="43386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So the units will be:</a:t>
            </a:r>
          </a:p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N </a:t>
            </a:r>
            <a:r>
              <a:rPr lang="en-GB" sz="2400" dirty="0" smtClean="0">
                <a:solidFill>
                  <a:schemeClr val="accent2"/>
                </a:solidFill>
                <a:latin typeface="Times New Roman" charset="0"/>
              </a:rPr>
              <a:t>m</a:t>
            </a:r>
            <a:r>
              <a:rPr lang="en-GB" sz="2400" baseline="30000" dirty="0" smtClean="0">
                <a:solidFill>
                  <a:schemeClr val="accent2"/>
                </a:solidFill>
                <a:latin typeface="Times New Roman" charset="0"/>
              </a:rPr>
              <a:t>-1</a:t>
            </a:r>
          </a:p>
          <a:p>
            <a:pPr algn="ctr">
              <a:spcBef>
                <a:spcPct val="50000"/>
              </a:spcBef>
            </a:pPr>
            <a:r>
              <a:rPr lang="en-GB" sz="2400" baseline="30000" dirty="0" smtClean="0">
                <a:solidFill>
                  <a:schemeClr val="accent2"/>
                </a:solidFill>
                <a:latin typeface="Times New Roman" charset="0"/>
                <a:sym typeface="Symbol" pitchFamily="18" charset="2"/>
              </a:rPr>
              <a:t>Or</a:t>
            </a:r>
          </a:p>
          <a:p>
            <a:pPr algn="ctr">
              <a:spcBef>
                <a:spcPct val="50000"/>
              </a:spcBef>
            </a:pPr>
            <a:r>
              <a:rPr lang="en-GB" sz="2400" baseline="30000" dirty="0" smtClean="0">
                <a:solidFill>
                  <a:schemeClr val="accent2"/>
                </a:solidFill>
                <a:latin typeface="Times New Roman" charset="0"/>
                <a:sym typeface="Symbol" pitchFamily="18" charset="2"/>
              </a:rPr>
              <a:t>N/m</a:t>
            </a:r>
            <a:endParaRPr lang="el-GR" sz="2400" baseline="30000" dirty="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sp>
        <p:nvSpPr>
          <p:cNvPr id="289847" name="AutoShape 55"/>
          <p:cNvSpPr>
            <a:spLocks noChangeAspect="1" noChangeArrowheads="1" noTextEdit="1"/>
          </p:cNvSpPr>
          <p:nvPr/>
        </p:nvSpPr>
        <p:spPr bwMode="auto">
          <a:xfrm>
            <a:off x="1303338" y="2663825"/>
            <a:ext cx="161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9854" name="Object 62"/>
          <p:cNvGraphicFramePr>
            <a:graphicFrameLocks noChangeAspect="1"/>
          </p:cNvGraphicFramePr>
          <p:nvPr/>
        </p:nvGraphicFramePr>
        <p:xfrm>
          <a:off x="1271588" y="2581275"/>
          <a:ext cx="1511300" cy="533400"/>
        </p:xfrm>
        <a:graphic>
          <a:graphicData uri="http://schemas.openxmlformats.org/presentationml/2006/ole">
            <p:oleObj spid="_x0000_s289854" name="Equation" r:id="rId6" imgW="1511280" imgH="533160" progId="Equation.3">
              <p:embed/>
            </p:oleObj>
          </a:graphicData>
        </a:graphic>
      </p:graphicFrame>
      <p:pic>
        <p:nvPicPr>
          <p:cNvPr id="289855" name="Picture 63" descr="j02276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863" y="3983038"/>
            <a:ext cx="3240087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9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9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9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9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9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289797" grpId="0" animBg="1"/>
      <p:bldP spid="289846" grpId="0" build="p"/>
      <p:bldP spid="2898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D6AD-70A6-46AB-8613-5DAFD5920DF2}" type="slidenum">
              <a:rPr lang="en-GB"/>
              <a:pPr/>
              <a:t>5</a:t>
            </a:fld>
            <a:endParaRPr lang="en-GB"/>
          </a:p>
        </p:txBody>
      </p:sp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200026" y="82550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194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1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 spring has a spring constant, k, of 10 Ncm</a:t>
            </a:r>
            <a:r>
              <a:rPr lang="en-GB" sz="2400" baseline="30000">
                <a:solidFill>
                  <a:schemeClr val="accent2"/>
                </a:solidFill>
                <a:latin typeface="Times New Roman" charset="0"/>
              </a:rPr>
              <a:t>-1</a:t>
            </a: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will the extension be for a load of 50 N?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288776" name="Group 8"/>
          <p:cNvGrpSpPr>
            <a:grpSpLocks/>
          </p:cNvGrpSpPr>
          <p:nvPr/>
        </p:nvGrpSpPr>
        <p:grpSpPr bwMode="auto">
          <a:xfrm>
            <a:off x="4716463" y="539750"/>
            <a:ext cx="3384550" cy="3449638"/>
            <a:chOff x="2971" y="340"/>
            <a:chExt cx="2132" cy="2173"/>
          </a:xfrm>
        </p:grpSpPr>
        <p:grpSp>
          <p:nvGrpSpPr>
            <p:cNvPr id="288777" name="Group 9"/>
            <p:cNvGrpSpPr>
              <a:grpSpLocks/>
            </p:cNvGrpSpPr>
            <p:nvPr/>
          </p:nvGrpSpPr>
          <p:grpSpPr bwMode="auto">
            <a:xfrm>
              <a:off x="3106" y="350"/>
              <a:ext cx="454" cy="1206"/>
              <a:chOff x="4014" y="514"/>
              <a:chExt cx="454" cy="1782"/>
            </a:xfrm>
          </p:grpSpPr>
          <p:sp>
            <p:nvSpPr>
              <p:cNvPr id="288778" name="Line 10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1" name="Line 13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2" name="Line 14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5" name="Line 17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6" name="Line 18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9" name="Line 21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0" name="Line 22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3" name="Line 25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4" name="Line 26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795" name="Group 27"/>
            <p:cNvGrpSpPr>
              <a:grpSpLocks/>
            </p:cNvGrpSpPr>
            <p:nvPr/>
          </p:nvGrpSpPr>
          <p:grpSpPr bwMode="auto">
            <a:xfrm>
              <a:off x="4468" y="346"/>
              <a:ext cx="454" cy="1678"/>
              <a:chOff x="4014" y="514"/>
              <a:chExt cx="454" cy="1782"/>
            </a:xfrm>
          </p:grpSpPr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7" name="Line 29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8" name="Line 30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1" name="Line 33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2" name="Line 34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5" name="Line 37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6" name="Line 38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9" name="Line 41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0" name="Line 42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>
              <a:off x="3106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814" name="Line 46"/>
            <p:cNvSpPr>
              <a:spLocks noChangeShapeType="1"/>
            </p:cNvSpPr>
            <p:nvPr/>
          </p:nvSpPr>
          <p:spPr bwMode="auto">
            <a:xfrm>
              <a:off x="2971" y="1555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815" name="Line 47"/>
            <p:cNvSpPr>
              <a:spLocks noChangeShapeType="1"/>
            </p:cNvSpPr>
            <p:nvPr/>
          </p:nvSpPr>
          <p:spPr bwMode="auto">
            <a:xfrm>
              <a:off x="3856" y="2024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816" name="Line 48"/>
            <p:cNvSpPr>
              <a:spLocks noChangeShapeType="1"/>
            </p:cNvSpPr>
            <p:nvPr/>
          </p:nvSpPr>
          <p:spPr bwMode="auto">
            <a:xfrm>
              <a:off x="4014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817" name="Group 49"/>
            <p:cNvGrpSpPr>
              <a:grpSpLocks/>
            </p:cNvGrpSpPr>
            <p:nvPr/>
          </p:nvGrpSpPr>
          <p:grpSpPr bwMode="auto">
            <a:xfrm>
              <a:off x="3866" y="1702"/>
              <a:ext cx="320" cy="176"/>
              <a:chOff x="2720" y="2072"/>
              <a:chExt cx="320" cy="176"/>
            </a:xfrm>
          </p:grpSpPr>
          <p:sp>
            <p:nvSpPr>
              <p:cNvPr id="288818" name="Rectangle 50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88819" name="Object 51"/>
              <p:cNvGraphicFramePr>
                <a:graphicFrameLocks noChangeAspect="1"/>
              </p:cNvGraphicFramePr>
              <p:nvPr/>
            </p:nvGraphicFramePr>
            <p:xfrm>
              <a:off x="2720" y="2072"/>
              <a:ext cx="320" cy="176"/>
            </p:xfrm>
            <a:graphic>
              <a:graphicData uri="http://schemas.openxmlformats.org/presentationml/2006/ole">
                <p:oleObj spid="_x0000_s288819" name="Equation" r:id="rId3" imgW="507960" imgH="279360" progId="Equation.3">
                  <p:embed/>
                </p:oleObj>
              </a:graphicData>
            </a:graphic>
          </p:graphicFrame>
        </p:grpSp>
        <p:sp>
          <p:nvSpPr>
            <p:cNvPr id="288820" name="Line 52"/>
            <p:cNvSpPr>
              <a:spLocks noChangeShapeType="1"/>
            </p:cNvSpPr>
            <p:nvPr/>
          </p:nvSpPr>
          <p:spPr bwMode="auto">
            <a:xfrm>
              <a:off x="4695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8821" name="Object 53"/>
            <p:cNvGraphicFramePr>
              <a:graphicFrameLocks noChangeAspect="1"/>
            </p:cNvGraphicFramePr>
            <p:nvPr/>
          </p:nvGraphicFramePr>
          <p:xfrm>
            <a:off x="4499" y="2337"/>
            <a:ext cx="392" cy="176"/>
          </p:xfrm>
          <a:graphic>
            <a:graphicData uri="http://schemas.openxmlformats.org/presentationml/2006/ole">
              <p:oleObj spid="_x0000_s288821" name="Equation" r:id="rId4" imgW="622080" imgH="279360" progId="Equation.3">
                <p:embed/>
              </p:oleObj>
            </a:graphicData>
          </a:graphic>
        </p:graphicFrame>
        <p:graphicFrame>
          <p:nvGraphicFramePr>
            <p:cNvPr id="288822" name="Object 54"/>
            <p:cNvGraphicFramePr>
              <a:graphicFrameLocks noChangeAspect="1"/>
            </p:cNvGraphicFramePr>
            <p:nvPr/>
          </p:nvGraphicFramePr>
          <p:xfrm>
            <a:off x="3125" y="1618"/>
            <a:ext cx="416" cy="176"/>
          </p:xfrm>
          <a:graphic>
            <a:graphicData uri="http://schemas.openxmlformats.org/presentationml/2006/ole">
              <p:oleObj spid="_x0000_s288822" name="Equation" r:id="rId5" imgW="660240" imgH="279360" progId="Equation.3">
                <p:embed/>
              </p:oleObj>
            </a:graphicData>
          </a:graphic>
        </p:graphicFrame>
      </p:grpSp>
      <p:graphicFrame>
        <p:nvGraphicFramePr>
          <p:cNvPr id="288826" name="Object 58"/>
          <p:cNvGraphicFramePr>
            <a:graphicFrameLocks noChangeAspect="1"/>
          </p:cNvGraphicFramePr>
          <p:nvPr/>
        </p:nvGraphicFramePr>
        <p:xfrm>
          <a:off x="2413000" y="3675063"/>
          <a:ext cx="1447800" cy="368300"/>
        </p:xfrm>
        <a:graphic>
          <a:graphicData uri="http://schemas.openxmlformats.org/presentationml/2006/ole">
            <p:oleObj spid="_x0000_s288826" name="Equation" r:id="rId6" imgW="1447560" imgH="368280" progId="Equation.3">
              <p:embed/>
            </p:oleObj>
          </a:graphicData>
        </a:graphic>
      </p:graphicFrame>
      <p:graphicFrame>
        <p:nvGraphicFramePr>
          <p:cNvPr id="288827" name="Object 59"/>
          <p:cNvGraphicFramePr>
            <a:graphicFrameLocks noChangeAspect="1"/>
          </p:cNvGraphicFramePr>
          <p:nvPr/>
        </p:nvGraphicFramePr>
        <p:xfrm>
          <a:off x="2413000" y="4259263"/>
          <a:ext cx="1943100" cy="368300"/>
        </p:xfrm>
        <a:graphic>
          <a:graphicData uri="http://schemas.openxmlformats.org/presentationml/2006/ole">
            <p:oleObj spid="_x0000_s288827" name="Equation" r:id="rId7" imgW="1942920" imgH="368280" progId="Equation.3">
              <p:embed/>
            </p:oleObj>
          </a:graphicData>
        </a:graphic>
      </p:graphicFrame>
      <p:graphicFrame>
        <p:nvGraphicFramePr>
          <p:cNvPr id="288828" name="Object 60"/>
          <p:cNvGraphicFramePr>
            <a:graphicFrameLocks noChangeAspect="1"/>
          </p:cNvGraphicFramePr>
          <p:nvPr/>
        </p:nvGraphicFramePr>
        <p:xfrm>
          <a:off x="2413000" y="4760913"/>
          <a:ext cx="1739900" cy="533400"/>
        </p:xfrm>
        <a:graphic>
          <a:graphicData uri="http://schemas.openxmlformats.org/presentationml/2006/ole">
            <p:oleObj spid="_x0000_s288828" name="Equation" r:id="rId8" imgW="1739880" imgH="533160" progId="Equation.3">
              <p:embed/>
            </p:oleObj>
          </a:graphicData>
        </a:graphic>
      </p:graphicFrame>
      <p:graphicFrame>
        <p:nvGraphicFramePr>
          <p:cNvPr id="288829" name="Object 61"/>
          <p:cNvGraphicFramePr>
            <a:graphicFrameLocks noChangeAspect="1"/>
          </p:cNvGraphicFramePr>
          <p:nvPr/>
        </p:nvGraphicFramePr>
        <p:xfrm>
          <a:off x="2432050" y="5592763"/>
          <a:ext cx="1701800" cy="368300"/>
        </p:xfrm>
        <a:graphic>
          <a:graphicData uri="http://schemas.openxmlformats.org/presentationml/2006/ole">
            <p:oleObj spid="_x0000_s288829" name="Equation" r:id="rId9" imgW="1701720" imgH="368280" progId="Equation.3">
              <p:embed/>
            </p:oleObj>
          </a:graphicData>
        </a:graphic>
      </p:graphicFrame>
      <p:sp>
        <p:nvSpPr>
          <p:cNvPr id="288830" name="Line 62"/>
          <p:cNvSpPr>
            <a:spLocks noChangeShapeType="1"/>
          </p:cNvSpPr>
          <p:nvPr/>
        </p:nvSpPr>
        <p:spPr bwMode="auto">
          <a:xfrm>
            <a:off x="2432050" y="5961063"/>
            <a:ext cx="170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5320-EFC6-4F10-BBD1-61BA951DD86D}" type="slidenum">
              <a:rPr lang="en-GB"/>
              <a:pPr/>
              <a:t>6</a:t>
            </a:fld>
            <a:endParaRPr lang="en-GB"/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42875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194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2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 spring has a spring constant, k, of 5 Ncm</a:t>
            </a:r>
            <a:r>
              <a:rPr lang="en-GB" sz="2400" baseline="30000">
                <a:solidFill>
                  <a:schemeClr val="accent2"/>
                </a:solidFill>
                <a:latin typeface="Times New Roman" charset="0"/>
              </a:rPr>
              <a:t>-1</a:t>
            </a: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load will cause it to stretch by 15 cm?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291845" name="Group 5"/>
          <p:cNvGrpSpPr>
            <a:grpSpLocks/>
          </p:cNvGrpSpPr>
          <p:nvPr/>
        </p:nvGrpSpPr>
        <p:grpSpPr bwMode="auto">
          <a:xfrm>
            <a:off x="4895850" y="539750"/>
            <a:ext cx="3384550" cy="3449638"/>
            <a:chOff x="2971" y="340"/>
            <a:chExt cx="2132" cy="2173"/>
          </a:xfrm>
        </p:grpSpPr>
        <p:grpSp>
          <p:nvGrpSpPr>
            <p:cNvPr id="291846" name="Group 6"/>
            <p:cNvGrpSpPr>
              <a:grpSpLocks/>
            </p:cNvGrpSpPr>
            <p:nvPr/>
          </p:nvGrpSpPr>
          <p:grpSpPr bwMode="auto">
            <a:xfrm>
              <a:off x="3106" y="350"/>
              <a:ext cx="454" cy="1206"/>
              <a:chOff x="4014" y="514"/>
              <a:chExt cx="454" cy="1782"/>
            </a:xfrm>
          </p:grpSpPr>
          <p:sp>
            <p:nvSpPr>
              <p:cNvPr id="291847" name="Line 7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8" name="Line 8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9" name="Line 9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0" name="Line 10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1" name="Line 11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2" name="Line 12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3" name="Line 13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4" name="Line 14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5" name="Line 15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6" name="Line 16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7" name="Line 17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8" name="Line 18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9" name="Line 19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0" name="Line 20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1" name="Line 21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2" name="Line 22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3" name="Line 23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1864" name="Group 24"/>
            <p:cNvGrpSpPr>
              <a:grpSpLocks/>
            </p:cNvGrpSpPr>
            <p:nvPr/>
          </p:nvGrpSpPr>
          <p:grpSpPr bwMode="auto">
            <a:xfrm>
              <a:off x="4468" y="346"/>
              <a:ext cx="454" cy="1678"/>
              <a:chOff x="4014" y="514"/>
              <a:chExt cx="454" cy="1782"/>
            </a:xfrm>
          </p:grpSpPr>
          <p:sp>
            <p:nvSpPr>
              <p:cNvPr id="291865" name="Line 25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6" name="Line 26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7" name="Line 27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8" name="Line 28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9" name="Line 29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0" name="Line 30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1" name="Line 31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2" name="Line 32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3" name="Line 33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4" name="Line 34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5" name="Line 35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6" name="Line 36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7" name="Line 37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8" name="Line 38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9" name="Line 39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0" name="Line 40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1" name="Line 41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1882" name="Line 42"/>
            <p:cNvSpPr>
              <a:spLocks noChangeShapeType="1"/>
            </p:cNvSpPr>
            <p:nvPr/>
          </p:nvSpPr>
          <p:spPr bwMode="auto">
            <a:xfrm>
              <a:off x="3106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3" name="Line 43"/>
            <p:cNvSpPr>
              <a:spLocks noChangeShapeType="1"/>
            </p:cNvSpPr>
            <p:nvPr/>
          </p:nvSpPr>
          <p:spPr bwMode="auto">
            <a:xfrm>
              <a:off x="2971" y="1555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4" name="Line 44"/>
            <p:cNvSpPr>
              <a:spLocks noChangeShapeType="1"/>
            </p:cNvSpPr>
            <p:nvPr/>
          </p:nvSpPr>
          <p:spPr bwMode="auto">
            <a:xfrm>
              <a:off x="3856" y="2024"/>
              <a:ext cx="1224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885" name="Line 45"/>
            <p:cNvSpPr>
              <a:spLocks noChangeShapeType="1"/>
            </p:cNvSpPr>
            <p:nvPr/>
          </p:nvSpPr>
          <p:spPr bwMode="auto">
            <a:xfrm>
              <a:off x="4014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1886" name="Group 46"/>
            <p:cNvGrpSpPr>
              <a:grpSpLocks/>
            </p:cNvGrpSpPr>
            <p:nvPr/>
          </p:nvGrpSpPr>
          <p:grpSpPr bwMode="auto">
            <a:xfrm>
              <a:off x="3794" y="1702"/>
              <a:ext cx="464" cy="176"/>
              <a:chOff x="2648" y="2072"/>
              <a:chExt cx="464" cy="176"/>
            </a:xfrm>
          </p:grpSpPr>
          <p:sp>
            <p:nvSpPr>
              <p:cNvPr id="291887" name="Rectangle 47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1888" name="Object 48"/>
              <p:cNvGraphicFramePr>
                <a:graphicFrameLocks noChangeAspect="1"/>
              </p:cNvGraphicFramePr>
              <p:nvPr/>
            </p:nvGraphicFramePr>
            <p:xfrm>
              <a:off x="2648" y="2072"/>
              <a:ext cx="464" cy="176"/>
            </p:xfrm>
            <a:graphic>
              <a:graphicData uri="http://schemas.openxmlformats.org/presentationml/2006/ole">
                <p:oleObj spid="_x0000_s291888" name="Equation" r:id="rId3" imgW="736560" imgH="279360" progId="Equation.3">
                  <p:embed/>
                </p:oleObj>
              </a:graphicData>
            </a:graphic>
          </p:graphicFrame>
        </p:grpSp>
        <p:sp>
          <p:nvSpPr>
            <p:cNvPr id="291889" name="Line 49"/>
            <p:cNvSpPr>
              <a:spLocks noChangeShapeType="1"/>
            </p:cNvSpPr>
            <p:nvPr/>
          </p:nvSpPr>
          <p:spPr bwMode="auto">
            <a:xfrm>
              <a:off x="4695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1890" name="Object 50"/>
            <p:cNvGraphicFramePr>
              <a:graphicFrameLocks noChangeAspect="1"/>
            </p:cNvGraphicFramePr>
            <p:nvPr/>
          </p:nvGraphicFramePr>
          <p:xfrm>
            <a:off x="4575" y="2337"/>
            <a:ext cx="240" cy="176"/>
          </p:xfrm>
          <a:graphic>
            <a:graphicData uri="http://schemas.openxmlformats.org/presentationml/2006/ole">
              <p:oleObj spid="_x0000_s291890" name="Equation" r:id="rId4" imgW="380880" imgH="279360" progId="Equation.3">
                <p:embed/>
              </p:oleObj>
            </a:graphicData>
          </a:graphic>
        </p:graphicFrame>
        <p:graphicFrame>
          <p:nvGraphicFramePr>
            <p:cNvPr id="291891" name="Object 51"/>
            <p:cNvGraphicFramePr>
              <a:graphicFrameLocks noChangeAspect="1"/>
            </p:cNvGraphicFramePr>
            <p:nvPr/>
          </p:nvGraphicFramePr>
          <p:xfrm>
            <a:off x="3125" y="1618"/>
            <a:ext cx="416" cy="176"/>
          </p:xfrm>
          <a:graphic>
            <a:graphicData uri="http://schemas.openxmlformats.org/presentationml/2006/ole">
              <p:oleObj spid="_x0000_s291891" name="Equation" r:id="rId5" imgW="660240" imgH="279360" progId="Equation.3">
                <p:embed/>
              </p:oleObj>
            </a:graphicData>
          </a:graphic>
        </p:graphicFrame>
      </p:grpSp>
      <p:graphicFrame>
        <p:nvGraphicFramePr>
          <p:cNvPr id="291892" name="Object 52"/>
          <p:cNvGraphicFramePr>
            <a:graphicFrameLocks noChangeAspect="1"/>
          </p:cNvGraphicFramePr>
          <p:nvPr/>
        </p:nvGraphicFramePr>
        <p:xfrm>
          <a:off x="2413000" y="3675063"/>
          <a:ext cx="1447800" cy="368300"/>
        </p:xfrm>
        <a:graphic>
          <a:graphicData uri="http://schemas.openxmlformats.org/presentationml/2006/ole">
            <p:oleObj spid="_x0000_s291892" name="Equation" r:id="rId6" imgW="1447560" imgH="368280" progId="Equation.3">
              <p:embed/>
            </p:oleObj>
          </a:graphicData>
        </a:graphic>
      </p:graphicFrame>
      <p:graphicFrame>
        <p:nvGraphicFramePr>
          <p:cNvPr id="291893" name="Object 53"/>
          <p:cNvGraphicFramePr>
            <a:graphicFrameLocks noChangeAspect="1"/>
          </p:cNvGraphicFramePr>
          <p:nvPr/>
        </p:nvGraphicFramePr>
        <p:xfrm>
          <a:off x="2432050" y="4259263"/>
          <a:ext cx="1600200" cy="368300"/>
        </p:xfrm>
        <a:graphic>
          <a:graphicData uri="http://schemas.openxmlformats.org/presentationml/2006/ole">
            <p:oleObj spid="_x0000_s291893" name="Equation" r:id="rId7" imgW="1600200" imgH="368280" progId="Equation.3">
              <p:embed/>
            </p:oleObj>
          </a:graphicData>
        </a:graphic>
      </p:graphicFrame>
      <p:graphicFrame>
        <p:nvGraphicFramePr>
          <p:cNvPr id="291895" name="Object 55"/>
          <p:cNvGraphicFramePr>
            <a:graphicFrameLocks noChangeAspect="1"/>
          </p:cNvGraphicFramePr>
          <p:nvPr/>
        </p:nvGraphicFramePr>
        <p:xfrm>
          <a:off x="2432050" y="4789488"/>
          <a:ext cx="1536700" cy="368300"/>
        </p:xfrm>
        <a:graphic>
          <a:graphicData uri="http://schemas.openxmlformats.org/presentationml/2006/ole">
            <p:oleObj spid="_x0000_s291895" name="Equation" r:id="rId8" imgW="1536480" imgH="368280" progId="Equation.3">
              <p:embed/>
            </p:oleObj>
          </a:graphicData>
        </a:graphic>
      </p:graphicFrame>
      <p:sp>
        <p:nvSpPr>
          <p:cNvPr id="291896" name="Line 56"/>
          <p:cNvSpPr>
            <a:spLocks noChangeShapeType="1"/>
          </p:cNvSpPr>
          <p:nvPr/>
        </p:nvSpPr>
        <p:spPr bwMode="auto">
          <a:xfrm>
            <a:off x="2413000" y="5157788"/>
            <a:ext cx="170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F2D4-1C0A-4B67-9352-31C04681BAF7}" type="slidenum">
              <a:rPr lang="en-GB"/>
              <a:pPr/>
              <a:t>7</a:t>
            </a:fld>
            <a:endParaRPr lang="en-GB"/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142875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194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Example 3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A spring stretches 12 cm under a load of 36 N.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Times New Roman" charset="0"/>
              </a:rPr>
              <a:t>What is the spring constant of the spring?</a:t>
            </a:r>
            <a:endParaRPr lang="el-GR" sz="240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pSp>
        <p:nvGrpSpPr>
          <p:cNvPr id="293894" name="Group 6"/>
          <p:cNvGrpSpPr>
            <a:grpSpLocks/>
          </p:cNvGrpSpPr>
          <p:nvPr/>
        </p:nvGrpSpPr>
        <p:grpSpPr bwMode="auto">
          <a:xfrm>
            <a:off x="5110163" y="555625"/>
            <a:ext cx="720725" cy="1914525"/>
            <a:chOff x="4014" y="514"/>
            <a:chExt cx="454" cy="1782"/>
          </a:xfrm>
        </p:grpSpPr>
        <p:sp>
          <p:nvSpPr>
            <p:cNvPr id="293895" name="Line 7"/>
            <p:cNvSpPr>
              <a:spLocks noChangeShapeType="1"/>
            </p:cNvSpPr>
            <p:nvPr/>
          </p:nvSpPr>
          <p:spPr bwMode="auto">
            <a:xfrm>
              <a:off x="4241" y="514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896" name="Line 8"/>
            <p:cNvSpPr>
              <a:spLocks noChangeShapeType="1"/>
            </p:cNvSpPr>
            <p:nvPr/>
          </p:nvSpPr>
          <p:spPr bwMode="auto">
            <a:xfrm>
              <a:off x="4241" y="79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897" name="Line 9"/>
            <p:cNvSpPr>
              <a:spLocks noChangeShapeType="1"/>
            </p:cNvSpPr>
            <p:nvPr/>
          </p:nvSpPr>
          <p:spPr bwMode="auto">
            <a:xfrm flipH="1">
              <a:off x="4014" y="799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898" name="Line 10"/>
            <p:cNvSpPr>
              <a:spLocks noChangeShapeType="1"/>
            </p:cNvSpPr>
            <p:nvPr/>
          </p:nvSpPr>
          <p:spPr bwMode="auto">
            <a:xfrm flipH="1">
              <a:off x="4014" y="890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899" name="Line 11"/>
            <p:cNvSpPr>
              <a:spLocks noChangeShapeType="1"/>
            </p:cNvSpPr>
            <p:nvPr/>
          </p:nvSpPr>
          <p:spPr bwMode="auto">
            <a:xfrm flipH="1">
              <a:off x="4014" y="981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0" name="Line 12"/>
            <p:cNvSpPr>
              <a:spLocks noChangeShapeType="1"/>
            </p:cNvSpPr>
            <p:nvPr/>
          </p:nvSpPr>
          <p:spPr bwMode="auto">
            <a:xfrm flipH="1">
              <a:off x="4014" y="1072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1" name="Line 13"/>
            <p:cNvSpPr>
              <a:spLocks noChangeShapeType="1"/>
            </p:cNvSpPr>
            <p:nvPr/>
          </p:nvSpPr>
          <p:spPr bwMode="auto">
            <a:xfrm flipH="1">
              <a:off x="4014" y="1162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2" name="Line 14"/>
            <p:cNvSpPr>
              <a:spLocks noChangeShapeType="1"/>
            </p:cNvSpPr>
            <p:nvPr/>
          </p:nvSpPr>
          <p:spPr bwMode="auto">
            <a:xfrm flipH="1">
              <a:off x="4014" y="1253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3" name="Line 15"/>
            <p:cNvSpPr>
              <a:spLocks noChangeShapeType="1"/>
            </p:cNvSpPr>
            <p:nvPr/>
          </p:nvSpPr>
          <p:spPr bwMode="auto">
            <a:xfrm flipH="1">
              <a:off x="4014" y="1344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4" name="Line 16"/>
            <p:cNvSpPr>
              <a:spLocks noChangeShapeType="1"/>
            </p:cNvSpPr>
            <p:nvPr/>
          </p:nvSpPr>
          <p:spPr bwMode="auto">
            <a:xfrm flipH="1">
              <a:off x="4014" y="1435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5" name="Line 17"/>
            <p:cNvSpPr>
              <a:spLocks noChangeShapeType="1"/>
            </p:cNvSpPr>
            <p:nvPr/>
          </p:nvSpPr>
          <p:spPr bwMode="auto">
            <a:xfrm flipH="1">
              <a:off x="4014" y="1526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6" name="Line 18"/>
            <p:cNvSpPr>
              <a:spLocks noChangeShapeType="1"/>
            </p:cNvSpPr>
            <p:nvPr/>
          </p:nvSpPr>
          <p:spPr bwMode="auto">
            <a:xfrm flipH="1">
              <a:off x="4014" y="1617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7" name="Line 19"/>
            <p:cNvSpPr>
              <a:spLocks noChangeShapeType="1"/>
            </p:cNvSpPr>
            <p:nvPr/>
          </p:nvSpPr>
          <p:spPr bwMode="auto">
            <a:xfrm flipH="1">
              <a:off x="4014" y="1707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8" name="Line 20"/>
            <p:cNvSpPr>
              <a:spLocks noChangeShapeType="1"/>
            </p:cNvSpPr>
            <p:nvPr/>
          </p:nvSpPr>
          <p:spPr bwMode="auto">
            <a:xfrm flipH="1">
              <a:off x="4014" y="1798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09" name="Line 21"/>
            <p:cNvSpPr>
              <a:spLocks noChangeShapeType="1"/>
            </p:cNvSpPr>
            <p:nvPr/>
          </p:nvSpPr>
          <p:spPr bwMode="auto">
            <a:xfrm flipH="1">
              <a:off x="4014" y="1889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0" name="Line 22"/>
            <p:cNvSpPr>
              <a:spLocks noChangeShapeType="1"/>
            </p:cNvSpPr>
            <p:nvPr/>
          </p:nvSpPr>
          <p:spPr bwMode="auto">
            <a:xfrm>
              <a:off x="4014" y="2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1" name="Line 23"/>
            <p:cNvSpPr>
              <a:spLocks noChangeShapeType="1"/>
            </p:cNvSpPr>
            <p:nvPr/>
          </p:nvSpPr>
          <p:spPr bwMode="auto">
            <a:xfrm>
              <a:off x="4241" y="2071"/>
              <a:ext cx="0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912" name="Group 24"/>
          <p:cNvGrpSpPr>
            <a:grpSpLocks/>
          </p:cNvGrpSpPr>
          <p:nvPr/>
        </p:nvGrpSpPr>
        <p:grpSpPr bwMode="auto">
          <a:xfrm>
            <a:off x="7272338" y="549275"/>
            <a:ext cx="720725" cy="2663825"/>
            <a:chOff x="4014" y="514"/>
            <a:chExt cx="454" cy="1782"/>
          </a:xfrm>
        </p:grpSpPr>
        <p:sp>
          <p:nvSpPr>
            <p:cNvPr id="293913" name="Line 25"/>
            <p:cNvSpPr>
              <a:spLocks noChangeShapeType="1"/>
            </p:cNvSpPr>
            <p:nvPr/>
          </p:nvSpPr>
          <p:spPr bwMode="auto">
            <a:xfrm>
              <a:off x="4241" y="514"/>
              <a:ext cx="0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4" name="Line 26"/>
            <p:cNvSpPr>
              <a:spLocks noChangeShapeType="1"/>
            </p:cNvSpPr>
            <p:nvPr/>
          </p:nvSpPr>
          <p:spPr bwMode="auto">
            <a:xfrm>
              <a:off x="4241" y="79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5" name="Line 27"/>
            <p:cNvSpPr>
              <a:spLocks noChangeShapeType="1"/>
            </p:cNvSpPr>
            <p:nvPr/>
          </p:nvSpPr>
          <p:spPr bwMode="auto">
            <a:xfrm flipH="1">
              <a:off x="4014" y="799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6" name="Line 28"/>
            <p:cNvSpPr>
              <a:spLocks noChangeShapeType="1"/>
            </p:cNvSpPr>
            <p:nvPr/>
          </p:nvSpPr>
          <p:spPr bwMode="auto">
            <a:xfrm flipH="1">
              <a:off x="4014" y="890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7" name="Line 29"/>
            <p:cNvSpPr>
              <a:spLocks noChangeShapeType="1"/>
            </p:cNvSpPr>
            <p:nvPr/>
          </p:nvSpPr>
          <p:spPr bwMode="auto">
            <a:xfrm flipH="1">
              <a:off x="4014" y="981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8" name="Line 30"/>
            <p:cNvSpPr>
              <a:spLocks noChangeShapeType="1"/>
            </p:cNvSpPr>
            <p:nvPr/>
          </p:nvSpPr>
          <p:spPr bwMode="auto">
            <a:xfrm flipH="1">
              <a:off x="4014" y="1072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19" name="Line 31"/>
            <p:cNvSpPr>
              <a:spLocks noChangeShapeType="1"/>
            </p:cNvSpPr>
            <p:nvPr/>
          </p:nvSpPr>
          <p:spPr bwMode="auto">
            <a:xfrm flipH="1">
              <a:off x="4014" y="1162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0" name="Line 32"/>
            <p:cNvSpPr>
              <a:spLocks noChangeShapeType="1"/>
            </p:cNvSpPr>
            <p:nvPr/>
          </p:nvSpPr>
          <p:spPr bwMode="auto">
            <a:xfrm flipH="1">
              <a:off x="4014" y="1253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1" name="Line 33"/>
            <p:cNvSpPr>
              <a:spLocks noChangeShapeType="1"/>
            </p:cNvSpPr>
            <p:nvPr/>
          </p:nvSpPr>
          <p:spPr bwMode="auto">
            <a:xfrm flipH="1">
              <a:off x="4014" y="1344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2" name="Line 34"/>
            <p:cNvSpPr>
              <a:spLocks noChangeShapeType="1"/>
            </p:cNvSpPr>
            <p:nvPr/>
          </p:nvSpPr>
          <p:spPr bwMode="auto">
            <a:xfrm flipH="1">
              <a:off x="4014" y="1435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3" name="Line 35"/>
            <p:cNvSpPr>
              <a:spLocks noChangeShapeType="1"/>
            </p:cNvSpPr>
            <p:nvPr/>
          </p:nvSpPr>
          <p:spPr bwMode="auto">
            <a:xfrm flipH="1">
              <a:off x="4014" y="1526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4" name="Line 36"/>
            <p:cNvSpPr>
              <a:spLocks noChangeShapeType="1"/>
            </p:cNvSpPr>
            <p:nvPr/>
          </p:nvSpPr>
          <p:spPr bwMode="auto">
            <a:xfrm flipH="1">
              <a:off x="4014" y="1617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5" name="Line 37"/>
            <p:cNvSpPr>
              <a:spLocks noChangeShapeType="1"/>
            </p:cNvSpPr>
            <p:nvPr/>
          </p:nvSpPr>
          <p:spPr bwMode="auto">
            <a:xfrm flipH="1">
              <a:off x="4014" y="1707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6" name="Line 38"/>
            <p:cNvSpPr>
              <a:spLocks noChangeShapeType="1"/>
            </p:cNvSpPr>
            <p:nvPr/>
          </p:nvSpPr>
          <p:spPr bwMode="auto">
            <a:xfrm flipH="1">
              <a:off x="4014" y="1798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7" name="Line 39"/>
            <p:cNvSpPr>
              <a:spLocks noChangeShapeType="1"/>
            </p:cNvSpPr>
            <p:nvPr/>
          </p:nvSpPr>
          <p:spPr bwMode="auto">
            <a:xfrm flipH="1">
              <a:off x="4014" y="1889"/>
              <a:ext cx="45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8" name="Line 40"/>
            <p:cNvSpPr>
              <a:spLocks noChangeShapeType="1"/>
            </p:cNvSpPr>
            <p:nvPr/>
          </p:nvSpPr>
          <p:spPr bwMode="auto">
            <a:xfrm>
              <a:off x="4014" y="2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929" name="Line 41"/>
            <p:cNvSpPr>
              <a:spLocks noChangeShapeType="1"/>
            </p:cNvSpPr>
            <p:nvPr/>
          </p:nvSpPr>
          <p:spPr bwMode="auto">
            <a:xfrm>
              <a:off x="4241" y="2071"/>
              <a:ext cx="0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5110163" y="539750"/>
            <a:ext cx="3170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>
            <a:off x="4895850" y="2468563"/>
            <a:ext cx="1943100" cy="1587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>
            <a:off x="6300788" y="3213100"/>
            <a:ext cx="1943100" cy="1588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6551613" y="247015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3934" name="Group 46"/>
          <p:cNvGrpSpPr>
            <a:grpSpLocks/>
          </p:cNvGrpSpPr>
          <p:nvPr/>
        </p:nvGrpSpPr>
        <p:grpSpPr bwMode="auto">
          <a:xfrm>
            <a:off x="6240463" y="2606675"/>
            <a:ext cx="752475" cy="449263"/>
            <a:chOff x="2684" y="2048"/>
            <a:chExt cx="392" cy="224"/>
          </a:xfrm>
        </p:grpSpPr>
        <p:sp>
          <p:nvSpPr>
            <p:cNvPr id="293935" name="Rectangle 47"/>
            <p:cNvSpPr>
              <a:spLocks noChangeArrowheads="1"/>
            </p:cNvSpPr>
            <p:nvPr/>
          </p:nvSpPr>
          <p:spPr bwMode="auto">
            <a:xfrm>
              <a:off x="2756" y="2076"/>
              <a:ext cx="248" cy="16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3936" name="Object 48"/>
            <p:cNvGraphicFramePr>
              <a:graphicFrameLocks noChangeAspect="1"/>
            </p:cNvGraphicFramePr>
            <p:nvPr/>
          </p:nvGraphicFramePr>
          <p:xfrm>
            <a:off x="2684" y="2048"/>
            <a:ext cx="392" cy="224"/>
          </p:xfrm>
          <a:graphic>
            <a:graphicData uri="http://schemas.openxmlformats.org/presentationml/2006/ole">
              <p:oleObj spid="_x0000_s293936" name="Equation" r:id="rId3" imgW="622080" imgH="355320" progId="Equation.3">
                <p:embed/>
              </p:oleObj>
            </a:graphicData>
          </a:graphic>
        </p:graphicFrame>
      </p:grp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7632700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93938" name="Object 50"/>
          <p:cNvGraphicFramePr>
            <a:graphicFrameLocks noChangeAspect="1"/>
          </p:cNvGraphicFramePr>
          <p:nvPr/>
        </p:nvGraphicFramePr>
        <p:xfrm>
          <a:off x="7321550" y="3709988"/>
          <a:ext cx="622300" cy="279400"/>
        </p:xfrm>
        <a:graphic>
          <a:graphicData uri="http://schemas.openxmlformats.org/presentationml/2006/ole">
            <p:oleObj spid="_x0000_s293938" name="Equation" r:id="rId4" imgW="622080" imgH="279360" progId="Equation.3">
              <p:embed/>
            </p:oleObj>
          </a:graphicData>
        </a:graphic>
      </p:graphicFrame>
      <p:graphicFrame>
        <p:nvGraphicFramePr>
          <p:cNvPr id="293939" name="Object 51"/>
          <p:cNvGraphicFramePr>
            <a:graphicFrameLocks noChangeAspect="1"/>
          </p:cNvGraphicFramePr>
          <p:nvPr/>
        </p:nvGraphicFramePr>
        <p:xfrm>
          <a:off x="5078413" y="2605088"/>
          <a:ext cx="782637" cy="306387"/>
        </p:xfrm>
        <a:graphic>
          <a:graphicData uri="http://schemas.openxmlformats.org/presentationml/2006/ole">
            <p:oleObj spid="_x0000_s293939" name="Equation" r:id="rId5" imgW="1295280" imgH="507960" progId="Equation.3">
              <p:embed/>
            </p:oleObj>
          </a:graphicData>
        </a:graphic>
      </p:graphicFrame>
      <p:graphicFrame>
        <p:nvGraphicFramePr>
          <p:cNvPr id="293940" name="Object 52"/>
          <p:cNvGraphicFramePr>
            <a:graphicFrameLocks noChangeAspect="1"/>
          </p:cNvGraphicFramePr>
          <p:nvPr/>
        </p:nvGraphicFramePr>
        <p:xfrm>
          <a:off x="2413000" y="3675063"/>
          <a:ext cx="1447800" cy="368300"/>
        </p:xfrm>
        <a:graphic>
          <a:graphicData uri="http://schemas.openxmlformats.org/presentationml/2006/ole">
            <p:oleObj spid="_x0000_s293940" name="Equation" r:id="rId6" imgW="1447560" imgH="368280" progId="Equation.3">
              <p:embed/>
            </p:oleObj>
          </a:graphicData>
        </a:graphic>
      </p:graphicFrame>
      <p:graphicFrame>
        <p:nvGraphicFramePr>
          <p:cNvPr id="293942" name="Object 54"/>
          <p:cNvGraphicFramePr>
            <a:graphicFrameLocks noChangeAspect="1"/>
          </p:cNvGraphicFramePr>
          <p:nvPr/>
        </p:nvGraphicFramePr>
        <p:xfrm>
          <a:off x="2411413" y="5645150"/>
          <a:ext cx="1957387" cy="352425"/>
        </p:xfrm>
        <a:graphic>
          <a:graphicData uri="http://schemas.openxmlformats.org/presentationml/2006/ole">
            <p:oleObj spid="_x0000_s293942" name="Equation" r:id="rId7" imgW="3873240" imgH="698400" progId="Equation.3">
              <p:embed/>
            </p:oleObj>
          </a:graphicData>
        </a:graphic>
      </p:graphicFrame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393950" y="5953125"/>
            <a:ext cx="197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93944" name="Object 56"/>
          <p:cNvGraphicFramePr>
            <a:graphicFrameLocks noChangeAspect="1"/>
          </p:cNvGraphicFramePr>
          <p:nvPr/>
        </p:nvGraphicFramePr>
        <p:xfrm>
          <a:off x="2413000" y="4987925"/>
          <a:ext cx="1549400" cy="533400"/>
        </p:xfrm>
        <a:graphic>
          <a:graphicData uri="http://schemas.openxmlformats.org/presentationml/2006/ole">
            <p:oleObj spid="_x0000_s293944" name="Equation" r:id="rId8" imgW="1549080" imgH="533160" progId="Equation.3">
              <p:embed/>
            </p:oleObj>
          </a:graphicData>
        </a:graphic>
      </p:graphicFrame>
      <p:graphicFrame>
        <p:nvGraphicFramePr>
          <p:cNvPr id="293945" name="Object 57"/>
          <p:cNvGraphicFramePr>
            <a:graphicFrameLocks noChangeAspect="1"/>
          </p:cNvGraphicFramePr>
          <p:nvPr/>
        </p:nvGraphicFramePr>
        <p:xfrm>
          <a:off x="2413000" y="4259263"/>
          <a:ext cx="1790700" cy="368300"/>
        </p:xfrm>
        <a:graphic>
          <a:graphicData uri="http://schemas.openxmlformats.org/presentationml/2006/ole">
            <p:oleObj spid="_x0000_s293945" name="Equation" r:id="rId9" imgW="1790640" imgH="3682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3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3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AEF5-D93A-49A2-9EED-F5B31848A48F}" type="slidenum">
              <a:rPr lang="en-GB"/>
              <a:pPr/>
              <a:t>8</a:t>
            </a:fld>
            <a:endParaRPr lang="en-GB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42875" y="9842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194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Example 4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An unloaded spring is 12 cm long. If a weight of 15N is hung on the end of it, it extends to 18 cm long.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How long will the spring be, if a weight of 7.5 </a:t>
            </a:r>
            <a:r>
              <a:rPr lang="en-GB" sz="2400" dirty="0" smtClean="0">
                <a:solidFill>
                  <a:schemeClr val="accent2"/>
                </a:solidFill>
                <a:latin typeface="Times New Roman" charset="0"/>
              </a:rPr>
              <a:t>N</a:t>
            </a:r>
            <a:r>
              <a:rPr lang="en-GB" sz="240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is hung on it?</a:t>
            </a:r>
            <a:endParaRPr lang="el-GR" sz="2400" dirty="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294964" name="Object 52"/>
          <p:cNvGraphicFramePr>
            <a:graphicFrameLocks noChangeAspect="1"/>
          </p:cNvGraphicFramePr>
          <p:nvPr/>
        </p:nvGraphicFramePr>
        <p:xfrm>
          <a:off x="5316538" y="4219575"/>
          <a:ext cx="1447800" cy="368300"/>
        </p:xfrm>
        <a:graphic>
          <a:graphicData uri="http://schemas.openxmlformats.org/presentationml/2006/ole">
            <p:oleObj spid="_x0000_s294964" name="Equation" r:id="rId3" imgW="1447560" imgH="368280" progId="Equation.3">
              <p:embed/>
            </p:oleObj>
          </a:graphicData>
        </a:graphic>
      </p:graphicFrame>
      <p:graphicFrame>
        <p:nvGraphicFramePr>
          <p:cNvPr id="294965" name="Object 53"/>
          <p:cNvGraphicFramePr>
            <a:graphicFrameLocks noChangeAspect="1"/>
          </p:cNvGraphicFramePr>
          <p:nvPr/>
        </p:nvGraphicFramePr>
        <p:xfrm>
          <a:off x="5314950" y="6075363"/>
          <a:ext cx="2316163" cy="369887"/>
        </p:xfrm>
        <a:graphic>
          <a:graphicData uri="http://schemas.openxmlformats.org/presentationml/2006/ole">
            <p:oleObj spid="_x0000_s294965" name="Equation" r:id="rId4" imgW="4381200" imgH="698400" progId="Equation.3">
              <p:embed/>
            </p:oleObj>
          </a:graphicData>
        </a:graphic>
      </p:graphicFrame>
      <p:graphicFrame>
        <p:nvGraphicFramePr>
          <p:cNvPr id="294967" name="Object 55"/>
          <p:cNvGraphicFramePr>
            <a:graphicFrameLocks noChangeAspect="1"/>
          </p:cNvGraphicFramePr>
          <p:nvPr/>
        </p:nvGraphicFramePr>
        <p:xfrm>
          <a:off x="5316538" y="5532438"/>
          <a:ext cx="1409700" cy="533400"/>
        </p:xfrm>
        <a:graphic>
          <a:graphicData uri="http://schemas.openxmlformats.org/presentationml/2006/ole">
            <p:oleObj spid="_x0000_s294967" name="Equation" r:id="rId5" imgW="1409400" imgH="533160" progId="Equation.3">
              <p:embed/>
            </p:oleObj>
          </a:graphicData>
        </a:graphic>
      </p:graphicFrame>
      <p:graphicFrame>
        <p:nvGraphicFramePr>
          <p:cNvPr id="294968" name="Object 56"/>
          <p:cNvGraphicFramePr>
            <a:graphicFrameLocks noChangeAspect="1"/>
          </p:cNvGraphicFramePr>
          <p:nvPr/>
        </p:nvGraphicFramePr>
        <p:xfrm>
          <a:off x="5316538" y="4803775"/>
          <a:ext cx="1638300" cy="368300"/>
        </p:xfrm>
        <a:graphic>
          <a:graphicData uri="http://schemas.openxmlformats.org/presentationml/2006/ole">
            <p:oleObj spid="_x0000_s294968" name="Equation" r:id="rId6" imgW="1638000" imgH="368280" progId="Equation.3">
              <p:embed/>
            </p:oleObj>
          </a:graphicData>
        </a:graphic>
      </p:graphicFrame>
      <p:grpSp>
        <p:nvGrpSpPr>
          <p:cNvPr id="294974" name="Group 62"/>
          <p:cNvGrpSpPr>
            <a:grpSpLocks/>
          </p:cNvGrpSpPr>
          <p:nvPr/>
        </p:nvGrpSpPr>
        <p:grpSpPr bwMode="auto">
          <a:xfrm>
            <a:off x="4895850" y="539750"/>
            <a:ext cx="3384550" cy="3449638"/>
            <a:chOff x="3084" y="340"/>
            <a:chExt cx="2132" cy="2173"/>
          </a:xfrm>
        </p:grpSpPr>
        <p:grpSp>
          <p:nvGrpSpPr>
            <p:cNvPr id="294918" name="Group 6"/>
            <p:cNvGrpSpPr>
              <a:grpSpLocks/>
            </p:cNvGrpSpPr>
            <p:nvPr/>
          </p:nvGrpSpPr>
          <p:grpSpPr bwMode="auto">
            <a:xfrm>
              <a:off x="3219" y="350"/>
              <a:ext cx="454" cy="1206"/>
              <a:chOff x="4014" y="514"/>
              <a:chExt cx="454" cy="1782"/>
            </a:xfrm>
          </p:grpSpPr>
          <p:sp>
            <p:nvSpPr>
              <p:cNvPr id="294919" name="Line 7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0" name="Line 8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1" name="Line 9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2" name="Line 10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3" name="Line 11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4" name="Line 12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5" name="Line 13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6" name="Line 14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7" name="Line 15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8" name="Line 16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1" name="Line 19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2" name="Line 20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3" name="Line 21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4936" name="Group 24"/>
            <p:cNvGrpSpPr>
              <a:grpSpLocks/>
            </p:cNvGrpSpPr>
            <p:nvPr/>
          </p:nvGrpSpPr>
          <p:grpSpPr bwMode="auto">
            <a:xfrm>
              <a:off x="4581" y="346"/>
              <a:ext cx="454" cy="1678"/>
              <a:chOff x="4014" y="514"/>
              <a:chExt cx="454" cy="1782"/>
            </a:xfrm>
          </p:grpSpPr>
          <p:sp>
            <p:nvSpPr>
              <p:cNvPr id="294937" name="Line 25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8" name="Line 26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1" name="Line 29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2" name="Line 30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3" name="Line 31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6" name="Line 34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7" name="Line 35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8" name="Line 36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51" name="Line 39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52" name="Line 40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53" name="Line 41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4954" name="Line 42"/>
            <p:cNvSpPr>
              <a:spLocks noChangeShapeType="1"/>
            </p:cNvSpPr>
            <p:nvPr/>
          </p:nvSpPr>
          <p:spPr bwMode="auto">
            <a:xfrm>
              <a:off x="3219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55" name="Line 43"/>
            <p:cNvSpPr>
              <a:spLocks noChangeShapeType="1"/>
            </p:cNvSpPr>
            <p:nvPr/>
          </p:nvSpPr>
          <p:spPr bwMode="auto">
            <a:xfrm>
              <a:off x="3084" y="1555"/>
              <a:ext cx="885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56" name="Line 44"/>
            <p:cNvSpPr>
              <a:spLocks noChangeShapeType="1"/>
            </p:cNvSpPr>
            <p:nvPr/>
          </p:nvSpPr>
          <p:spPr bwMode="auto">
            <a:xfrm>
              <a:off x="4241" y="2025"/>
              <a:ext cx="95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957" name="Line 45"/>
            <p:cNvSpPr>
              <a:spLocks noChangeShapeType="1"/>
            </p:cNvSpPr>
            <p:nvPr/>
          </p:nvSpPr>
          <p:spPr bwMode="auto">
            <a:xfrm>
              <a:off x="3784" y="340"/>
              <a:ext cx="0" cy="1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4958" name="Group 46"/>
            <p:cNvGrpSpPr>
              <a:grpSpLocks/>
            </p:cNvGrpSpPr>
            <p:nvPr/>
          </p:nvGrpSpPr>
          <p:grpSpPr bwMode="auto">
            <a:xfrm>
              <a:off x="3673" y="789"/>
              <a:ext cx="464" cy="176"/>
              <a:chOff x="2648" y="2072"/>
              <a:chExt cx="464" cy="176"/>
            </a:xfrm>
          </p:grpSpPr>
          <p:sp>
            <p:nvSpPr>
              <p:cNvPr id="294959" name="Rectangle 47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4960" name="Object 48"/>
              <p:cNvGraphicFramePr>
                <a:graphicFrameLocks noChangeAspect="1"/>
              </p:cNvGraphicFramePr>
              <p:nvPr/>
            </p:nvGraphicFramePr>
            <p:xfrm>
              <a:off x="2648" y="2072"/>
              <a:ext cx="464" cy="176"/>
            </p:xfrm>
            <a:graphic>
              <a:graphicData uri="http://schemas.openxmlformats.org/presentationml/2006/ole">
                <p:oleObj spid="_x0000_s294960" name="Equation" r:id="rId7" imgW="736560" imgH="279360" progId="Equation.3">
                  <p:embed/>
                </p:oleObj>
              </a:graphicData>
            </a:graphic>
          </p:graphicFrame>
        </p:grpSp>
        <p:sp>
          <p:nvSpPr>
            <p:cNvPr id="294961" name="Line 49"/>
            <p:cNvSpPr>
              <a:spLocks noChangeShapeType="1"/>
            </p:cNvSpPr>
            <p:nvPr/>
          </p:nvSpPr>
          <p:spPr bwMode="auto">
            <a:xfrm>
              <a:off x="4808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4962" name="Object 50"/>
            <p:cNvGraphicFramePr>
              <a:graphicFrameLocks noChangeAspect="1"/>
            </p:cNvGraphicFramePr>
            <p:nvPr/>
          </p:nvGraphicFramePr>
          <p:xfrm>
            <a:off x="4620" y="2337"/>
            <a:ext cx="376" cy="176"/>
          </p:xfrm>
          <a:graphic>
            <a:graphicData uri="http://schemas.openxmlformats.org/presentationml/2006/ole">
              <p:oleObj spid="_x0000_s294962" name="Equation" r:id="rId8" imgW="596880" imgH="279360" progId="Equation.3">
                <p:embed/>
              </p:oleObj>
            </a:graphicData>
          </a:graphic>
        </p:graphicFrame>
        <p:graphicFrame>
          <p:nvGraphicFramePr>
            <p:cNvPr id="294963" name="Object 51"/>
            <p:cNvGraphicFramePr>
              <a:graphicFrameLocks noChangeAspect="1"/>
            </p:cNvGraphicFramePr>
            <p:nvPr/>
          </p:nvGraphicFramePr>
          <p:xfrm>
            <a:off x="3294" y="1618"/>
            <a:ext cx="304" cy="176"/>
          </p:xfrm>
          <a:graphic>
            <a:graphicData uri="http://schemas.openxmlformats.org/presentationml/2006/ole">
              <p:oleObj spid="_x0000_s294963" name="Equation" r:id="rId9" imgW="482400" imgH="279360" progId="Equation.3">
                <p:embed/>
              </p:oleObj>
            </a:graphicData>
          </a:graphic>
        </p:graphicFrame>
        <p:sp>
          <p:nvSpPr>
            <p:cNvPr id="294969" name="Line 57"/>
            <p:cNvSpPr>
              <a:spLocks noChangeShapeType="1"/>
            </p:cNvSpPr>
            <p:nvPr/>
          </p:nvSpPr>
          <p:spPr bwMode="auto">
            <a:xfrm>
              <a:off x="4310" y="346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4970" name="Group 58"/>
            <p:cNvGrpSpPr>
              <a:grpSpLocks/>
            </p:cNvGrpSpPr>
            <p:nvPr/>
          </p:nvGrpSpPr>
          <p:grpSpPr bwMode="auto">
            <a:xfrm>
              <a:off x="4078" y="1096"/>
              <a:ext cx="464" cy="176"/>
              <a:chOff x="2648" y="2072"/>
              <a:chExt cx="464" cy="176"/>
            </a:xfrm>
          </p:grpSpPr>
          <p:sp>
            <p:nvSpPr>
              <p:cNvPr id="294971" name="Rectangle 59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4972" name="Object 60"/>
              <p:cNvGraphicFramePr>
                <a:graphicFrameLocks noChangeAspect="1"/>
              </p:cNvGraphicFramePr>
              <p:nvPr/>
            </p:nvGraphicFramePr>
            <p:xfrm>
              <a:off x="2648" y="2072"/>
              <a:ext cx="464" cy="176"/>
            </p:xfrm>
            <a:graphic>
              <a:graphicData uri="http://schemas.openxmlformats.org/presentationml/2006/ole">
                <p:oleObj spid="_x0000_s294972" name="Equation" r:id="rId10" imgW="736560" imgH="279360" progId="Equation.3">
                  <p:embed/>
                </p:oleObj>
              </a:graphicData>
            </a:graphic>
          </p:graphicFrame>
        </p:grpSp>
      </p:grpSp>
      <p:sp>
        <p:nvSpPr>
          <p:cNvPr id="294973" name="Text Box 61"/>
          <p:cNvSpPr txBox="1">
            <a:spLocks noChangeArrowheads="1"/>
          </p:cNvSpPr>
          <p:nvPr/>
        </p:nvSpPr>
        <p:spPr bwMode="auto">
          <a:xfrm>
            <a:off x="142875" y="3989388"/>
            <a:ext cx="406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Using information from the first paragraph of the question we get:</a:t>
            </a:r>
          </a:p>
        </p:txBody>
      </p:sp>
      <p:sp>
        <p:nvSpPr>
          <p:cNvPr id="294975" name="Text Box 63"/>
          <p:cNvSpPr txBox="1">
            <a:spLocks noChangeArrowheads="1"/>
          </p:cNvSpPr>
          <p:nvPr/>
        </p:nvSpPr>
        <p:spPr bwMode="auto">
          <a:xfrm>
            <a:off x="142875" y="4846638"/>
            <a:ext cx="40687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Note </a:t>
            </a:r>
            <a:r>
              <a:rPr lang="el-GR" dirty="0" smtClean="0">
                <a:cs typeface="Arial" charset="0"/>
              </a:rPr>
              <a:t>Δ</a:t>
            </a:r>
            <a:r>
              <a:rPr lang="en-GB" dirty="0">
                <a:cs typeface="Arial" charset="0"/>
              </a:rPr>
              <a:t>x, is:</a:t>
            </a:r>
          </a:p>
          <a:p>
            <a:pPr>
              <a:spcBef>
                <a:spcPct val="50000"/>
              </a:spcBef>
            </a:pPr>
            <a:r>
              <a:rPr lang="en-GB" dirty="0">
                <a:cs typeface="Arial" charset="0"/>
              </a:rPr>
              <a:t>18 -12 = 6 cm</a:t>
            </a:r>
            <a:endParaRPr lang="el-GR" dirty="0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4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4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build="p"/>
      <p:bldP spid="294973" grpId="0"/>
      <p:bldP spid="2949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3E-FEF2-47F3-B973-2535EB053586}" type="slidenum">
              <a:rPr lang="en-GB"/>
              <a:pPr/>
              <a:t>9</a:t>
            </a:fld>
            <a:endParaRPr lang="en-GB"/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79388" y="142875"/>
            <a:ext cx="644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Hooke’s law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42875" y="696913"/>
            <a:ext cx="4194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Example 4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An unloaded spring is 12 cm long. If a weight of 15N is hung on the end of it, it extends to 18 cm long.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charset="0"/>
              </a:rPr>
              <a:t>How long will the spring be, if a weight of 7.5 N is hung on it?</a:t>
            </a:r>
            <a:endParaRPr lang="el-GR" sz="2400" dirty="0">
              <a:solidFill>
                <a:schemeClr val="accent2"/>
              </a:solidFill>
              <a:latin typeface="Times New Roman" charset="0"/>
              <a:sym typeface="Symbol" pitchFamily="18" charset="2"/>
            </a:endParaRP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250825" y="4630738"/>
          <a:ext cx="1447800" cy="368300"/>
        </p:xfrm>
        <a:graphic>
          <a:graphicData uri="http://schemas.openxmlformats.org/presentationml/2006/ole">
            <p:oleObj spid="_x0000_s295941" name="Equation" r:id="rId3" imgW="1447560" imgH="368280" progId="Equation.3">
              <p:embed/>
            </p:oleObj>
          </a:graphicData>
        </a:graphic>
      </p:graphicFrame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250825" y="5913438"/>
          <a:ext cx="1727200" cy="368300"/>
        </p:xfrm>
        <a:graphic>
          <a:graphicData uri="http://schemas.openxmlformats.org/presentationml/2006/ole">
            <p:oleObj spid="_x0000_s295942" name="Equation" r:id="rId4" imgW="1726920" imgH="368280" progId="Equation.3">
              <p:embed/>
            </p:oleObj>
          </a:graphicData>
        </a:graphic>
      </p:graphicFrame>
      <p:graphicFrame>
        <p:nvGraphicFramePr>
          <p:cNvPr id="295943" name="Object 7"/>
          <p:cNvGraphicFramePr>
            <a:graphicFrameLocks noChangeAspect="1"/>
          </p:cNvGraphicFramePr>
          <p:nvPr/>
        </p:nvGraphicFramePr>
        <p:xfrm>
          <a:off x="250825" y="5367338"/>
          <a:ext cx="2209800" cy="596900"/>
        </p:xfrm>
        <a:graphic>
          <a:graphicData uri="http://schemas.openxmlformats.org/presentationml/2006/ole">
            <p:oleObj spid="_x0000_s295943" name="Equation" r:id="rId5" imgW="2209680" imgH="596880" progId="Equation.3">
              <p:embed/>
            </p:oleObj>
          </a:graphicData>
        </a:graphic>
      </p:graphicFrame>
      <p:graphicFrame>
        <p:nvGraphicFramePr>
          <p:cNvPr id="295944" name="Object 8"/>
          <p:cNvGraphicFramePr>
            <a:graphicFrameLocks noChangeAspect="1"/>
          </p:cNvGraphicFramePr>
          <p:nvPr/>
        </p:nvGraphicFramePr>
        <p:xfrm>
          <a:off x="250825" y="4999038"/>
          <a:ext cx="2362200" cy="368300"/>
        </p:xfrm>
        <a:graphic>
          <a:graphicData uri="http://schemas.openxmlformats.org/presentationml/2006/ole">
            <p:oleObj spid="_x0000_s295944" name="Equation" r:id="rId6" imgW="2361960" imgH="368280" progId="Equation.3">
              <p:embed/>
            </p:oleObj>
          </a:graphicData>
        </a:graphic>
      </p:graphicFrame>
      <p:sp>
        <p:nvSpPr>
          <p:cNvPr id="295996" name="Text Box 60"/>
          <p:cNvSpPr txBox="1">
            <a:spLocks noChangeArrowheads="1"/>
          </p:cNvSpPr>
          <p:nvPr/>
        </p:nvSpPr>
        <p:spPr bwMode="auto">
          <a:xfrm>
            <a:off x="142875" y="3989388"/>
            <a:ext cx="406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Now using the information from the second paragraph:</a:t>
            </a:r>
          </a:p>
        </p:txBody>
      </p:sp>
      <p:grpSp>
        <p:nvGrpSpPr>
          <p:cNvPr id="296053" name="Group 117"/>
          <p:cNvGrpSpPr>
            <a:grpSpLocks/>
          </p:cNvGrpSpPr>
          <p:nvPr/>
        </p:nvGrpSpPr>
        <p:grpSpPr bwMode="auto">
          <a:xfrm>
            <a:off x="4995863" y="539750"/>
            <a:ext cx="3384550" cy="3449638"/>
            <a:chOff x="3084" y="340"/>
            <a:chExt cx="2132" cy="2173"/>
          </a:xfrm>
        </p:grpSpPr>
        <p:grpSp>
          <p:nvGrpSpPr>
            <p:cNvPr id="295999" name="Group 63"/>
            <p:cNvGrpSpPr>
              <a:grpSpLocks/>
            </p:cNvGrpSpPr>
            <p:nvPr/>
          </p:nvGrpSpPr>
          <p:grpSpPr bwMode="auto">
            <a:xfrm>
              <a:off x="3219" y="350"/>
              <a:ext cx="454" cy="1206"/>
              <a:chOff x="4014" y="514"/>
              <a:chExt cx="454" cy="1782"/>
            </a:xfrm>
          </p:grpSpPr>
          <p:sp>
            <p:nvSpPr>
              <p:cNvPr id="296000" name="Line 64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1" name="Line 65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2" name="Line 66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3" name="Line 67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4" name="Line 68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5" name="Line 69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6" name="Line 70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7" name="Line 71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8" name="Line 72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09" name="Line 73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0" name="Line 74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1" name="Line 75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2" name="Line 76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3" name="Line 77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4" name="Line 78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5" name="Line 79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6" name="Line 80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6017" name="Group 81"/>
            <p:cNvGrpSpPr>
              <a:grpSpLocks/>
            </p:cNvGrpSpPr>
            <p:nvPr/>
          </p:nvGrpSpPr>
          <p:grpSpPr bwMode="auto">
            <a:xfrm>
              <a:off x="4581" y="346"/>
              <a:ext cx="454" cy="1678"/>
              <a:chOff x="4014" y="514"/>
              <a:chExt cx="454" cy="1782"/>
            </a:xfrm>
          </p:grpSpPr>
          <p:sp>
            <p:nvSpPr>
              <p:cNvPr id="296018" name="Line 82"/>
              <p:cNvSpPr>
                <a:spLocks noChangeShapeType="1"/>
              </p:cNvSpPr>
              <p:nvPr/>
            </p:nvSpPr>
            <p:spPr bwMode="auto">
              <a:xfrm>
                <a:off x="4241" y="514"/>
                <a:ext cx="0" cy="2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19" name="Line 83"/>
              <p:cNvSpPr>
                <a:spLocks noChangeShapeType="1"/>
              </p:cNvSpPr>
              <p:nvPr/>
            </p:nvSpPr>
            <p:spPr bwMode="auto">
              <a:xfrm>
                <a:off x="4241" y="79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0" name="Line 84"/>
              <p:cNvSpPr>
                <a:spLocks noChangeShapeType="1"/>
              </p:cNvSpPr>
              <p:nvPr/>
            </p:nvSpPr>
            <p:spPr bwMode="auto">
              <a:xfrm flipH="1">
                <a:off x="4014" y="79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1" name="Line 85"/>
              <p:cNvSpPr>
                <a:spLocks noChangeShapeType="1"/>
              </p:cNvSpPr>
              <p:nvPr/>
            </p:nvSpPr>
            <p:spPr bwMode="auto">
              <a:xfrm flipH="1">
                <a:off x="4014" y="890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2" name="Line 86"/>
              <p:cNvSpPr>
                <a:spLocks noChangeShapeType="1"/>
              </p:cNvSpPr>
              <p:nvPr/>
            </p:nvSpPr>
            <p:spPr bwMode="auto">
              <a:xfrm flipH="1">
                <a:off x="4014" y="981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3" name="Line 87"/>
              <p:cNvSpPr>
                <a:spLocks noChangeShapeType="1"/>
              </p:cNvSpPr>
              <p:nvPr/>
            </p:nvSpPr>
            <p:spPr bwMode="auto">
              <a:xfrm flipH="1">
                <a:off x="4014" y="107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4" name="Line 88"/>
              <p:cNvSpPr>
                <a:spLocks noChangeShapeType="1"/>
              </p:cNvSpPr>
              <p:nvPr/>
            </p:nvSpPr>
            <p:spPr bwMode="auto">
              <a:xfrm flipH="1">
                <a:off x="4014" y="1162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5" name="Line 89"/>
              <p:cNvSpPr>
                <a:spLocks noChangeShapeType="1"/>
              </p:cNvSpPr>
              <p:nvPr/>
            </p:nvSpPr>
            <p:spPr bwMode="auto">
              <a:xfrm flipH="1">
                <a:off x="4014" y="1253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6" name="Line 90"/>
              <p:cNvSpPr>
                <a:spLocks noChangeShapeType="1"/>
              </p:cNvSpPr>
              <p:nvPr/>
            </p:nvSpPr>
            <p:spPr bwMode="auto">
              <a:xfrm flipH="1">
                <a:off x="4014" y="1344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7" name="Line 91"/>
              <p:cNvSpPr>
                <a:spLocks noChangeShapeType="1"/>
              </p:cNvSpPr>
              <p:nvPr/>
            </p:nvSpPr>
            <p:spPr bwMode="auto">
              <a:xfrm flipH="1">
                <a:off x="4014" y="1435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8" name="Line 92"/>
              <p:cNvSpPr>
                <a:spLocks noChangeShapeType="1"/>
              </p:cNvSpPr>
              <p:nvPr/>
            </p:nvSpPr>
            <p:spPr bwMode="auto">
              <a:xfrm flipH="1">
                <a:off x="4014" y="1526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29" name="Line 93"/>
              <p:cNvSpPr>
                <a:spLocks noChangeShapeType="1"/>
              </p:cNvSpPr>
              <p:nvPr/>
            </p:nvSpPr>
            <p:spPr bwMode="auto">
              <a:xfrm flipH="1">
                <a:off x="4014" y="161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0" name="Line 94"/>
              <p:cNvSpPr>
                <a:spLocks noChangeShapeType="1"/>
              </p:cNvSpPr>
              <p:nvPr/>
            </p:nvSpPr>
            <p:spPr bwMode="auto">
              <a:xfrm flipH="1">
                <a:off x="4014" y="1707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1" name="Line 95"/>
              <p:cNvSpPr>
                <a:spLocks noChangeShapeType="1"/>
              </p:cNvSpPr>
              <p:nvPr/>
            </p:nvSpPr>
            <p:spPr bwMode="auto">
              <a:xfrm flipH="1">
                <a:off x="4014" y="1798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2" name="Line 96"/>
              <p:cNvSpPr>
                <a:spLocks noChangeShapeType="1"/>
              </p:cNvSpPr>
              <p:nvPr/>
            </p:nvSpPr>
            <p:spPr bwMode="auto">
              <a:xfrm flipH="1">
                <a:off x="4014" y="1889"/>
                <a:ext cx="45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3" name="Line 97"/>
              <p:cNvSpPr>
                <a:spLocks noChangeShapeType="1"/>
              </p:cNvSpPr>
              <p:nvPr/>
            </p:nvSpPr>
            <p:spPr bwMode="auto">
              <a:xfrm>
                <a:off x="4014" y="207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34" name="Line 98"/>
              <p:cNvSpPr>
                <a:spLocks noChangeShapeType="1"/>
              </p:cNvSpPr>
              <p:nvPr/>
            </p:nvSpPr>
            <p:spPr bwMode="auto">
              <a:xfrm>
                <a:off x="4241" y="207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6035" name="Line 99"/>
            <p:cNvSpPr>
              <a:spLocks noChangeShapeType="1"/>
            </p:cNvSpPr>
            <p:nvPr/>
          </p:nvSpPr>
          <p:spPr bwMode="auto">
            <a:xfrm>
              <a:off x="3219" y="340"/>
              <a:ext cx="1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036" name="Line 100"/>
            <p:cNvSpPr>
              <a:spLocks noChangeShapeType="1"/>
            </p:cNvSpPr>
            <p:nvPr/>
          </p:nvSpPr>
          <p:spPr bwMode="auto">
            <a:xfrm>
              <a:off x="3084" y="1555"/>
              <a:ext cx="1129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037" name="Line 101"/>
            <p:cNvSpPr>
              <a:spLocks noChangeShapeType="1"/>
            </p:cNvSpPr>
            <p:nvPr/>
          </p:nvSpPr>
          <p:spPr bwMode="auto">
            <a:xfrm>
              <a:off x="3878" y="2024"/>
              <a:ext cx="1315" cy="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038" name="Line 102"/>
            <p:cNvSpPr>
              <a:spLocks noChangeShapeType="1"/>
            </p:cNvSpPr>
            <p:nvPr/>
          </p:nvSpPr>
          <p:spPr bwMode="auto">
            <a:xfrm>
              <a:off x="3784" y="340"/>
              <a:ext cx="0" cy="1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6039" name="Group 103"/>
            <p:cNvGrpSpPr>
              <a:grpSpLocks/>
            </p:cNvGrpSpPr>
            <p:nvPr/>
          </p:nvGrpSpPr>
          <p:grpSpPr bwMode="auto">
            <a:xfrm>
              <a:off x="3673" y="789"/>
              <a:ext cx="464" cy="176"/>
              <a:chOff x="2648" y="2072"/>
              <a:chExt cx="464" cy="176"/>
            </a:xfrm>
          </p:grpSpPr>
          <p:sp>
            <p:nvSpPr>
              <p:cNvPr id="296040" name="Rectangle 104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6041" name="Object 105"/>
              <p:cNvGraphicFramePr>
                <a:graphicFrameLocks noChangeAspect="1"/>
              </p:cNvGraphicFramePr>
              <p:nvPr/>
            </p:nvGraphicFramePr>
            <p:xfrm>
              <a:off x="2648" y="2072"/>
              <a:ext cx="464" cy="176"/>
            </p:xfrm>
            <a:graphic>
              <a:graphicData uri="http://schemas.openxmlformats.org/presentationml/2006/ole">
                <p:oleObj spid="_x0000_s296041" name="Equation" r:id="rId7" imgW="736560" imgH="279360" progId="Equation.3">
                  <p:embed/>
                </p:oleObj>
              </a:graphicData>
            </a:graphic>
          </p:graphicFrame>
        </p:grpSp>
        <p:sp>
          <p:nvSpPr>
            <p:cNvPr id="296042" name="Line 106"/>
            <p:cNvSpPr>
              <a:spLocks noChangeShapeType="1"/>
            </p:cNvSpPr>
            <p:nvPr/>
          </p:nvSpPr>
          <p:spPr bwMode="auto">
            <a:xfrm>
              <a:off x="4808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6043" name="Object 107"/>
            <p:cNvGraphicFramePr>
              <a:graphicFrameLocks noChangeAspect="1"/>
            </p:cNvGraphicFramePr>
            <p:nvPr/>
          </p:nvGraphicFramePr>
          <p:xfrm>
            <a:off x="4588" y="2337"/>
            <a:ext cx="440" cy="176"/>
          </p:xfrm>
          <a:graphic>
            <a:graphicData uri="http://schemas.openxmlformats.org/presentationml/2006/ole">
              <p:oleObj spid="_x0000_s296043" name="Equation" r:id="rId8" imgW="698400" imgH="279360" progId="Equation.3">
                <p:embed/>
              </p:oleObj>
            </a:graphicData>
          </a:graphic>
        </p:graphicFrame>
        <p:graphicFrame>
          <p:nvGraphicFramePr>
            <p:cNvPr id="296044" name="Object 108"/>
            <p:cNvGraphicFramePr>
              <a:graphicFrameLocks noChangeAspect="1"/>
            </p:cNvGraphicFramePr>
            <p:nvPr/>
          </p:nvGraphicFramePr>
          <p:xfrm>
            <a:off x="3294" y="1618"/>
            <a:ext cx="304" cy="176"/>
          </p:xfrm>
          <a:graphic>
            <a:graphicData uri="http://schemas.openxmlformats.org/presentationml/2006/ole">
              <p:oleObj spid="_x0000_s296044" name="Equation" r:id="rId9" imgW="482400" imgH="279360" progId="Equation.3">
                <p:embed/>
              </p:oleObj>
            </a:graphicData>
          </a:graphic>
        </p:graphicFrame>
        <p:sp>
          <p:nvSpPr>
            <p:cNvPr id="296045" name="Line 109"/>
            <p:cNvSpPr>
              <a:spLocks noChangeShapeType="1"/>
            </p:cNvSpPr>
            <p:nvPr/>
          </p:nvSpPr>
          <p:spPr bwMode="auto">
            <a:xfrm>
              <a:off x="4310" y="346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6046" name="Group 110"/>
            <p:cNvGrpSpPr>
              <a:grpSpLocks/>
            </p:cNvGrpSpPr>
            <p:nvPr/>
          </p:nvGrpSpPr>
          <p:grpSpPr bwMode="auto">
            <a:xfrm>
              <a:off x="4134" y="1096"/>
              <a:ext cx="352" cy="176"/>
              <a:chOff x="2704" y="2072"/>
              <a:chExt cx="352" cy="176"/>
            </a:xfrm>
          </p:grpSpPr>
          <p:sp>
            <p:nvSpPr>
              <p:cNvPr id="296047" name="Rectangle 111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6048" name="Object 112"/>
              <p:cNvGraphicFramePr>
                <a:graphicFrameLocks noChangeAspect="1"/>
              </p:cNvGraphicFramePr>
              <p:nvPr/>
            </p:nvGraphicFramePr>
            <p:xfrm>
              <a:off x="2704" y="2072"/>
              <a:ext cx="352" cy="176"/>
            </p:xfrm>
            <a:graphic>
              <a:graphicData uri="http://schemas.openxmlformats.org/presentationml/2006/ole">
                <p:oleObj spid="_x0000_s296048" name="Equation" r:id="rId10" imgW="558720" imgH="279360" progId="Equation.3">
                  <p:embed/>
                </p:oleObj>
              </a:graphicData>
            </a:graphic>
          </p:graphicFrame>
        </p:grpSp>
        <p:sp>
          <p:nvSpPr>
            <p:cNvPr id="296049" name="Line 113"/>
            <p:cNvSpPr>
              <a:spLocks noChangeShapeType="1"/>
            </p:cNvSpPr>
            <p:nvPr/>
          </p:nvSpPr>
          <p:spPr bwMode="auto">
            <a:xfrm>
              <a:off x="4078" y="1556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6050" name="Group 114"/>
            <p:cNvGrpSpPr>
              <a:grpSpLocks/>
            </p:cNvGrpSpPr>
            <p:nvPr/>
          </p:nvGrpSpPr>
          <p:grpSpPr bwMode="auto">
            <a:xfrm>
              <a:off x="3965" y="1710"/>
              <a:ext cx="248" cy="168"/>
              <a:chOff x="2756" y="2076"/>
              <a:chExt cx="248" cy="168"/>
            </a:xfrm>
          </p:grpSpPr>
          <p:sp>
            <p:nvSpPr>
              <p:cNvPr id="296051" name="Rectangle 115"/>
              <p:cNvSpPr>
                <a:spLocks noChangeArrowheads="1"/>
              </p:cNvSpPr>
              <p:nvPr/>
            </p:nvSpPr>
            <p:spPr bwMode="auto">
              <a:xfrm>
                <a:off x="2756" y="2076"/>
                <a:ext cx="248" cy="1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6052" name="Object 116"/>
              <p:cNvGraphicFramePr>
                <a:graphicFrameLocks noChangeAspect="1"/>
              </p:cNvGraphicFramePr>
              <p:nvPr/>
            </p:nvGraphicFramePr>
            <p:xfrm>
              <a:off x="2756" y="2076"/>
              <a:ext cx="248" cy="168"/>
            </p:xfrm>
            <a:graphic>
              <a:graphicData uri="http://schemas.openxmlformats.org/presentationml/2006/ole">
                <p:oleObj spid="_x0000_s296052" name="Equation" r:id="rId11" imgW="393480" imgH="266400" progId="Equation.3">
                  <p:embed/>
                </p:oleObj>
              </a:graphicData>
            </a:graphic>
          </p:graphicFrame>
        </p:grpSp>
      </p:grpSp>
      <p:sp>
        <p:nvSpPr>
          <p:cNvPr id="296054" name="Line 118"/>
          <p:cNvSpPr>
            <a:spLocks noChangeShapeType="1"/>
          </p:cNvSpPr>
          <p:nvPr/>
        </p:nvSpPr>
        <p:spPr bwMode="auto">
          <a:xfrm>
            <a:off x="4895850" y="6281738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055" name="Text Box 119"/>
          <p:cNvSpPr txBox="1">
            <a:spLocks noChangeArrowheads="1"/>
          </p:cNvSpPr>
          <p:nvPr/>
        </p:nvSpPr>
        <p:spPr bwMode="auto">
          <a:xfrm>
            <a:off x="4724400" y="4310063"/>
            <a:ext cx="40687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 the length of the spring will be:</a:t>
            </a:r>
          </a:p>
          <a:p>
            <a:pPr>
              <a:spcBef>
                <a:spcPct val="50000"/>
              </a:spcBef>
            </a:pPr>
            <a:r>
              <a:rPr lang="en-GB"/>
              <a:t>The original length + the extension</a:t>
            </a:r>
          </a:p>
        </p:txBody>
      </p:sp>
      <p:graphicFrame>
        <p:nvGraphicFramePr>
          <p:cNvPr id="296056" name="Object 120"/>
          <p:cNvGraphicFramePr>
            <a:graphicFrameLocks noChangeAspect="1"/>
          </p:cNvGraphicFramePr>
          <p:nvPr/>
        </p:nvGraphicFramePr>
        <p:xfrm>
          <a:off x="5024438" y="5913438"/>
          <a:ext cx="1600200" cy="368300"/>
        </p:xfrm>
        <a:graphic>
          <a:graphicData uri="http://schemas.openxmlformats.org/presentationml/2006/ole">
            <p:oleObj spid="_x0000_s296056" name="Equation" r:id="rId12" imgW="1600200" imgH="3682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6" grpId="0"/>
      <p:bldP spid="2960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802</Words>
  <Application>Microsoft Office PowerPoint</Application>
  <PresentationFormat>On-screen Show (4:3)</PresentationFormat>
  <Paragraphs>125</Paragraphs>
  <Slides>16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Equation</vt:lpstr>
      <vt:lpstr>Photo Editor Photo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Compaq_Owner</dc:creator>
  <cp:lastModifiedBy>mshull</cp:lastModifiedBy>
  <cp:revision>178</cp:revision>
  <dcterms:created xsi:type="dcterms:W3CDTF">2008-02-26T15:06:47Z</dcterms:created>
  <dcterms:modified xsi:type="dcterms:W3CDTF">2016-03-11T15:09:43Z</dcterms:modified>
</cp:coreProperties>
</file>