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4" r:id="rId3"/>
    <p:sldId id="292" r:id="rId4"/>
    <p:sldId id="260" r:id="rId5"/>
    <p:sldId id="313" r:id="rId6"/>
    <p:sldId id="288" r:id="rId7"/>
    <p:sldId id="341" r:id="rId8"/>
    <p:sldId id="317" r:id="rId9"/>
    <p:sldId id="342" r:id="rId10"/>
  </p:sldIdLst>
  <p:sldSz cx="9144000" cy="6858000" type="screen4x3"/>
  <p:notesSz cx="6858000" cy="90836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FFFF99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895A6-523A-44E6-9C2A-2F3762C3F1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B36196-458A-4CBD-8A5A-490EF1B86F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F3B88A-846E-476A-8C6D-BA5FD6509F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127" name="AutoShape 105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</a:t>
            </a:r>
          </a:p>
        </p:txBody>
      </p:sp>
      <p:sp>
        <p:nvSpPr>
          <p:cNvPr id="4128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III</a:t>
            </a:r>
          </a:p>
        </p:txBody>
      </p:sp>
      <p:sp>
        <p:nvSpPr>
          <p:cNvPr id="4129" name="AutoShape 105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IV</a:t>
            </a:r>
          </a:p>
        </p:txBody>
      </p:sp>
      <p:sp>
        <p:nvSpPr>
          <p:cNvPr id="4130" name="AutoShape 1058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FB65-D102-4CD6-A6EB-6F4963B5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114D0-0A53-44EE-8F6F-68D9E0935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871A6-8E4D-4AD0-99E2-3AD46BB5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4270E-38EA-4339-B265-9C75330E0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907-8E28-4D95-9138-44AF500FB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E28A0-E316-4907-A04D-4C3E06AF8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8150-B2A5-455C-8596-6413E75F5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7DF6-F771-4B43-AFD9-FB85B71AB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322C0-B45C-4544-921C-8A053BE12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5069E-95C7-4C68-9BE4-53F69DB2A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6980F6D8-4918-4B86-8556-D6C4E486AC5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genrxn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t="3928" b="6575"/>
          <a:stretch>
            <a:fillRect/>
          </a:stretch>
        </p:blipFill>
        <p:spPr bwMode="auto">
          <a:xfrm>
            <a:off x="774700" y="4086225"/>
            <a:ext cx="3781425" cy="16637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1168400" indent="-1168400">
              <a:buFontTx/>
              <a:buAutoNum type="romanUcPeriod"/>
            </a:pPr>
            <a:r>
              <a:rPr lang="en-US" dirty="0"/>
              <a:t>Intro to Reactions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</a:t>
            </a:r>
            <a:endParaRPr lang="en-US" sz="4200" b="0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11 </a:t>
            </a:r>
            <a:r>
              <a:rPr lang="en-US" dirty="0"/>
              <a:t>– Chemical Reactions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A.Signs of a Chemical Reaction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Evolution of heat and light</a:t>
            </a:r>
          </a:p>
          <a:p>
            <a:r>
              <a:rPr lang="en-US"/>
              <a:t>Formation of a gas</a:t>
            </a:r>
          </a:p>
          <a:p>
            <a:r>
              <a:rPr lang="en-US"/>
              <a:t>Formation of a precipitate</a:t>
            </a:r>
          </a:p>
          <a:p>
            <a:r>
              <a:rPr lang="en-US"/>
              <a:t>Color change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</a:t>
            </a:r>
            <a:r>
              <a:rPr lang="en-US" dirty="0"/>
              <a:t>of Conservation of Mass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63638"/>
            <a:ext cx="7772400" cy="1905000"/>
          </a:xfrm>
        </p:spPr>
        <p:txBody>
          <a:bodyPr/>
          <a:lstStyle/>
          <a:p>
            <a:r>
              <a:rPr lang="en-US"/>
              <a:t>mass is neither created nor destroyed in a chemical reaction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074738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chemeClr val="bg1"/>
                </a:solidFill>
              </a:rPr>
              <a:t>4 H</a:t>
            </a: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chemeClr val="bg1"/>
                </a:solidFill>
              </a:rPr>
              <a:t>2 O</a:t>
            </a:r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2023116" y="3776402"/>
            <a:ext cx="6072187" cy="2917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8181975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chemeClr val="bg1"/>
                </a:solidFill>
              </a:rPr>
              <a:t>4 H</a:t>
            </a: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chemeClr val="bg1"/>
                </a:solidFill>
              </a:rPr>
              <a:t>2 O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535238" y="6046788"/>
            <a:ext cx="565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4 g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491038" y="6046788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32 g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891338" y="5003800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36 g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171575" y="23495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total mass stays the same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177925" y="2974975"/>
            <a:ext cx="7772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atoms can only rearrange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20" grpId="0" autoUpdateAnimBg="0"/>
      <p:bldP spid="43022" grpId="0" autoUpdateAnimBg="0"/>
      <p:bldP spid="43023" grpId="0" autoUpdateAnimBg="0"/>
      <p:bldP spid="43024" grpId="0" autoUpdateAnimBg="0"/>
      <p:bldP spid="43025" grpId="0" build="p" bldLvl="2" autoUpdateAnimBg="0"/>
      <p:bldP spid="43026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Chemical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2016125"/>
            <a:ext cx="7772400" cy="1958975"/>
          </a:xfrm>
        </p:spPr>
        <p:txBody>
          <a:bodyPr/>
          <a:lstStyle/>
          <a:p>
            <a:pPr algn="ctr">
              <a:spcBef>
                <a:spcPct val="40000"/>
              </a:spcBef>
              <a:buFont typeface="Monotype Sorts" pitchFamily="2" charset="2"/>
              <a:buNone/>
            </a:pPr>
            <a:r>
              <a:rPr lang="en-US" sz="10500" b="1">
                <a:solidFill>
                  <a:srgbClr val="FFFF66"/>
                </a:solidFill>
              </a:rPr>
              <a:t>A+B </a:t>
            </a:r>
            <a:r>
              <a:rPr lang="en-US" sz="10500" b="1">
                <a:sym typeface="Symbol" pitchFamily="18" charset="2"/>
              </a:rPr>
              <a:t> </a:t>
            </a:r>
            <a:r>
              <a:rPr lang="en-US" sz="10500" b="1">
                <a:solidFill>
                  <a:srgbClr val="99FFCC"/>
                </a:solidFill>
                <a:sym typeface="Symbol" pitchFamily="18" charset="2"/>
              </a:rPr>
              <a:t>C+D</a:t>
            </a:r>
            <a:endParaRPr lang="en-US" sz="1050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028700" y="4221163"/>
            <a:ext cx="3760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66"/>
                </a:solidFill>
                <a:latin typeface="Arial" charset="0"/>
              </a:rPr>
              <a:t>REACTANTS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08650" y="4221163"/>
            <a:ext cx="3321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99FFCC"/>
                </a:solidFill>
                <a:latin typeface="Arial" charset="0"/>
              </a:rPr>
              <a:t>PRODUCTS</a:t>
            </a:r>
            <a:endParaRPr lang="en-US" sz="44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utoUpdateAnimBg="0"/>
      <p:bldP spid="82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1081088"/>
            <a:ext cx="8001000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647825" y="5962650"/>
            <a:ext cx="3714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071688" y="5934075"/>
            <a:ext cx="0" cy="47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022475" y="5946775"/>
            <a:ext cx="36513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Chemical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2401888" y="1346200"/>
            <a:ext cx="6491287" cy="1046163"/>
            <a:chOff x="1513" y="968"/>
            <a:chExt cx="4089" cy="659"/>
          </a:xfrm>
        </p:grpSpPr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486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Oval 30"/>
            <p:cNvSpPr>
              <a:spLocks noChangeArrowheads="1"/>
            </p:cNvSpPr>
            <p:nvPr/>
          </p:nvSpPr>
          <p:spPr bwMode="auto">
            <a:xfrm>
              <a:off x="28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Oval 29"/>
            <p:cNvSpPr>
              <a:spLocks noChangeArrowheads="1"/>
            </p:cNvSpPr>
            <p:nvPr/>
          </p:nvSpPr>
          <p:spPr bwMode="auto">
            <a:xfrm>
              <a:off x="1513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48" name="Group 36"/>
          <p:cNvGrpSpPr>
            <a:grpSpLocks/>
          </p:cNvGrpSpPr>
          <p:nvPr/>
        </p:nvGrpSpPr>
        <p:grpSpPr bwMode="auto">
          <a:xfrm>
            <a:off x="1581150" y="1346200"/>
            <a:ext cx="6740525" cy="1046163"/>
            <a:chOff x="996" y="968"/>
            <a:chExt cx="4246" cy="659"/>
          </a:xfrm>
        </p:grpSpPr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3945" y="968"/>
              <a:ext cx="1297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Oval 26"/>
            <p:cNvSpPr>
              <a:spLocks noChangeArrowheads="1"/>
            </p:cNvSpPr>
            <p:nvPr/>
          </p:nvSpPr>
          <p:spPr bwMode="auto">
            <a:xfrm>
              <a:off x="2341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Oval 25"/>
            <p:cNvSpPr>
              <a:spLocks noChangeArrowheads="1"/>
            </p:cNvSpPr>
            <p:nvPr/>
          </p:nvSpPr>
          <p:spPr bwMode="auto">
            <a:xfrm>
              <a:off x="996" y="968"/>
              <a:ext cx="739" cy="659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1463675" y="1377950"/>
            <a:ext cx="5408613" cy="981075"/>
            <a:chOff x="922" y="985"/>
            <a:chExt cx="3407" cy="618"/>
          </a:xfrm>
        </p:grpSpPr>
        <p:sp>
          <p:nvSpPr>
            <p:cNvPr id="38935" name="Oval 23"/>
            <p:cNvSpPr>
              <a:spLocks noChangeArrowheads="1"/>
            </p:cNvSpPr>
            <p:nvPr/>
          </p:nvSpPr>
          <p:spPr bwMode="auto">
            <a:xfrm>
              <a:off x="3960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Oval 22"/>
            <p:cNvSpPr>
              <a:spLocks noChangeArrowheads="1"/>
            </p:cNvSpPr>
            <p:nvPr/>
          </p:nvSpPr>
          <p:spPr bwMode="auto">
            <a:xfrm>
              <a:off x="922" y="985"/>
              <a:ext cx="369" cy="61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Writing Equations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73163" y="2519363"/>
            <a:ext cx="7659687" cy="14081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Identify the substances involved.</a:t>
            </a:r>
          </a:p>
          <a:p>
            <a:pPr>
              <a:lnSpc>
                <a:spcPct val="110000"/>
              </a:lnSpc>
            </a:pPr>
            <a:r>
              <a:rPr lang="en-US"/>
              <a:t>Use symbols to show: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076325" y="1231900"/>
            <a:ext cx="806767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5000" b="1">
                <a:solidFill>
                  <a:srgbClr val="FFFF66"/>
                </a:solidFill>
              </a:rPr>
              <a:t>2H</a:t>
            </a:r>
            <a:r>
              <a:rPr kumimoji="1" lang="en-US" sz="5000" b="1" baseline="-25000">
                <a:solidFill>
                  <a:srgbClr val="FFFF66"/>
                </a:solidFill>
              </a:rPr>
              <a:t>2</a:t>
            </a:r>
            <a:r>
              <a:rPr kumimoji="1" lang="en-US" sz="5000" b="1">
                <a:solidFill>
                  <a:srgbClr val="FFFF66"/>
                </a:solidFill>
              </a:rPr>
              <a:t>(</a:t>
            </a:r>
            <a:r>
              <a:rPr kumimoji="1" lang="en-US" sz="5000" b="1" i="1">
                <a:solidFill>
                  <a:srgbClr val="FFFF66"/>
                </a:solidFill>
              </a:rPr>
              <a:t>g</a:t>
            </a:r>
            <a:r>
              <a:rPr kumimoji="1" lang="en-US" sz="5000" b="1">
                <a:solidFill>
                  <a:srgbClr val="FFFF66"/>
                </a:solidFill>
              </a:rPr>
              <a:t>) + O</a:t>
            </a:r>
            <a:r>
              <a:rPr kumimoji="1" lang="en-US" sz="5000" b="1" baseline="-25000">
                <a:solidFill>
                  <a:srgbClr val="FFFF66"/>
                </a:solidFill>
              </a:rPr>
              <a:t>2</a:t>
            </a:r>
            <a:r>
              <a:rPr kumimoji="1" lang="en-US" sz="5000" b="1">
                <a:solidFill>
                  <a:srgbClr val="FFFF66"/>
                </a:solidFill>
              </a:rPr>
              <a:t>(</a:t>
            </a:r>
            <a:r>
              <a:rPr kumimoji="1" lang="en-US" sz="5000" b="1" i="1">
                <a:solidFill>
                  <a:srgbClr val="FFFF66"/>
                </a:solidFill>
              </a:rPr>
              <a:t>g</a:t>
            </a:r>
            <a:r>
              <a:rPr kumimoji="1" lang="en-US" sz="5000" b="1">
                <a:solidFill>
                  <a:srgbClr val="FFFF66"/>
                </a:solidFill>
              </a:rPr>
              <a:t>) </a:t>
            </a:r>
            <a:r>
              <a:rPr kumimoji="1" lang="en-US" sz="5000" b="1">
                <a:solidFill>
                  <a:srgbClr val="FFFF66"/>
                </a:solidFill>
                <a:sym typeface="Symbol" pitchFamily="18" charset="2"/>
              </a:rPr>
              <a:t> 2H</a:t>
            </a:r>
            <a:r>
              <a:rPr kumimoji="1" lang="en-US" sz="5000" b="1" baseline="-2500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5000" b="1">
                <a:solidFill>
                  <a:srgbClr val="FFFF66"/>
                </a:solidFill>
                <a:sym typeface="Symbol" pitchFamily="18" charset="2"/>
              </a:rPr>
              <a:t>O(</a:t>
            </a:r>
            <a:r>
              <a:rPr kumimoji="1" lang="en-US" sz="5000" b="1" i="1">
                <a:solidFill>
                  <a:srgbClr val="FFFF66"/>
                </a:solidFill>
                <a:sym typeface="Symbol" pitchFamily="18" charset="2"/>
              </a:rPr>
              <a:t>g</a:t>
            </a:r>
            <a:r>
              <a:rPr kumimoji="1" lang="en-US" sz="5000" b="1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5000" b="1">
              <a:solidFill>
                <a:srgbClr val="FFFF66"/>
              </a:solidFill>
            </a:endParaRP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1173163" y="3865563"/>
            <a:ext cx="765968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How many? - coefficient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1168400" y="4540250"/>
            <a:ext cx="7659688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Of what? - chemical formula</a:t>
            </a: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1171575" y="5218113"/>
            <a:ext cx="7659688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In what state? - physical state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1173163" y="5849938"/>
            <a:ext cx="76596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Remember the diatomic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autoUpdateAnimBg="0"/>
      <p:bldP spid="38945" grpId="0" autoUpdateAnimBg="0"/>
      <p:bldP spid="38946" grpId="0" autoUpdateAnimBg="0"/>
      <p:bldP spid="38947" grpId="0" autoUpdateAnimBg="0"/>
      <p:bldP spid="3894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7" name="Rectangle 25"/>
          <p:cNvSpPr>
            <a:spLocks noChangeArrowheads="1"/>
          </p:cNvSpPr>
          <p:nvPr/>
        </p:nvSpPr>
        <p:spPr bwMode="auto">
          <a:xfrm>
            <a:off x="0" y="6040438"/>
            <a:ext cx="1122363" cy="81756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Writing Equations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0675" y="1298575"/>
            <a:ext cx="7242175" cy="3808413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Two atoms of aluminum react with three units of aqueous copper(II) chloride to produce three atoms of copper and two units of aqueous aluminum chloride.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365500" y="4314825"/>
            <a:ext cx="29654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How many?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Of what?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In what state?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4368800" y="1878013"/>
            <a:ext cx="19177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64" name="Group 12"/>
          <p:cNvGrpSpPr>
            <a:grpSpLocks/>
          </p:cNvGrpSpPr>
          <p:nvPr/>
        </p:nvGrpSpPr>
        <p:grpSpPr bwMode="auto">
          <a:xfrm>
            <a:off x="1703388" y="2447925"/>
            <a:ext cx="6273800" cy="574675"/>
            <a:chOff x="1073" y="1542"/>
            <a:chExt cx="3952" cy="362"/>
          </a:xfrm>
        </p:grpSpPr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3817" y="1542"/>
              <a:ext cx="120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1" name="Line 9"/>
            <p:cNvSpPr>
              <a:spLocks noChangeShapeType="1"/>
            </p:cNvSpPr>
            <p:nvPr/>
          </p:nvSpPr>
          <p:spPr bwMode="auto">
            <a:xfrm>
              <a:off x="1073" y="1904"/>
              <a:ext cx="9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1703388" y="4156075"/>
            <a:ext cx="3484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1703388" y="3606800"/>
            <a:ext cx="133191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379413" y="5975350"/>
            <a:ext cx="742950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Al</a:t>
            </a:r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12700" y="5975350"/>
            <a:ext cx="61277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 2</a:t>
            </a: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863600" y="5975350"/>
            <a:ext cx="808038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(</a:t>
            </a:r>
            <a:r>
              <a:rPr kumimoji="1" lang="en-US" sz="3800" b="1" i="1">
                <a:solidFill>
                  <a:srgbClr val="FFFF66"/>
                </a:solidFill>
              </a:rPr>
              <a:t>s</a:t>
            </a:r>
            <a:r>
              <a:rPr kumimoji="1" lang="en-US" sz="3800" b="1">
                <a:solidFill>
                  <a:srgbClr val="FFFF66"/>
                </a:solidFill>
              </a:rPr>
              <a:t>)</a:t>
            </a:r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1489075" y="5975350"/>
            <a:ext cx="86042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+ 3</a:t>
            </a:r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2127250" y="5975350"/>
            <a:ext cx="1460500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CuCl</a:t>
            </a:r>
            <a:r>
              <a:rPr kumimoji="1" lang="en-US" sz="3800" b="1" baseline="-25000">
                <a:solidFill>
                  <a:srgbClr val="FFFF66"/>
                </a:solidFill>
              </a:rPr>
              <a:t>2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3394075" y="5975350"/>
            <a:ext cx="1030288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(</a:t>
            </a:r>
            <a:r>
              <a:rPr kumimoji="1" lang="en-US" sz="3800" b="1" i="1">
                <a:solidFill>
                  <a:srgbClr val="FFFF66"/>
                </a:solidFill>
              </a:rPr>
              <a:t>aq</a:t>
            </a:r>
            <a:r>
              <a:rPr kumimoji="1" lang="en-US" sz="3800" b="1">
                <a:solidFill>
                  <a:srgbClr val="FFFF66"/>
                </a:solidFill>
              </a:rPr>
              <a:t>)</a:t>
            </a:r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5138738" y="5975350"/>
            <a:ext cx="1004887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Cu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5767388" y="5975350"/>
            <a:ext cx="704850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>
                <a:solidFill>
                  <a:srgbClr val="FFFF66"/>
                </a:solidFill>
                <a:sym typeface="Symbol" pitchFamily="18" charset="2"/>
              </a:rPr>
              <a:t>s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6391275" y="5975350"/>
            <a:ext cx="952500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+ 2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7029450" y="5975350"/>
            <a:ext cx="1395413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AlCl</a:t>
            </a:r>
            <a:r>
              <a:rPr kumimoji="1" lang="en-US" sz="3800" b="1" baseline="-25000">
                <a:solidFill>
                  <a:srgbClr val="FFFF66"/>
                </a:solidFill>
                <a:sym typeface="Symbol" pitchFamily="18" charset="2"/>
              </a:rPr>
              <a:t>3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8150225" y="5975350"/>
            <a:ext cx="105727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>
                <a:solidFill>
                  <a:srgbClr val="FFFF66"/>
                </a:solidFill>
                <a:sym typeface="Symbol" pitchFamily="18" charset="2"/>
              </a:rPr>
              <a:t>aq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3800" b="1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58" grpId="0" animBg="1"/>
      <p:bldP spid="100362" grpId="0" animBg="1"/>
      <p:bldP spid="100363" grpId="0" animBg="1"/>
      <p:bldP spid="100365" grpId="0" autoUpdateAnimBg="0"/>
      <p:bldP spid="100366" grpId="0" autoUpdateAnimBg="0"/>
      <p:bldP spid="100367" grpId="0" autoUpdateAnimBg="0"/>
      <p:bldP spid="100368" grpId="0" autoUpdateAnimBg="0"/>
      <p:bldP spid="100369" grpId="0" autoUpdateAnimBg="0"/>
      <p:bldP spid="100370" grpId="0" autoUpdateAnimBg="0"/>
      <p:bldP spid="100372" grpId="0" autoUpdateAnimBg="0"/>
      <p:bldP spid="100373" grpId="0" autoUpdateAnimBg="0"/>
      <p:bldP spid="100374" grpId="0" autoUpdateAnimBg="0"/>
      <p:bldP spid="100375" grpId="0" autoUpdateAnimBg="0"/>
      <p:bldP spid="1003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Describing Equations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25550"/>
            <a:ext cx="7970837" cy="2828925"/>
          </a:xfrm>
        </p:spPr>
        <p:txBody>
          <a:bodyPr/>
          <a:lstStyle/>
          <a:p>
            <a:r>
              <a:rPr lang="en-US" sz="3400" b="1"/>
              <a:t>Describing Coefficients</a:t>
            </a:r>
            <a:r>
              <a:rPr lang="en-US" sz="3400"/>
              <a:t>:</a:t>
            </a:r>
          </a:p>
          <a:p>
            <a:pPr lvl="1">
              <a:spcBef>
                <a:spcPct val="40000"/>
              </a:spcBef>
            </a:pPr>
            <a:r>
              <a:rPr lang="en-US" sz="3400"/>
              <a:t>individual atom </a:t>
            </a:r>
            <a:r>
              <a:rPr lang="en-US" sz="3400">
                <a:sym typeface="Symbol" pitchFamily="18" charset="2"/>
              </a:rPr>
              <a:t>= “atom”</a:t>
            </a:r>
            <a:endParaRPr lang="en-US" sz="3400"/>
          </a:p>
          <a:p>
            <a:pPr lvl="1">
              <a:spcBef>
                <a:spcPct val="40000"/>
              </a:spcBef>
            </a:pPr>
            <a:r>
              <a:rPr lang="en-US" sz="3400"/>
              <a:t>covalent substance </a:t>
            </a:r>
            <a:r>
              <a:rPr lang="en-US" sz="3400">
                <a:sym typeface="Symbol" pitchFamily="18" charset="2"/>
              </a:rPr>
              <a:t>= “molecule”</a:t>
            </a:r>
            <a:endParaRPr lang="en-US" sz="3400"/>
          </a:p>
          <a:p>
            <a:pPr lvl="1">
              <a:spcBef>
                <a:spcPct val="40000"/>
              </a:spcBef>
            </a:pPr>
            <a:r>
              <a:rPr lang="en-US" sz="3400"/>
              <a:t>ionic substance </a:t>
            </a:r>
            <a:r>
              <a:rPr lang="en-US" sz="3400">
                <a:sym typeface="Symbol" pitchFamily="18" charset="2"/>
              </a:rPr>
              <a:t>= “unit”</a:t>
            </a:r>
            <a:endParaRPr lang="en-US" sz="3400">
              <a:solidFill>
                <a:srgbClr val="FFFF66"/>
              </a:solidFill>
              <a:sym typeface="Symbol" pitchFamily="18" charset="2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125788" y="4303713"/>
            <a:ext cx="60166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3 molecules of carbon dioxide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 atoms of magnesium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 units of magnesium oxide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71575" y="4303713"/>
            <a:ext cx="20923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3CO</a:t>
            </a:r>
            <a:r>
              <a:rPr kumimoji="1" lang="en-US" sz="3400" baseline="-2500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  </a:t>
            </a: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2Mg   </a:t>
            </a:r>
            <a:r>
              <a:rPr kumimoji="1" lang="en-US">
                <a:solidFill>
                  <a:srgbClr val="FFFF66"/>
                </a:solidFill>
                <a:latin typeface="Arial" charset="0"/>
              </a:rPr>
              <a:t> </a:t>
            </a: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4MgO 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  <p:bldP spid="73732" grpId="0" build="p" autoUpdateAnimBg="0"/>
      <p:bldP spid="737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Describing Equations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41888" y="4940300"/>
            <a:ext cx="2349500" cy="742950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to produce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365500" y="2120900"/>
            <a:ext cx="29654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How many?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Of what?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In what state?</a:t>
            </a:r>
          </a:p>
        </p:txBody>
      </p:sp>
      <p:sp>
        <p:nvSpPr>
          <p:cNvPr id="101400" name="Rectangle 24"/>
          <p:cNvSpPr>
            <a:spLocks noChangeArrowheads="1"/>
          </p:cNvSpPr>
          <p:nvPr/>
        </p:nvSpPr>
        <p:spPr bwMode="auto">
          <a:xfrm>
            <a:off x="1076325" y="1225550"/>
            <a:ext cx="8067675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66"/>
                </a:solidFill>
              </a:rPr>
              <a:t>Zn(</a:t>
            </a:r>
            <a:r>
              <a:rPr kumimoji="1" lang="en-US" sz="3800" b="1" i="1">
                <a:solidFill>
                  <a:srgbClr val="FFFF66"/>
                </a:solidFill>
              </a:rPr>
              <a:t>s</a:t>
            </a:r>
            <a:r>
              <a:rPr kumimoji="1" lang="en-US" sz="3800" b="1">
                <a:solidFill>
                  <a:srgbClr val="FFFF66"/>
                </a:solidFill>
              </a:rPr>
              <a:t>) + 2HCl(</a:t>
            </a:r>
            <a:r>
              <a:rPr kumimoji="1" lang="en-US" sz="3800" b="1" i="1">
                <a:solidFill>
                  <a:srgbClr val="FFFF66"/>
                </a:solidFill>
              </a:rPr>
              <a:t>aq</a:t>
            </a:r>
            <a:r>
              <a:rPr kumimoji="1" lang="en-US" sz="3800" b="1">
                <a:solidFill>
                  <a:srgbClr val="FFFF66"/>
                </a:solidFill>
              </a:rPr>
              <a:t>) 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 ZnCl</a:t>
            </a:r>
            <a:r>
              <a:rPr kumimoji="1" lang="en-US" sz="3800" b="1" baseline="-2500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>
                <a:solidFill>
                  <a:srgbClr val="FFFF66"/>
                </a:solidFill>
                <a:sym typeface="Symbol" pitchFamily="18" charset="2"/>
              </a:rPr>
              <a:t>aq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) + H</a:t>
            </a:r>
            <a:r>
              <a:rPr kumimoji="1" lang="en-US" sz="3800" b="1" baseline="-2500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>
                <a:solidFill>
                  <a:srgbClr val="FFFF66"/>
                </a:solidFill>
                <a:sym typeface="Symbol" pitchFamily="18" charset="2"/>
              </a:rPr>
              <a:t>g</a:t>
            </a:r>
            <a:r>
              <a:rPr kumimoji="1" lang="en-US" sz="3800" b="1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3800" b="1">
              <a:solidFill>
                <a:srgbClr val="FFFF66"/>
              </a:solidFill>
            </a:endParaRPr>
          </a:p>
        </p:txBody>
      </p:sp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1584325" y="3813175"/>
            <a:ext cx="452913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One atom of solid zinc</a:t>
            </a:r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5983288" y="3814763"/>
            <a:ext cx="24685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reacts with</a:t>
            </a:r>
          </a:p>
        </p:txBody>
      </p:sp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1585913" y="4373563"/>
            <a:ext cx="5235575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two molecules of aqueous hydrochloric acid</a:t>
            </a:r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7105650" y="4948238"/>
            <a:ext cx="184308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one unit</a:t>
            </a: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1587500" y="5524500"/>
            <a:ext cx="48831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of aqueous zinc chloride</a:t>
            </a:r>
          </a:p>
        </p:txBody>
      </p:sp>
      <p:sp>
        <p:nvSpPr>
          <p:cNvPr id="101407" name="Rectangle 31"/>
          <p:cNvSpPr>
            <a:spLocks noChangeArrowheads="1"/>
          </p:cNvSpPr>
          <p:nvPr/>
        </p:nvSpPr>
        <p:spPr bwMode="auto">
          <a:xfrm>
            <a:off x="6361113" y="5524500"/>
            <a:ext cx="18430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and one</a:t>
            </a:r>
          </a:p>
        </p:txBody>
      </p:sp>
      <p:sp>
        <p:nvSpPr>
          <p:cNvPr id="101408" name="Rectangle 32"/>
          <p:cNvSpPr>
            <a:spLocks noChangeArrowheads="1"/>
          </p:cNvSpPr>
          <p:nvPr/>
        </p:nvSpPr>
        <p:spPr bwMode="auto">
          <a:xfrm>
            <a:off x="1585913" y="6075363"/>
            <a:ext cx="54181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molecule of hydrogen gas.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1" grpId="0" autoUpdateAnimBg="0"/>
      <p:bldP spid="101401" grpId="0" autoUpdateAnimBg="0"/>
      <p:bldP spid="101402" grpId="0" autoUpdateAnimBg="0"/>
      <p:bldP spid="101403" grpId="0" autoUpdateAnimBg="0"/>
      <p:bldP spid="101404" grpId="0" autoUpdateAnimBg="0"/>
      <p:bldP spid="101406" grpId="0" autoUpdateAnimBg="0"/>
      <p:bldP spid="101407" grpId="0" autoUpdateAnimBg="0"/>
      <p:bldP spid="101408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2170</TotalTime>
  <Words>295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 Rounded MT Bold</vt:lpstr>
      <vt:lpstr>Arial</vt:lpstr>
      <vt:lpstr>Monotype Sorts</vt:lpstr>
      <vt:lpstr>Symbol</vt:lpstr>
      <vt:lpstr>Dads Tie</vt:lpstr>
      <vt:lpstr>Intro to Reactions      </vt:lpstr>
      <vt:lpstr>A.Signs of a Chemical Reaction</vt:lpstr>
      <vt:lpstr>Law of Conservation of Mass</vt:lpstr>
      <vt:lpstr>C. Chemical Equations</vt:lpstr>
      <vt:lpstr>C. Chemical Equations</vt:lpstr>
      <vt:lpstr>D. Writing Equations</vt:lpstr>
      <vt:lpstr>D. Writing Equations</vt:lpstr>
      <vt:lpstr>E. Describing Equations</vt:lpstr>
      <vt:lpstr>E. Describing Equations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Mshull</cp:lastModifiedBy>
  <cp:revision>142</cp:revision>
  <cp:lastPrinted>2000-01-25T02:31:12Z</cp:lastPrinted>
  <dcterms:created xsi:type="dcterms:W3CDTF">2000-01-04T23:14:30Z</dcterms:created>
  <dcterms:modified xsi:type="dcterms:W3CDTF">2014-03-31T12:05:13Z</dcterms:modified>
</cp:coreProperties>
</file>