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96" r:id="rId2"/>
    <p:sldId id="324" r:id="rId3"/>
    <p:sldId id="308" r:id="rId4"/>
    <p:sldId id="320" r:id="rId5"/>
    <p:sldId id="327" r:id="rId6"/>
    <p:sldId id="309" r:id="rId7"/>
    <p:sldId id="321" r:id="rId8"/>
    <p:sldId id="328" r:id="rId9"/>
    <p:sldId id="310" r:id="rId10"/>
    <p:sldId id="322" r:id="rId11"/>
    <p:sldId id="329" r:id="rId12"/>
    <p:sldId id="311" r:id="rId13"/>
    <p:sldId id="323" r:id="rId14"/>
    <p:sldId id="330" r:id="rId15"/>
    <p:sldId id="312" r:id="rId16"/>
    <p:sldId id="331" r:id="rId1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FFFF99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 snapToGrid="0"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D46E58-1A6A-4BA8-8E5F-3635F60DD5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872"/>
            <a:ext cx="5140960" cy="41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743"/>
            <a:ext cx="3037840" cy="464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6CC7B5-C191-45FC-8D09-E21CF1368B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0" y="3103563"/>
            <a:ext cx="9144000" cy="1143000"/>
          </a:xfrm>
        </p:spPr>
        <p:txBody>
          <a:bodyPr anchor="t"/>
          <a:lstStyle>
            <a:lvl1pPr algn="ctr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113665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4800" b="1"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75450" y="6180138"/>
            <a:ext cx="1905000" cy="4572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66F0891-DC4A-49F3-8BB1-A8187991F6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44207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</a:t>
            </a:r>
          </a:p>
        </p:txBody>
      </p:sp>
      <p:sp>
        <p:nvSpPr>
          <p:cNvPr id="4127" name="AutoShape 1055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16738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</a:t>
            </a:r>
          </a:p>
        </p:txBody>
      </p:sp>
      <p:sp>
        <p:nvSpPr>
          <p:cNvPr id="4128" name="AutoShape 1056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391400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III</a:t>
            </a:r>
          </a:p>
        </p:txBody>
      </p:sp>
      <p:sp>
        <p:nvSpPr>
          <p:cNvPr id="4129" name="AutoShape 105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866063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IV</a:t>
            </a:r>
          </a:p>
        </p:txBody>
      </p:sp>
      <p:sp>
        <p:nvSpPr>
          <p:cNvPr id="4130" name="AutoShape 1058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340725" y="6224588"/>
            <a:ext cx="365125" cy="365125"/>
          </a:xfrm>
          <a:prstGeom prst="actionButtonBlank">
            <a:avLst/>
          </a:prstGeom>
          <a:solidFill>
            <a:schemeClr val="tx2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200">
                <a:solidFill>
                  <a:schemeClr val="bg1"/>
                </a:solidFill>
                <a:latin typeface="Arial Rounded MT Bold" pitchFamily="34" charset="0"/>
              </a:rPr>
              <a:t>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E52D1-7CE3-4801-B3D5-F48C5C3FE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0"/>
            <a:ext cx="20002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8483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7210F-803A-46B3-A668-AC3B50D01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BFBC9-A222-46FA-BF31-5291EB986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9787A-A879-4C5C-B1B1-F1534CFD4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1F938-D761-44F2-A595-ACF27BDED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8867C-42D6-4A1C-BF42-925BDDC0E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03208-59D1-46E2-AF0F-4E12C4632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66364-14C0-4CE9-A521-0EA22A572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8B197-A069-4277-894F-D1CAD9B4A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78AF0-85D6-45B1-8CDC-209FD8E52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94EF01EA-2F95-4F8D-A5C2-A94692C3AB1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238250" y="965200"/>
            <a:ext cx="7743825" cy="122238"/>
            <a:chOff x="740" y="608"/>
            <a:chExt cx="4878" cy="77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771" y="638"/>
              <a:ext cx="4847" cy="47"/>
            </a:xfrm>
            <a:prstGeom prst="rect">
              <a:avLst/>
            </a:prstGeom>
            <a:solidFill>
              <a:schemeClr val="bg2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740" y="608"/>
              <a:ext cx="4847" cy="47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47763" indent="-2333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-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9" name="Picture 15" descr="N1045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" y="3638550"/>
            <a:ext cx="3262313" cy="24463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7120" name="Rectangle 1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11 </a:t>
            </a:r>
            <a:r>
              <a:rPr lang="en-US" dirty="0"/>
              <a:t>– Chemical Reactions</a:t>
            </a:r>
          </a:p>
        </p:txBody>
      </p:sp>
      <p:sp>
        <p:nvSpPr>
          <p:cNvPr id="47121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3490913" y="2888610"/>
            <a:ext cx="5653087" cy="3794125"/>
          </a:xfrm>
        </p:spPr>
        <p:txBody>
          <a:bodyPr/>
          <a:lstStyle/>
          <a:p>
            <a:r>
              <a:rPr lang="en-US" dirty="0"/>
              <a:t>III. Types of Chemical Reactions</a:t>
            </a:r>
            <a:br>
              <a:rPr lang="en-US" dirty="0"/>
            </a:br>
            <a:endParaRPr lang="en-US" sz="4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Single Replacement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/>
              <a:t>one element replaces another in a compound</a:t>
            </a:r>
          </a:p>
          <a:p>
            <a:pPr lvl="1">
              <a:spcBef>
                <a:spcPct val="10000"/>
              </a:spcBef>
            </a:pPr>
            <a:r>
              <a:rPr lang="en-US"/>
              <a:t>metal replaces metal (+)</a:t>
            </a:r>
          </a:p>
          <a:p>
            <a:pPr lvl="1">
              <a:spcBef>
                <a:spcPct val="10000"/>
              </a:spcBef>
            </a:pPr>
            <a:r>
              <a:rPr lang="en-US"/>
              <a:t>nonmetal replaces nonmetal (-)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046163" y="3662363"/>
            <a:ext cx="8097837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7400" b="1">
                <a:solidFill>
                  <a:srgbClr val="FFFF66"/>
                </a:solidFill>
                <a:latin typeface="Arial" charset="0"/>
              </a:rPr>
              <a:t>A + BC </a:t>
            </a:r>
            <a:r>
              <a:rPr kumimoji="1" lang="en-US" sz="7400" b="1">
                <a:solidFill>
                  <a:srgbClr val="FFFF66"/>
                </a:solidFill>
                <a:latin typeface="Arial" charset="0"/>
                <a:sym typeface="Symbol" pitchFamily="18" charset="2"/>
              </a:rPr>
              <a:t> B + AC</a:t>
            </a:r>
            <a:endParaRPr kumimoji="1" lang="en-US" sz="7400" b="1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78857" name="Group 9"/>
          <p:cNvGrpSpPr>
            <a:grpSpLocks/>
          </p:cNvGrpSpPr>
          <p:nvPr/>
        </p:nvGrpSpPr>
        <p:grpSpPr bwMode="auto">
          <a:xfrm>
            <a:off x="354629" y="5576627"/>
            <a:ext cx="8520112" cy="809625"/>
            <a:chOff x="189" y="3476"/>
            <a:chExt cx="5367" cy="510"/>
          </a:xfrm>
        </p:grpSpPr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189" y="3476"/>
              <a:ext cx="5367" cy="5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8855" name="Picture 7" descr="single replacement symbol"/>
            <p:cNvPicPr>
              <a:picLocks noChangeAspect="1" noChangeArrowheads="1"/>
            </p:cNvPicPr>
            <p:nvPr/>
          </p:nvPicPr>
          <p:blipFill>
            <a:blip r:embed="rId2" cstate="print"/>
            <a:srcRect l="10657" r="19763" b="55855"/>
            <a:stretch>
              <a:fillRect/>
            </a:stretch>
          </p:blipFill>
          <p:spPr bwMode="auto">
            <a:xfrm>
              <a:off x="226" y="3531"/>
              <a:ext cx="5308" cy="4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  <p:sp>
        <p:nvSpPr>
          <p:cNvPr id="78858" name="AutoShape 10"/>
          <p:cNvSpPr>
            <a:spLocks/>
          </p:cNvSpPr>
          <p:nvPr/>
        </p:nvSpPr>
        <p:spPr bwMode="auto">
          <a:xfrm rot="-5400000">
            <a:off x="2219326" y="4346575"/>
            <a:ext cx="406400" cy="1724025"/>
          </a:xfrm>
          <a:prstGeom prst="leftBracket">
            <a:avLst>
              <a:gd name="adj" fmla="val 35352"/>
            </a:avLst>
          </a:prstGeom>
          <a:noFill/>
          <a:ln w="76200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Arc 11"/>
          <p:cNvSpPr>
            <a:spLocks/>
          </p:cNvSpPr>
          <p:nvPr/>
        </p:nvSpPr>
        <p:spPr bwMode="auto">
          <a:xfrm flipH="1">
            <a:off x="3313113" y="3784600"/>
            <a:ext cx="431800" cy="3667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hlink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 advAuto="0"/>
      <p:bldP spid="78852" grpId="0" autoUpdateAnimBg="0"/>
      <p:bldP spid="78858" grpId="0" animBg="1"/>
      <p:bldP spid="788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Single Replacement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747713"/>
          </a:xfrm>
          <a:solidFill>
            <a:schemeClr val="tx2"/>
          </a:solidFill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3500" b="1">
                <a:solidFill>
                  <a:schemeClr val="hlink"/>
                </a:solidFill>
                <a:latin typeface="Times New Roman" pitchFamily="18" charset="0"/>
              </a:rPr>
              <a:t>Cu(s) + 2AgNO</a:t>
            </a:r>
            <a:r>
              <a:rPr lang="en-US" sz="3500" b="1" baseline="-25000">
                <a:solidFill>
                  <a:schemeClr val="hlink"/>
                </a:solidFill>
                <a:latin typeface="Times New Roman" pitchFamily="18" charset="0"/>
              </a:rPr>
              <a:t>3</a:t>
            </a:r>
            <a:r>
              <a:rPr lang="en-US" sz="3500" b="1">
                <a:solidFill>
                  <a:schemeClr val="hlink"/>
                </a:solidFill>
                <a:latin typeface="Times New Roman" pitchFamily="18" charset="0"/>
              </a:rPr>
              <a:t>(aq) </a:t>
            </a:r>
            <a:r>
              <a:rPr lang="en-US" sz="35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 Cu(NO</a:t>
            </a:r>
            <a:r>
              <a:rPr lang="en-US" sz="3500" b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35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)</a:t>
            </a:r>
            <a:r>
              <a:rPr lang="en-US" sz="3500" b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35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(aq)</a:t>
            </a:r>
            <a:r>
              <a:rPr lang="en-US" sz="3500" b="1">
                <a:solidFill>
                  <a:schemeClr val="hlink"/>
                </a:solidFill>
                <a:latin typeface="Times New Roman" pitchFamily="18" charset="0"/>
              </a:rPr>
              <a:t> + 2Ag(s) </a:t>
            </a:r>
          </a:p>
        </p:txBody>
      </p:sp>
      <p:graphicFrame>
        <p:nvGraphicFramePr>
          <p:cNvPr id="88069" name="Object 1029"/>
          <p:cNvGraphicFramePr>
            <a:graphicFrameLocks noChangeAspect="1"/>
          </p:cNvGraphicFramePr>
          <p:nvPr/>
        </p:nvGraphicFramePr>
        <p:xfrm>
          <a:off x="1617970" y="2373029"/>
          <a:ext cx="7054850" cy="4046537"/>
        </p:xfrm>
        <a:graphic>
          <a:graphicData uri="http://schemas.openxmlformats.org/presentationml/2006/ole">
            <p:oleObj spid="_x0000_s88069" name="QuickTime Picture" r:id="rId3" imgW="6200318" imgH="481589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4638675"/>
            <a:ext cx="6396038" cy="22193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   Fe(s)+  CuSO</a:t>
            </a:r>
            <a:r>
              <a:rPr kumimoji="1" lang="en-US" sz="3600" baseline="-2500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kumimoji="1" lang="en-US" sz="3600" dirty="0" err="1">
                <a:solidFill>
                  <a:schemeClr val="bg1"/>
                </a:solidFill>
                <a:latin typeface="Arial" charset="0"/>
              </a:rPr>
              <a:t>aq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622800" y="4638675"/>
            <a:ext cx="45212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   Cu(s)+  FeSO</a:t>
            </a:r>
            <a:r>
              <a:rPr kumimoji="1" lang="en-US" sz="3600" baseline="-25000" dirty="0">
                <a:solidFill>
                  <a:schemeClr val="bg1"/>
                </a:solidFill>
                <a:latin typeface="Arial" charset="0"/>
              </a:rPr>
              <a:t>4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kumimoji="1" lang="en-US" sz="3600" dirty="0" err="1">
                <a:solidFill>
                  <a:schemeClr val="bg1"/>
                </a:solidFill>
                <a:latin typeface="Arial" charset="0"/>
              </a:rPr>
              <a:t>aq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Single Replacement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8388" y="1447800"/>
            <a:ext cx="8075612" cy="1995488"/>
          </a:xfrm>
        </p:spPr>
        <p:txBody>
          <a:bodyPr/>
          <a:lstStyle/>
          <a:p>
            <a:r>
              <a:rPr lang="en-US" u="sng" dirty="0"/>
              <a:t>Products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metal </a:t>
            </a:r>
            <a:r>
              <a:rPr lang="en-US" dirty="0">
                <a:sym typeface="Symbol" pitchFamily="18" charset="2"/>
              </a:rPr>
              <a:t> metal (+)</a:t>
            </a:r>
          </a:p>
          <a:p>
            <a:pPr lvl="1"/>
            <a:r>
              <a:rPr lang="en-US" dirty="0">
                <a:sym typeface="Symbol" pitchFamily="18" charset="2"/>
              </a:rPr>
              <a:t>nonmetal  nonmetal (-)</a:t>
            </a:r>
            <a:endParaRPr lang="en-US" dirty="0"/>
          </a:p>
          <a:p>
            <a:pPr lvl="1"/>
            <a:r>
              <a:rPr lang="en-US" dirty="0"/>
              <a:t>free element must be </a:t>
            </a:r>
            <a:r>
              <a:rPr lang="en-US" b="1" dirty="0">
                <a:solidFill>
                  <a:srgbClr val="FFFF66"/>
                </a:solidFill>
              </a:rPr>
              <a:t>more active</a:t>
            </a:r>
            <a:r>
              <a:rPr lang="en-US" dirty="0">
                <a:solidFill>
                  <a:srgbClr val="FFFF66"/>
                </a:solidFill>
              </a:rPr>
              <a:t> </a:t>
            </a:r>
            <a:r>
              <a:rPr lang="en-US" dirty="0"/>
              <a:t>(check activity series)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5579162"/>
            <a:ext cx="6861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               Br</a:t>
            </a:r>
            <a:r>
              <a:rPr kumimoji="1" lang="en-US" sz="3600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(l)+  NaCl(</a:t>
            </a:r>
            <a:r>
              <a:rPr kumimoji="1" lang="en-US" sz="3600" dirty="0" err="1">
                <a:solidFill>
                  <a:schemeClr val="bg1"/>
                </a:solidFill>
                <a:latin typeface="Arial" charset="0"/>
              </a:rPr>
              <a:t>aq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) </a:t>
            </a:r>
            <a:r>
              <a:rPr kumimoji="1" lang="en-US" sz="36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4622800" y="5579162"/>
            <a:ext cx="4521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 dirty="0">
                <a:solidFill>
                  <a:schemeClr val="bg1"/>
                </a:solidFill>
                <a:latin typeface="Arial" charset="0"/>
              </a:rPr>
              <a:t>            N.R.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 autoUpdateAnimBg="0"/>
      <p:bldP spid="63496" grpId="0" build="p" autoUpdateAnimBg="0"/>
      <p:bldP spid="63495" grpId="0" build="p" bldLvl="2" autoUpdateAnimBg="0" advAuto="0"/>
      <p:bldP spid="63498" grpId="0" build="p" autoUpdateAnimBg="0"/>
      <p:bldP spid="634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3849688"/>
            <a:ext cx="9144000" cy="30083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3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7200" b="1">
                <a:solidFill>
                  <a:srgbClr val="FFFF66"/>
                </a:solidFill>
                <a:latin typeface="Arial" charset="0"/>
              </a:rPr>
              <a:t>AB + CD </a:t>
            </a:r>
            <a:r>
              <a:rPr kumimoji="1" lang="en-US" sz="7200" b="1">
                <a:solidFill>
                  <a:srgbClr val="FFFF66"/>
                </a:solidFill>
                <a:latin typeface="Arial" charset="0"/>
                <a:sym typeface="Symbol" pitchFamily="18" charset="2"/>
              </a:rPr>
              <a:t> AD + </a:t>
            </a:r>
            <a:r>
              <a:rPr kumimoji="1" lang="en-US" sz="7200" b="1">
                <a:solidFill>
                  <a:srgbClr val="FFFF66"/>
                </a:solidFill>
                <a:latin typeface="Arial" charset="0"/>
              </a:rPr>
              <a:t>CB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/>
              <a:t>E. Double Replacement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970837" cy="1995488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/>
              <a:t>ions in two compounds “change partners”</a:t>
            </a:r>
          </a:p>
          <a:p>
            <a:r>
              <a:rPr lang="en-US"/>
              <a:t>cation of one compound combines with anion of the other</a:t>
            </a:r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338138" y="6022975"/>
            <a:ext cx="8805862" cy="835025"/>
            <a:chOff x="99" y="3518"/>
            <a:chExt cx="5547" cy="526"/>
          </a:xfrm>
        </p:grpSpPr>
        <p:sp>
          <p:nvSpPr>
            <p:cNvPr id="79885" name="Rectangle 13"/>
            <p:cNvSpPr>
              <a:spLocks noChangeArrowheads="1"/>
            </p:cNvSpPr>
            <p:nvPr/>
          </p:nvSpPr>
          <p:spPr bwMode="auto">
            <a:xfrm>
              <a:off x="99" y="3518"/>
              <a:ext cx="5547" cy="52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9884" name="Picture 12" descr="double replacement symbol"/>
            <p:cNvPicPr>
              <a:picLocks noChangeAspect="1" noChangeArrowheads="1"/>
            </p:cNvPicPr>
            <p:nvPr/>
          </p:nvPicPr>
          <p:blipFill>
            <a:blip r:embed="rId2" cstate="print"/>
            <a:srcRect l="4395" r="20273" b="50717"/>
            <a:stretch>
              <a:fillRect/>
            </a:stretch>
          </p:blipFill>
          <p:spPr bwMode="auto">
            <a:xfrm>
              <a:off x="126" y="3572"/>
              <a:ext cx="5503" cy="42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  <p:sp>
        <p:nvSpPr>
          <p:cNvPr id="79887" name="AutoShape 15"/>
          <p:cNvSpPr>
            <a:spLocks/>
          </p:cNvSpPr>
          <p:nvPr/>
        </p:nvSpPr>
        <p:spPr bwMode="auto">
          <a:xfrm rot="-5400000">
            <a:off x="2120900" y="4183063"/>
            <a:ext cx="406400" cy="2336800"/>
          </a:xfrm>
          <a:prstGeom prst="leftBracket">
            <a:avLst>
              <a:gd name="adj" fmla="val 47917"/>
            </a:avLst>
          </a:prstGeom>
          <a:noFill/>
          <a:ln w="76200">
            <a:solidFill>
              <a:schemeClr val="hlink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 autoUpdateAnimBg="0"/>
      <p:bldP spid="79875" grpId="0" build="p" autoUpdateAnimBg="0" advAuto="0"/>
      <p:bldP spid="798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Double Replacement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628650"/>
          </a:xfrm>
          <a:solidFill>
            <a:schemeClr val="tx2"/>
          </a:solidFill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Pb(NO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</a:rPr>
              <a:t>3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)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(aq) + K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CrO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</a:rPr>
              <a:t>4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(aq) 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 PbCrO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(s)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 + 2KNO</a:t>
            </a:r>
            <a:r>
              <a:rPr lang="en-US" sz="2900" b="1" baseline="-25000">
                <a:solidFill>
                  <a:schemeClr val="hlink"/>
                </a:solidFill>
                <a:latin typeface="Times New Roman" pitchFamily="18" charset="0"/>
              </a:rPr>
              <a:t>3</a:t>
            </a:r>
            <a:r>
              <a:rPr lang="en-US" sz="2900" b="1">
                <a:solidFill>
                  <a:schemeClr val="hlink"/>
                </a:solidFill>
                <a:latin typeface="Times New Roman" pitchFamily="18" charset="0"/>
              </a:rPr>
              <a:t>(aq) </a:t>
            </a:r>
          </a:p>
        </p:txBody>
      </p:sp>
      <p:graphicFrame>
        <p:nvGraphicFramePr>
          <p:cNvPr id="106496" name="Object 0"/>
          <p:cNvGraphicFramePr>
            <a:graphicFrameLocks noChangeAspect="1"/>
          </p:cNvGraphicFramePr>
          <p:nvPr/>
        </p:nvGraphicFramePr>
        <p:xfrm>
          <a:off x="1601147" y="2248564"/>
          <a:ext cx="7064375" cy="4151313"/>
        </p:xfrm>
        <a:graphic>
          <a:graphicData uri="http://schemas.openxmlformats.org/presentationml/2006/ole">
            <p:oleObj spid="_x0000_s106496" name="QuickTime Picture" r:id="rId3" imgW="6200318" imgH="481589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4224338"/>
            <a:ext cx="6396038" cy="19589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Pb(NO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)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(aq)+  KI(aq) </a:t>
            </a:r>
            <a:r>
              <a:rPr kumimoji="1" lang="en-US" sz="3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4622800" y="4224338"/>
            <a:ext cx="46894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 PbI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(s)+  KNO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(aq)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 </a:t>
            </a:r>
            <a:r>
              <a:rPr lang="en-US"/>
              <a:t>Double Replacement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r>
              <a:rPr lang="en-US" u="sng"/>
              <a:t>Products</a:t>
            </a:r>
            <a:r>
              <a:rPr lang="en-US"/>
              <a:t>:</a:t>
            </a:r>
          </a:p>
          <a:p>
            <a:pPr lvl="1"/>
            <a:r>
              <a:rPr lang="en-US"/>
              <a:t>switch negative ions</a:t>
            </a:r>
          </a:p>
          <a:p>
            <a:pPr lvl="1"/>
            <a:r>
              <a:rPr lang="en-US"/>
              <a:t>one product must be </a:t>
            </a:r>
            <a:r>
              <a:rPr lang="en-US" b="1">
                <a:solidFill>
                  <a:srgbClr val="FFFF66"/>
                </a:solidFill>
              </a:rPr>
              <a:t>insoluble</a:t>
            </a:r>
            <a:r>
              <a:rPr lang="en-US">
                <a:solidFill>
                  <a:srgbClr val="FFFF66"/>
                </a:solidFill>
              </a:rPr>
              <a:t> </a:t>
            </a:r>
            <a:r>
              <a:rPr lang="en-US"/>
              <a:t>(check solubility table)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588" y="5208588"/>
            <a:ext cx="68611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        NaNO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(aq)+  KI(aq) </a:t>
            </a:r>
            <a:r>
              <a:rPr kumimoji="1" lang="en-US" sz="3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4624388" y="5208588"/>
            <a:ext cx="45212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          N.R.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63500" y="4224338"/>
            <a:ext cx="88614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rgbClr val="FFFF66"/>
                </a:solidFill>
                <a:latin typeface="Arial" charset="0"/>
              </a:rPr>
              <a:t>                       2                            2</a:t>
            </a:r>
            <a:endParaRPr kumimoji="1" lang="en-US" sz="3600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 autoUpdateAnimBg="0"/>
      <p:bldP spid="64515" grpId="0" build="p" autoUpdateAnimBg="0"/>
      <p:bldP spid="64519" grpId="0" build="p" bldLvl="2" autoUpdateAnimBg="0" advAuto="0"/>
      <p:bldP spid="64521" grpId="0" build="p" autoUpdateAnimBg="0"/>
      <p:bldP spid="64522" grpId="0" build="p" autoUpdateAnimBg="0"/>
      <p:bldP spid="645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P6901c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3945" y="1260764"/>
            <a:ext cx="7950055" cy="55972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Combustion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5357813"/>
            <a:ext cx="9144000" cy="879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400" b="1">
                <a:solidFill>
                  <a:schemeClr val="hlink"/>
                </a:solidFill>
              </a:rPr>
              <a:t>CH</a:t>
            </a:r>
            <a:r>
              <a:rPr lang="en-US" sz="4400" b="1" baseline="-25000">
                <a:solidFill>
                  <a:schemeClr val="hlink"/>
                </a:solidFill>
              </a:rPr>
              <a:t>4</a:t>
            </a:r>
            <a:r>
              <a:rPr lang="en-US" sz="4400" b="1">
                <a:solidFill>
                  <a:schemeClr val="hlink"/>
                </a:solidFill>
              </a:rPr>
              <a:t>(g) + 2O</a:t>
            </a:r>
            <a:r>
              <a:rPr lang="en-US" sz="4400" b="1" baseline="-25000">
                <a:solidFill>
                  <a:schemeClr val="hlink"/>
                </a:solidFill>
              </a:rPr>
              <a:t>2</a:t>
            </a:r>
            <a:r>
              <a:rPr lang="en-US" sz="4400" b="1">
                <a:solidFill>
                  <a:schemeClr val="hlink"/>
                </a:solidFill>
              </a:rPr>
              <a:t>(g) </a:t>
            </a:r>
            <a:r>
              <a:rPr lang="en-US" sz="4400" b="1">
                <a:solidFill>
                  <a:schemeClr val="hlink"/>
                </a:solidFill>
                <a:sym typeface="Symbol" pitchFamily="18" charset="2"/>
              </a:rPr>
              <a:t> CO</a:t>
            </a:r>
            <a:r>
              <a:rPr lang="en-US" sz="4400" b="1" baseline="-2500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4400" b="1">
                <a:solidFill>
                  <a:schemeClr val="hlink"/>
                </a:solidFill>
              </a:rPr>
              <a:t>(g)</a:t>
            </a:r>
            <a:r>
              <a:rPr lang="en-US" sz="4400" b="1">
                <a:solidFill>
                  <a:schemeClr val="hlink"/>
                </a:solidFill>
                <a:sym typeface="Symbol" pitchFamily="18" charset="2"/>
              </a:rPr>
              <a:t> + 2H</a:t>
            </a:r>
            <a:r>
              <a:rPr lang="en-US" sz="4400" b="1" baseline="-2500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4400" b="1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4400" b="1">
                <a:solidFill>
                  <a:schemeClr val="hlink"/>
                </a:solidFill>
              </a:rPr>
              <a:t>(g)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the burning of any substance in O</a:t>
            </a:r>
            <a:r>
              <a:rPr lang="en-US" baseline="-25000" dirty="0"/>
              <a:t>2</a:t>
            </a:r>
            <a:r>
              <a:rPr lang="en-US" dirty="0"/>
              <a:t> to produce heat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230313" y="3221038"/>
            <a:ext cx="77724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10000" b="1">
                <a:solidFill>
                  <a:srgbClr val="FFFF66"/>
                </a:solidFill>
                <a:latin typeface="Arial" charset="0"/>
              </a:rPr>
              <a:t>A + O</a:t>
            </a:r>
            <a:r>
              <a:rPr kumimoji="1" lang="en-US" sz="10000" b="1" baseline="-2500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10000" b="1">
                <a:solidFill>
                  <a:srgbClr val="FFFF66"/>
                </a:solidFill>
                <a:latin typeface="Arial" charset="0"/>
              </a:rPr>
              <a:t> </a:t>
            </a:r>
            <a:r>
              <a:rPr kumimoji="1" lang="en-US" sz="10000" b="1">
                <a:solidFill>
                  <a:srgbClr val="FFFF66"/>
                </a:solidFill>
                <a:latin typeface="Arial" charset="0"/>
                <a:sym typeface="Symbol" pitchFamily="18" charset="2"/>
              </a:rPr>
              <a:t> B</a:t>
            </a:r>
            <a:endParaRPr kumimoji="1" lang="en-US" sz="10000" b="1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 autoUpdateAnimBg="0"/>
      <p:bldP spid="81925" grpId="0" build="p" autoUpdateAnimBg="0" advAuto="0"/>
      <p:bldP spid="819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093788" y="3781425"/>
            <a:ext cx="4878387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    Na(s)+   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(g) </a:t>
            </a:r>
            <a:r>
              <a:rPr kumimoji="1" lang="en-US" sz="3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5110163"/>
            <a:ext cx="6396038" cy="11509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C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H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8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(g)+    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(g) </a:t>
            </a:r>
            <a:r>
              <a:rPr kumimoji="1" lang="en-US" sz="36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63500" y="5122863"/>
            <a:ext cx="90805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rgbClr val="FFFF66"/>
                </a:solidFill>
                <a:latin typeface="Arial" charset="0"/>
              </a:rPr>
              <a:t>                  5               3               4</a:t>
            </a:r>
            <a:endParaRPr kumimoji="1" lang="en-US" sz="3600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Combustion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u="sng"/>
              <a:t>Products</a:t>
            </a:r>
            <a:r>
              <a:rPr lang="en-US"/>
              <a:t>:</a:t>
            </a:r>
          </a:p>
          <a:p>
            <a:pPr lvl="1">
              <a:spcBef>
                <a:spcPct val="10000"/>
              </a:spcBef>
            </a:pPr>
            <a:r>
              <a:rPr lang="en-US"/>
              <a:t>contain oxygen</a:t>
            </a:r>
          </a:p>
          <a:p>
            <a:pPr lvl="1">
              <a:spcBef>
                <a:spcPct val="10000"/>
              </a:spcBef>
            </a:pPr>
            <a:r>
              <a:rPr lang="en-US"/>
              <a:t>hydrocarbons form CO</a:t>
            </a:r>
            <a:r>
              <a:rPr lang="en-US" baseline="-25000"/>
              <a:t>2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562475" y="5110163"/>
            <a:ext cx="458152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CO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(g)+    H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O(g)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103813" y="3781425"/>
            <a:ext cx="4038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      Na</a:t>
            </a:r>
            <a:r>
              <a:rPr kumimoji="1" lang="en-US" sz="36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3600">
                <a:solidFill>
                  <a:schemeClr val="bg1"/>
                </a:solidFill>
                <a:latin typeface="Arial" charset="0"/>
              </a:rPr>
              <a:t>O(s)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093788" y="3800475"/>
            <a:ext cx="8050212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600">
                <a:solidFill>
                  <a:srgbClr val="FFFF66"/>
                </a:solidFill>
                <a:latin typeface="Arial" charset="0"/>
              </a:rPr>
              <a:t>    4                             2</a:t>
            </a:r>
            <a:endParaRPr kumimoji="1" lang="en-US" sz="3600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build="p" autoUpdateAnimBg="0"/>
      <p:bldP spid="60421" grpId="0" build="p" autoUpdateAnimBg="0"/>
      <p:bldP spid="60425" grpId="0" autoUpdateAnimBg="0"/>
      <p:bldP spid="60419" grpId="0" build="p" autoUpdateAnimBg="0" advAuto="0"/>
      <p:bldP spid="60422" grpId="0" build="p" autoUpdateAnimBg="0"/>
      <p:bldP spid="60424" grpId="0" build="p" autoUpdateAnimBg="0"/>
      <p:bldP spid="604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Synthesis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/>
              <a:t>the combination of 2 or more substances to form a compound</a:t>
            </a:r>
          </a:p>
          <a:p>
            <a:pPr>
              <a:spcBef>
                <a:spcPct val="80000"/>
              </a:spcBef>
            </a:pPr>
            <a:r>
              <a:rPr lang="en-US"/>
              <a:t>only one product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230313" y="3705225"/>
            <a:ext cx="77724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10000" b="1">
                <a:solidFill>
                  <a:srgbClr val="FFFF66"/>
                </a:solidFill>
                <a:latin typeface="Arial" charset="0"/>
              </a:rPr>
              <a:t>A + B </a:t>
            </a:r>
            <a:r>
              <a:rPr kumimoji="1" lang="en-US" sz="10000" b="1">
                <a:solidFill>
                  <a:srgbClr val="FFFF66"/>
                </a:solidFill>
                <a:latin typeface="Arial" charset="0"/>
                <a:sym typeface="Symbol" pitchFamily="18" charset="2"/>
              </a:rPr>
              <a:t> AB</a:t>
            </a:r>
            <a:endParaRPr kumimoji="1" lang="en-US" sz="10000" b="1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76808" name="Group 8"/>
          <p:cNvGrpSpPr>
            <a:grpSpLocks/>
          </p:cNvGrpSpPr>
          <p:nvPr/>
        </p:nvGrpSpPr>
        <p:grpSpPr bwMode="auto">
          <a:xfrm>
            <a:off x="1604963" y="5518150"/>
            <a:ext cx="7085012" cy="822325"/>
            <a:chOff x="1011" y="3476"/>
            <a:chExt cx="4463" cy="518"/>
          </a:xfrm>
        </p:grpSpPr>
        <p:sp>
          <p:nvSpPr>
            <p:cNvPr id="76807" name="Rectangle 7"/>
            <p:cNvSpPr>
              <a:spLocks noChangeArrowheads="1"/>
            </p:cNvSpPr>
            <p:nvPr/>
          </p:nvSpPr>
          <p:spPr bwMode="auto">
            <a:xfrm>
              <a:off x="1011" y="3476"/>
              <a:ext cx="4463" cy="51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6806" name="Picture 6" descr="synthesis symbol"/>
            <p:cNvPicPr>
              <a:picLocks noChangeAspect="1" noChangeArrowheads="1"/>
            </p:cNvPicPr>
            <p:nvPr/>
          </p:nvPicPr>
          <p:blipFill>
            <a:blip r:embed="rId2" cstate="print"/>
            <a:srcRect l="3647" r="11436" b="54588"/>
            <a:stretch>
              <a:fillRect/>
            </a:stretch>
          </p:blipFill>
          <p:spPr bwMode="auto">
            <a:xfrm>
              <a:off x="1045" y="3553"/>
              <a:ext cx="4400" cy="4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 advAuto="0"/>
      <p:bldP spid="768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Synthesis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23963" y="1447800"/>
            <a:ext cx="7772400" cy="10858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H</a:t>
            </a:r>
            <a:r>
              <a:rPr lang="en-US" sz="44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(g) + Cl</a:t>
            </a:r>
            <a:r>
              <a:rPr lang="en-US" sz="44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(g) 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 2 HCl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(g) 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664341" y="2427927"/>
          <a:ext cx="6865937" cy="4071938"/>
        </p:xfrm>
        <a:graphic>
          <a:graphicData uri="http://schemas.openxmlformats.org/presentationml/2006/ole">
            <p:oleObj spid="_x0000_s84999" name="QuickTime Picture" r:id="rId3" imgW="6200318" imgH="481589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462088" y="4195763"/>
            <a:ext cx="5440362" cy="16462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Arial" charset="0"/>
              </a:rPr>
              <a:t>   Al(s)+    Cl</a:t>
            </a:r>
            <a:r>
              <a:rPr kumimoji="1" lang="en-US" sz="44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4400">
                <a:solidFill>
                  <a:schemeClr val="bg1"/>
                </a:solidFill>
                <a:latin typeface="Arial" charset="0"/>
              </a:rPr>
              <a:t>(g) </a:t>
            </a:r>
            <a:r>
              <a:rPr kumimoji="1" lang="en-US" sz="4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5068888" y="4195763"/>
            <a:ext cx="38131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Arial" charset="0"/>
              </a:rPr>
              <a:t>           AlCl</a:t>
            </a:r>
            <a:r>
              <a:rPr kumimoji="1" lang="en-US" sz="4400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kumimoji="1" lang="en-US" sz="4400">
                <a:solidFill>
                  <a:schemeClr val="bg1"/>
                </a:solidFill>
                <a:latin typeface="Arial" charset="0"/>
              </a:rPr>
              <a:t>(s)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474788" y="4208463"/>
            <a:ext cx="6186487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rgbClr val="FFFF66"/>
                </a:solidFill>
                <a:latin typeface="Arial" charset="0"/>
              </a:rPr>
              <a:t>2            3               2</a:t>
            </a:r>
            <a:endParaRPr kumimoji="1" lang="en-US" sz="4400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Synthesis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r>
              <a:rPr lang="en-US" u="sng"/>
              <a:t>Products</a:t>
            </a:r>
            <a:r>
              <a:rPr lang="en-US"/>
              <a:t>:</a:t>
            </a:r>
          </a:p>
          <a:p>
            <a:pPr lvl="1"/>
            <a:r>
              <a:rPr lang="en-US"/>
              <a:t>ionic - cancel charges</a:t>
            </a:r>
          </a:p>
          <a:p>
            <a:pPr lvl="1"/>
            <a:r>
              <a:rPr lang="en-US"/>
              <a:t>covalent - hard to tell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autoUpdateAnimBg="0"/>
      <p:bldP spid="61448" grpId="0" build="p" autoUpdateAnimBg="0"/>
      <p:bldP spid="61445" grpId="0" autoUpdateAnimBg="0"/>
      <p:bldP spid="61447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Decomposition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/>
              <a:t>a compound breaks down into 2 or more simpler substances</a:t>
            </a:r>
          </a:p>
          <a:p>
            <a:pPr>
              <a:spcBef>
                <a:spcPct val="80000"/>
              </a:spcBef>
            </a:pPr>
            <a:r>
              <a:rPr lang="en-US"/>
              <a:t>only one reactant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230313" y="3705225"/>
            <a:ext cx="7772400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10000" b="1">
                <a:solidFill>
                  <a:srgbClr val="FFFF66"/>
                </a:solidFill>
                <a:latin typeface="Arial" charset="0"/>
              </a:rPr>
              <a:t>AB </a:t>
            </a:r>
            <a:r>
              <a:rPr kumimoji="1" lang="en-US" sz="10000" b="1">
                <a:solidFill>
                  <a:srgbClr val="FFFF66"/>
                </a:solidFill>
                <a:latin typeface="Arial" charset="0"/>
                <a:sym typeface="Symbol" pitchFamily="18" charset="2"/>
              </a:rPr>
              <a:t> A + B</a:t>
            </a:r>
            <a:endParaRPr kumimoji="1" lang="en-US" sz="10000" b="1">
              <a:solidFill>
                <a:srgbClr val="FFFF66"/>
              </a:solidFill>
              <a:latin typeface="Arial" charset="0"/>
            </a:endParaRPr>
          </a:p>
        </p:txBody>
      </p: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1604963" y="5518150"/>
            <a:ext cx="6837362" cy="822325"/>
            <a:chOff x="1011" y="3476"/>
            <a:chExt cx="4307" cy="518"/>
          </a:xfrm>
        </p:grpSpPr>
        <p:sp>
          <p:nvSpPr>
            <p:cNvPr id="77832" name="Rectangle 8"/>
            <p:cNvSpPr>
              <a:spLocks noChangeArrowheads="1"/>
            </p:cNvSpPr>
            <p:nvPr/>
          </p:nvSpPr>
          <p:spPr bwMode="auto">
            <a:xfrm>
              <a:off x="1011" y="3476"/>
              <a:ext cx="4307" cy="51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7830" name="Picture 6" descr="decomposition symbol"/>
            <p:cNvPicPr>
              <a:picLocks noChangeAspect="1" noChangeArrowheads="1"/>
            </p:cNvPicPr>
            <p:nvPr/>
          </p:nvPicPr>
          <p:blipFill>
            <a:blip r:embed="rId2" cstate="print"/>
            <a:srcRect r="21220" b="57600"/>
            <a:stretch>
              <a:fillRect/>
            </a:stretch>
          </p:blipFill>
          <p:spPr bwMode="auto">
            <a:xfrm>
              <a:off x="1039" y="3538"/>
              <a:ext cx="4263" cy="4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 advAuto="0"/>
      <p:bldP spid="778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Decomposition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1447800"/>
            <a:ext cx="7772400" cy="108585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2 H</a:t>
            </a:r>
            <a:r>
              <a:rPr lang="en-US" sz="44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O(</a:t>
            </a:r>
            <a:r>
              <a:rPr lang="en-US" sz="4400" b="1" i="1">
                <a:solidFill>
                  <a:schemeClr val="hlink"/>
                </a:solidFill>
                <a:latin typeface="Times New Roman" pitchFamily="18" charset="0"/>
              </a:rPr>
              <a:t>l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) 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 2 H</a:t>
            </a:r>
            <a:r>
              <a:rPr lang="en-US" sz="4400" b="1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(g) + O</a:t>
            </a:r>
            <a:r>
              <a:rPr lang="en-US" sz="4400" b="1" baseline="-25000">
                <a:solidFill>
                  <a:schemeClr val="hlink"/>
                </a:solidFill>
                <a:latin typeface="Times New Roman" pitchFamily="18" charset="0"/>
              </a:rPr>
              <a:t>2</a:t>
            </a:r>
            <a:r>
              <a:rPr lang="en-US" sz="4400" b="1">
                <a:solidFill>
                  <a:schemeClr val="hlink"/>
                </a:solidFill>
                <a:latin typeface="Times New Roman" pitchFamily="18" charset="0"/>
              </a:rPr>
              <a:t>(g) 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652280" y="2413332"/>
          <a:ext cx="6853238" cy="4073525"/>
        </p:xfrm>
        <a:graphic>
          <a:graphicData uri="http://schemas.openxmlformats.org/presentationml/2006/ole">
            <p:oleObj spid="_x0000_s87045" name="QuickTime Picture" r:id="rId3" imgW="6200318" imgH="481589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179513" y="4248150"/>
            <a:ext cx="5313362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       KBr(l) </a:t>
            </a:r>
            <a:r>
              <a:rPr kumimoji="1" lang="en-US" sz="4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4818063" y="4248150"/>
            <a:ext cx="341312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K(s) +    Br</a:t>
            </a:r>
            <a:r>
              <a:rPr kumimoji="1" lang="en-US" sz="4000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(l)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176338" y="4260850"/>
            <a:ext cx="712787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rgbClr val="FFFF66"/>
                </a:solidFill>
                <a:latin typeface="Arial" charset="0"/>
              </a:rPr>
              <a:t>    2                 2</a:t>
            </a:r>
            <a:endParaRPr kumimoji="1" lang="en-US" sz="4000">
              <a:solidFill>
                <a:srgbClr val="FFFF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Decomposition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95488"/>
          </a:xfrm>
        </p:spPr>
        <p:txBody>
          <a:bodyPr/>
          <a:lstStyle/>
          <a:p>
            <a:r>
              <a:rPr lang="en-US" u="sng"/>
              <a:t>Products</a:t>
            </a:r>
            <a:r>
              <a:rPr lang="en-US"/>
              <a:t>:</a:t>
            </a:r>
          </a:p>
          <a:p>
            <a:pPr lvl="1"/>
            <a:r>
              <a:rPr lang="en-US"/>
              <a:t>binary - break into elements</a:t>
            </a:r>
          </a:p>
          <a:p>
            <a:pPr lvl="1"/>
            <a:r>
              <a:rPr lang="en-US"/>
              <a:t>others - hard to tell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2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2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 autoUpdateAnimBg="0"/>
      <p:bldP spid="62472" grpId="0" build="p" autoUpdateAnimBg="0"/>
      <p:bldP spid="62469" grpId="0" autoUpdateAnimBg="0"/>
      <p:bldP spid="62471" grpId="0" build="p" autoUpdateAnimBg="0" advAuto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2475</TotalTime>
  <Words>372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Dads Tie</vt:lpstr>
      <vt:lpstr>QuickTime Picture</vt:lpstr>
      <vt:lpstr>III. Types of Chemical Reactions </vt:lpstr>
      <vt:lpstr>A. Combustion</vt:lpstr>
      <vt:lpstr>A. Combustion</vt:lpstr>
      <vt:lpstr>B. Synthesis</vt:lpstr>
      <vt:lpstr>B. Synthesis</vt:lpstr>
      <vt:lpstr>B. Synthesis</vt:lpstr>
      <vt:lpstr>C. Decomposition</vt:lpstr>
      <vt:lpstr>C. Decomposition</vt:lpstr>
      <vt:lpstr>C. Decomposition</vt:lpstr>
      <vt:lpstr>D. Single Replacement</vt:lpstr>
      <vt:lpstr>D. Single Replacement</vt:lpstr>
      <vt:lpstr>D. Single Replacement</vt:lpstr>
      <vt:lpstr>E. Double Replacement</vt:lpstr>
      <vt:lpstr>E. Double Replacement</vt:lpstr>
      <vt:lpstr>E. Double Replacement</vt:lpstr>
      <vt:lpstr>Slide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3 - Chemical Reactions</dc:title>
  <dc:creator>Mrs. Johannesson</dc:creator>
  <cp:lastModifiedBy>mshull</cp:lastModifiedBy>
  <cp:revision>162</cp:revision>
  <cp:lastPrinted>2000-01-25T02:31:12Z</cp:lastPrinted>
  <dcterms:created xsi:type="dcterms:W3CDTF">2000-01-04T23:14:30Z</dcterms:created>
  <dcterms:modified xsi:type="dcterms:W3CDTF">2015-03-05T16:30:54Z</dcterms:modified>
</cp:coreProperties>
</file>