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3"/>
  </p:notesMasterIdLst>
  <p:handoutMasterIdLst>
    <p:handoutMasterId r:id="rId14"/>
  </p:handoutMasterIdLst>
  <p:sldIdLst>
    <p:sldId id="256" r:id="rId2"/>
    <p:sldId id="322" r:id="rId3"/>
    <p:sldId id="327" r:id="rId4"/>
    <p:sldId id="258" r:id="rId5"/>
    <p:sldId id="345" r:id="rId6"/>
    <p:sldId id="281" r:id="rId7"/>
    <p:sldId id="300" r:id="rId8"/>
    <p:sldId id="303" r:id="rId9"/>
    <p:sldId id="304" r:id="rId10"/>
    <p:sldId id="302" r:id="rId11"/>
    <p:sldId id="287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54C8"/>
    <a:srgbClr val="3F3FC8"/>
    <a:srgbClr val="17597D"/>
    <a:srgbClr val="5F5FD1"/>
    <a:srgbClr val="7272D2"/>
    <a:srgbClr val="9696D4"/>
    <a:srgbClr val="FF1313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8" d="100"/>
          <a:sy n="58" d="100"/>
        </p:scale>
        <p:origin x="-1674" y="-7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png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image" Target="../media/image16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9D30CD7-44E0-415A-8421-99563D79E77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301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68E481F-FB92-4509-882F-E5B0D9440CE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347788" y="2443163"/>
            <a:ext cx="7543800" cy="2643187"/>
          </a:xfrm>
          <a:effectLst/>
        </p:spPr>
        <p:txBody>
          <a:bodyPr anchor="t"/>
          <a:lstStyle>
            <a:lvl1pPr algn="ctr">
              <a:defRPr sz="4400"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292225" y="379413"/>
            <a:ext cx="7535863" cy="1141412"/>
          </a:xfrm>
        </p:spPr>
        <p:txBody>
          <a:bodyPr anchor="b"/>
          <a:lstStyle>
            <a:lvl1pPr marL="0" indent="0" algn="ctr">
              <a:buFont typeface="Monotype Sorts" pitchFamily="2" charset="2"/>
              <a:buNone/>
              <a:defRPr sz="6000" b="1"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dt" sz="half" idx="2"/>
          </p:nvPr>
        </p:nvSpPr>
        <p:spPr>
          <a:xfrm>
            <a:off x="1295400" y="6248400"/>
            <a:ext cx="190500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733800" y="6248400"/>
            <a:ext cx="289560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162800" y="6248400"/>
            <a:ext cx="190500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50B8B22-C89A-44A5-81D1-02927CDA929D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152400" y="314325"/>
            <a:ext cx="847725" cy="6543675"/>
            <a:chOff x="96" y="198"/>
            <a:chExt cx="534" cy="4122"/>
          </a:xfrm>
        </p:grpSpPr>
        <p:sp>
          <p:nvSpPr>
            <p:cNvPr id="3083" name="AutoShape 11"/>
            <p:cNvSpPr>
              <a:spLocks noChangeArrowheads="1"/>
            </p:cNvSpPr>
            <p:nvPr/>
          </p:nvSpPr>
          <p:spPr bwMode="auto">
            <a:xfrm rot="5400000" flipH="1">
              <a:off x="82" y="1994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4" name="AutoShape 12"/>
            <p:cNvSpPr>
              <a:spLocks noChangeArrowheads="1"/>
            </p:cNvSpPr>
            <p:nvPr/>
          </p:nvSpPr>
          <p:spPr bwMode="auto">
            <a:xfrm rot="5400000" flipH="1">
              <a:off x="82" y="2588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5" name="AutoShape 13"/>
            <p:cNvSpPr>
              <a:spLocks noChangeArrowheads="1"/>
            </p:cNvSpPr>
            <p:nvPr/>
          </p:nvSpPr>
          <p:spPr bwMode="auto">
            <a:xfrm rot="5400000" flipH="1">
              <a:off x="81" y="318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 rot="5400000" flipH="1">
              <a:off x="84" y="3774"/>
              <a:ext cx="558" cy="533"/>
            </a:xfrm>
            <a:prstGeom prst="parallelogram">
              <a:avLst>
                <a:gd name="adj" fmla="val 5543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7" name="AutoShape 15"/>
            <p:cNvSpPr>
              <a:spLocks noChangeArrowheads="1"/>
            </p:cNvSpPr>
            <p:nvPr/>
          </p:nvSpPr>
          <p:spPr bwMode="auto">
            <a:xfrm rot="5400000" flipH="1">
              <a:off x="82" y="21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8" name="AutoShape 16"/>
            <p:cNvSpPr>
              <a:spLocks noChangeArrowheads="1"/>
            </p:cNvSpPr>
            <p:nvPr/>
          </p:nvSpPr>
          <p:spPr bwMode="auto">
            <a:xfrm rot="5400000" flipH="1">
              <a:off x="81" y="80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9" name="AutoShape 17"/>
            <p:cNvSpPr>
              <a:spLocks noChangeArrowheads="1"/>
            </p:cNvSpPr>
            <p:nvPr/>
          </p:nvSpPr>
          <p:spPr bwMode="auto">
            <a:xfrm rot="5400000" flipH="1">
              <a:off x="81" y="139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90" name="Rectangle 18"/>
          <p:cNvSpPr>
            <a:spLocks noChangeArrowheads="1"/>
          </p:cNvSpPr>
          <p:nvPr/>
        </p:nvSpPr>
        <p:spPr bwMode="auto">
          <a:xfrm>
            <a:off x="441325" y="0"/>
            <a:ext cx="276225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1" name="AutoShape 19"/>
          <p:cNvSpPr>
            <a:spLocks noChangeArrowheads="1"/>
          </p:cNvSpPr>
          <p:nvPr/>
        </p:nvSpPr>
        <p:spPr bwMode="auto">
          <a:xfrm flipH="1">
            <a:off x="547688" y="1676400"/>
            <a:ext cx="8596312" cy="254000"/>
          </a:xfrm>
          <a:prstGeom prst="homePlate">
            <a:avLst>
              <a:gd name="adj" fmla="val 58913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92" name="Oval 20"/>
          <p:cNvSpPr>
            <a:spLocks noChangeArrowheads="1"/>
          </p:cNvSpPr>
          <p:nvPr/>
        </p:nvSpPr>
        <p:spPr bwMode="auto">
          <a:xfrm>
            <a:off x="433388" y="1676400"/>
            <a:ext cx="295275" cy="274638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3" name="Rectangle 21"/>
          <p:cNvSpPr>
            <a:spLocks noChangeArrowheads="1"/>
          </p:cNvSpPr>
          <p:nvPr/>
        </p:nvSpPr>
        <p:spPr bwMode="auto">
          <a:xfrm>
            <a:off x="463550" y="2700338"/>
            <a:ext cx="161925" cy="415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4" name="Oval 22"/>
          <p:cNvSpPr>
            <a:spLocks noChangeArrowheads="1"/>
          </p:cNvSpPr>
          <p:nvPr/>
        </p:nvSpPr>
        <p:spPr bwMode="auto">
          <a:xfrm>
            <a:off x="9236075" y="1676400"/>
            <a:ext cx="304800" cy="274638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5" name="Rectangle 23"/>
          <p:cNvSpPr>
            <a:spLocks noChangeArrowheads="1"/>
          </p:cNvSpPr>
          <p:nvPr/>
        </p:nvSpPr>
        <p:spPr bwMode="auto">
          <a:xfrm>
            <a:off x="484188" y="2760663"/>
            <a:ext cx="8751887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096" name="Group 24"/>
          <p:cNvGrpSpPr>
            <a:grpSpLocks/>
          </p:cNvGrpSpPr>
          <p:nvPr/>
        </p:nvGrpSpPr>
        <p:grpSpPr bwMode="auto">
          <a:xfrm>
            <a:off x="150813" y="0"/>
            <a:ext cx="849312" cy="6858000"/>
            <a:chOff x="95" y="0"/>
            <a:chExt cx="535" cy="4320"/>
          </a:xfrm>
        </p:grpSpPr>
        <p:sp>
          <p:nvSpPr>
            <p:cNvPr id="3097" name="AutoShape 25"/>
            <p:cNvSpPr>
              <a:spLocks noChangeArrowheads="1"/>
            </p:cNvSpPr>
            <p:nvPr/>
          </p:nvSpPr>
          <p:spPr bwMode="auto">
            <a:xfrm rot="-5400000">
              <a:off x="82" y="229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8" name="AutoShape 26"/>
            <p:cNvSpPr>
              <a:spLocks noChangeArrowheads="1"/>
            </p:cNvSpPr>
            <p:nvPr/>
          </p:nvSpPr>
          <p:spPr bwMode="auto">
            <a:xfrm rot="-5400000">
              <a:off x="81" y="2886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9" name="AutoShape 27"/>
            <p:cNvSpPr>
              <a:spLocks noChangeArrowheads="1"/>
            </p:cNvSpPr>
            <p:nvPr/>
          </p:nvSpPr>
          <p:spPr bwMode="auto">
            <a:xfrm rot="-5400000">
              <a:off x="81" y="347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0" name="AutoShape 28"/>
            <p:cNvSpPr>
              <a:spLocks noChangeArrowheads="1"/>
            </p:cNvSpPr>
            <p:nvPr/>
          </p:nvSpPr>
          <p:spPr bwMode="auto">
            <a:xfrm rot="-5400000">
              <a:off x="81" y="508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1" name="AutoShape 29"/>
            <p:cNvSpPr>
              <a:spLocks noChangeArrowheads="1"/>
            </p:cNvSpPr>
            <p:nvPr/>
          </p:nvSpPr>
          <p:spPr bwMode="auto">
            <a:xfrm rot="-5400000">
              <a:off x="81" y="110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2" name="AutoShape 30"/>
            <p:cNvSpPr>
              <a:spLocks noChangeArrowheads="1"/>
            </p:cNvSpPr>
            <p:nvPr/>
          </p:nvSpPr>
          <p:spPr bwMode="auto">
            <a:xfrm rot="-5400000">
              <a:off x="81" y="1697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3" name="Freeform 31"/>
            <p:cNvSpPr>
              <a:spLocks/>
            </p:cNvSpPr>
            <p:nvPr/>
          </p:nvSpPr>
          <p:spPr bwMode="auto">
            <a:xfrm>
              <a:off x="98" y="0"/>
              <a:ext cx="532" cy="465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166"/>
                </a:cxn>
                <a:cxn ang="0">
                  <a:pos x="532" y="465"/>
                </a:cxn>
                <a:cxn ang="0">
                  <a:pos x="532" y="201"/>
                </a:cxn>
                <a:cxn ang="0">
                  <a:pos x="172" y="0"/>
                </a:cxn>
                <a:cxn ang="0">
                  <a:pos x="1" y="0"/>
                </a:cxn>
              </a:cxnLst>
              <a:rect l="0" t="0" r="r" b="b"/>
              <a:pathLst>
                <a:path w="532" h="465">
                  <a:moveTo>
                    <a:pt x="1" y="0"/>
                  </a:moveTo>
                  <a:lnTo>
                    <a:pt x="0" y="166"/>
                  </a:lnTo>
                  <a:lnTo>
                    <a:pt x="532" y="465"/>
                  </a:lnTo>
                  <a:lnTo>
                    <a:pt x="532" y="201"/>
                  </a:lnTo>
                  <a:lnTo>
                    <a:pt x="172" y="0"/>
                  </a:lnTo>
                  <a:lnTo>
                    <a:pt x="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 cap="flat" cmpd="sng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4" name="Freeform 32"/>
            <p:cNvSpPr>
              <a:spLocks/>
            </p:cNvSpPr>
            <p:nvPr/>
          </p:nvSpPr>
          <p:spPr bwMode="auto">
            <a:xfrm>
              <a:off x="95" y="4060"/>
              <a:ext cx="457" cy="260"/>
            </a:xfrm>
            <a:custGeom>
              <a:avLst/>
              <a:gdLst/>
              <a:ahLst/>
              <a:cxnLst>
                <a:cxn ang="0">
                  <a:pos x="457" y="260"/>
                </a:cxn>
                <a:cxn ang="0">
                  <a:pos x="1" y="0"/>
                </a:cxn>
                <a:cxn ang="0">
                  <a:pos x="0" y="264"/>
                </a:cxn>
                <a:cxn ang="0">
                  <a:pos x="457" y="260"/>
                </a:cxn>
              </a:cxnLst>
              <a:rect l="0" t="0" r="r" b="b"/>
              <a:pathLst>
                <a:path w="457" h="264">
                  <a:moveTo>
                    <a:pt x="457" y="260"/>
                  </a:moveTo>
                  <a:lnTo>
                    <a:pt x="1" y="0"/>
                  </a:lnTo>
                  <a:lnTo>
                    <a:pt x="0" y="264"/>
                  </a:lnTo>
                  <a:lnTo>
                    <a:pt x="457" y="26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 cap="flat" cmpd="sng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2" grpId="0" animBg="1"/>
      <p:bldP spid="3094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56963B-6EB0-4714-B9BF-C38F8A71FF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00" y="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E3F7A6-72A1-411A-B187-C202142090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770D1B-FBA1-41B2-B753-C93CBFEFC4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2A3655-15B5-461C-B340-3E066C4C6C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055688"/>
            <a:ext cx="3810000" cy="4811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055688"/>
            <a:ext cx="3810000" cy="4811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DB3477-8C63-418C-B259-39769FA4BE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527C72-A59E-43A4-9A77-052CF43686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F1F06A-74EC-4E66-A6CE-A38846EBD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A7C393-11F2-42CF-B7FD-184622605E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E99CBC-EED5-4612-A4E5-C80DA5CCAB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EFFC7A-EA9E-41B6-BE16-A148E82FFE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7597D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0"/>
            <a:ext cx="777240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055688"/>
            <a:ext cx="7772400" cy="4811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2555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latin typeface="Arial Narrow" pitchFamily="34" charset="0"/>
              </a:defRPr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6395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latin typeface="Arial Narrow" pitchFamily="34" charset="0"/>
              </a:defRPr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295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latin typeface="Arial Narrow" pitchFamily="34" charset="0"/>
              </a:defRPr>
            </a:lvl1pPr>
          </a:lstStyle>
          <a:p>
            <a:fld id="{C43B44BF-AE0E-492E-9BC4-2BCC2E760CC7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055" name="Group 7"/>
          <p:cNvGrpSpPr>
            <a:grpSpLocks/>
          </p:cNvGrpSpPr>
          <p:nvPr/>
        </p:nvGrpSpPr>
        <p:grpSpPr bwMode="auto">
          <a:xfrm>
            <a:off x="152400" y="314325"/>
            <a:ext cx="847725" cy="6543675"/>
            <a:chOff x="96" y="198"/>
            <a:chExt cx="534" cy="4122"/>
          </a:xfrm>
        </p:grpSpPr>
        <p:sp>
          <p:nvSpPr>
            <p:cNvPr id="2056" name="AutoShape 8"/>
            <p:cNvSpPr>
              <a:spLocks noChangeArrowheads="1"/>
            </p:cNvSpPr>
            <p:nvPr/>
          </p:nvSpPr>
          <p:spPr bwMode="auto">
            <a:xfrm rot="5400000" flipH="1">
              <a:off x="82" y="1994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7" name="AutoShape 9"/>
            <p:cNvSpPr>
              <a:spLocks noChangeArrowheads="1"/>
            </p:cNvSpPr>
            <p:nvPr/>
          </p:nvSpPr>
          <p:spPr bwMode="auto">
            <a:xfrm rot="5400000" flipH="1">
              <a:off x="82" y="2588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8" name="AutoShape 10"/>
            <p:cNvSpPr>
              <a:spLocks noChangeArrowheads="1"/>
            </p:cNvSpPr>
            <p:nvPr/>
          </p:nvSpPr>
          <p:spPr bwMode="auto">
            <a:xfrm rot="5400000" flipH="1">
              <a:off x="81" y="318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9" name="AutoShape 11"/>
            <p:cNvSpPr>
              <a:spLocks noChangeArrowheads="1"/>
            </p:cNvSpPr>
            <p:nvPr/>
          </p:nvSpPr>
          <p:spPr bwMode="auto">
            <a:xfrm rot="5400000" flipH="1">
              <a:off x="84" y="3774"/>
              <a:ext cx="558" cy="533"/>
            </a:xfrm>
            <a:prstGeom prst="parallelogram">
              <a:avLst>
                <a:gd name="adj" fmla="val 5543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0" name="AutoShape 12"/>
            <p:cNvSpPr>
              <a:spLocks noChangeArrowheads="1"/>
            </p:cNvSpPr>
            <p:nvPr/>
          </p:nvSpPr>
          <p:spPr bwMode="auto">
            <a:xfrm rot="5400000" flipH="1">
              <a:off x="82" y="21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1" name="AutoShape 13"/>
            <p:cNvSpPr>
              <a:spLocks noChangeArrowheads="1"/>
            </p:cNvSpPr>
            <p:nvPr/>
          </p:nvSpPr>
          <p:spPr bwMode="auto">
            <a:xfrm rot="5400000" flipH="1">
              <a:off x="81" y="80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2" name="AutoShape 14"/>
            <p:cNvSpPr>
              <a:spLocks noChangeArrowheads="1"/>
            </p:cNvSpPr>
            <p:nvPr/>
          </p:nvSpPr>
          <p:spPr bwMode="auto">
            <a:xfrm rot="5400000" flipH="1">
              <a:off x="81" y="139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441325" y="0"/>
            <a:ext cx="276225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463550" y="1912938"/>
            <a:ext cx="190500" cy="467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457200" y="1739900"/>
            <a:ext cx="8751888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69" name="Group 21"/>
          <p:cNvGrpSpPr>
            <a:grpSpLocks/>
          </p:cNvGrpSpPr>
          <p:nvPr/>
        </p:nvGrpSpPr>
        <p:grpSpPr bwMode="auto">
          <a:xfrm>
            <a:off x="150813" y="0"/>
            <a:ext cx="849312" cy="6858000"/>
            <a:chOff x="95" y="0"/>
            <a:chExt cx="535" cy="4320"/>
          </a:xfrm>
        </p:grpSpPr>
        <p:sp>
          <p:nvSpPr>
            <p:cNvPr id="2070" name="AutoShape 22"/>
            <p:cNvSpPr>
              <a:spLocks noChangeArrowheads="1"/>
            </p:cNvSpPr>
            <p:nvPr/>
          </p:nvSpPr>
          <p:spPr bwMode="auto">
            <a:xfrm rot="-5400000">
              <a:off x="82" y="229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1" name="AutoShape 23"/>
            <p:cNvSpPr>
              <a:spLocks noChangeArrowheads="1"/>
            </p:cNvSpPr>
            <p:nvPr/>
          </p:nvSpPr>
          <p:spPr bwMode="auto">
            <a:xfrm rot="-5400000">
              <a:off x="81" y="2886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2" name="AutoShape 24"/>
            <p:cNvSpPr>
              <a:spLocks noChangeArrowheads="1"/>
            </p:cNvSpPr>
            <p:nvPr/>
          </p:nvSpPr>
          <p:spPr bwMode="auto">
            <a:xfrm rot="-5400000">
              <a:off x="81" y="347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3" name="AutoShape 25"/>
            <p:cNvSpPr>
              <a:spLocks noChangeArrowheads="1"/>
            </p:cNvSpPr>
            <p:nvPr/>
          </p:nvSpPr>
          <p:spPr bwMode="auto">
            <a:xfrm rot="-5400000">
              <a:off x="81" y="508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4" name="AutoShape 26"/>
            <p:cNvSpPr>
              <a:spLocks noChangeArrowheads="1"/>
            </p:cNvSpPr>
            <p:nvPr/>
          </p:nvSpPr>
          <p:spPr bwMode="auto">
            <a:xfrm rot="-5400000">
              <a:off x="81" y="110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5" name="AutoShape 27"/>
            <p:cNvSpPr>
              <a:spLocks noChangeArrowheads="1"/>
            </p:cNvSpPr>
            <p:nvPr/>
          </p:nvSpPr>
          <p:spPr bwMode="auto">
            <a:xfrm rot="-5400000">
              <a:off x="81" y="1697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6" name="Freeform 28"/>
            <p:cNvSpPr>
              <a:spLocks/>
            </p:cNvSpPr>
            <p:nvPr/>
          </p:nvSpPr>
          <p:spPr bwMode="auto">
            <a:xfrm>
              <a:off x="98" y="0"/>
              <a:ext cx="532" cy="465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166"/>
                </a:cxn>
                <a:cxn ang="0">
                  <a:pos x="532" y="465"/>
                </a:cxn>
                <a:cxn ang="0">
                  <a:pos x="532" y="201"/>
                </a:cxn>
                <a:cxn ang="0">
                  <a:pos x="172" y="0"/>
                </a:cxn>
                <a:cxn ang="0">
                  <a:pos x="1" y="0"/>
                </a:cxn>
              </a:cxnLst>
              <a:rect l="0" t="0" r="r" b="b"/>
              <a:pathLst>
                <a:path w="532" h="465">
                  <a:moveTo>
                    <a:pt x="1" y="0"/>
                  </a:moveTo>
                  <a:lnTo>
                    <a:pt x="0" y="166"/>
                  </a:lnTo>
                  <a:lnTo>
                    <a:pt x="532" y="465"/>
                  </a:lnTo>
                  <a:lnTo>
                    <a:pt x="532" y="201"/>
                  </a:lnTo>
                  <a:lnTo>
                    <a:pt x="172" y="0"/>
                  </a:lnTo>
                  <a:lnTo>
                    <a:pt x="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 cap="flat" cmpd="sng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7" name="Freeform 29"/>
            <p:cNvSpPr>
              <a:spLocks/>
            </p:cNvSpPr>
            <p:nvPr/>
          </p:nvSpPr>
          <p:spPr bwMode="auto">
            <a:xfrm>
              <a:off x="95" y="4060"/>
              <a:ext cx="457" cy="260"/>
            </a:xfrm>
            <a:custGeom>
              <a:avLst/>
              <a:gdLst/>
              <a:ahLst/>
              <a:cxnLst>
                <a:cxn ang="0">
                  <a:pos x="457" y="260"/>
                </a:cxn>
                <a:cxn ang="0">
                  <a:pos x="1" y="0"/>
                </a:cxn>
                <a:cxn ang="0">
                  <a:pos x="0" y="264"/>
                </a:cxn>
                <a:cxn ang="0">
                  <a:pos x="457" y="260"/>
                </a:cxn>
              </a:cxnLst>
              <a:rect l="0" t="0" r="r" b="b"/>
              <a:pathLst>
                <a:path w="457" h="264">
                  <a:moveTo>
                    <a:pt x="457" y="260"/>
                  </a:moveTo>
                  <a:lnTo>
                    <a:pt x="1" y="0"/>
                  </a:lnTo>
                  <a:lnTo>
                    <a:pt x="0" y="264"/>
                  </a:lnTo>
                  <a:lnTo>
                    <a:pt x="457" y="26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 cap="flat" cmpd="sng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78" name="AutoShape 30"/>
          <p:cNvSpPr>
            <a:spLocks noChangeArrowheads="1"/>
          </p:cNvSpPr>
          <p:nvPr/>
        </p:nvSpPr>
        <p:spPr bwMode="auto">
          <a:xfrm flipH="1">
            <a:off x="547688" y="776288"/>
            <a:ext cx="8596312" cy="254000"/>
          </a:xfrm>
          <a:prstGeom prst="homePlate">
            <a:avLst>
              <a:gd name="adj" fmla="val 58913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 autoUpdateAnimBg="0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051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051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05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 Rounded MT Bold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 Rounded MT Bold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 Rounded MT Bold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 Rounded MT Bold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 Rounded MT Bold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 Rounded MT Bold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 Rounded MT Bold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 Rounded MT Bold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b"/>
        <a:defRPr kumimoji="1" sz="3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600">
          <a:solidFill>
            <a:schemeClr val="tx1"/>
          </a:solidFill>
          <a:latin typeface="+mn-lt"/>
        </a:defRPr>
      </a:lvl2pPr>
      <a:lvl3pPr marL="12573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Ø"/>
        <a:defRPr kumimoji="1" sz="3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3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3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3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3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3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3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1233488" y="2190750"/>
          <a:ext cx="3216275" cy="4460875"/>
        </p:xfrm>
        <a:graphic>
          <a:graphicData uri="http://schemas.openxmlformats.org/presentationml/2006/ole">
            <p:oleObj spid="_x0000_s4102" name="Clip" r:id="rId3" imgW="2057143" imgH="3086531" progId="MS_ClipArt_Gallery.5">
              <p:embed/>
            </p:oleObj>
          </a:graphicData>
        </a:graphic>
      </p:graphicFrame>
      <p:sp>
        <p:nvSpPr>
          <p:cNvPr id="4104" name="Rectangle 8"/>
          <p:cNvSpPr>
            <a:spLocks noGrp="1" noChangeArrowheads="1"/>
          </p:cNvSpPr>
          <p:nvPr>
            <p:ph type="ctrTitle"/>
          </p:nvPr>
        </p:nvSpPr>
        <p:spPr>
          <a:xfrm>
            <a:off x="4662488" y="2443163"/>
            <a:ext cx="4229100" cy="3517900"/>
          </a:xfrm>
        </p:spPr>
        <p:txBody>
          <a:bodyPr/>
          <a:lstStyle/>
          <a:p>
            <a:r>
              <a:rPr lang="en-US" dirty="0"/>
              <a:t>I. Physical Properties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Ch. </a:t>
            </a:r>
            <a:r>
              <a:rPr lang="en-US" dirty="0" smtClean="0"/>
              <a:t>14- </a:t>
            </a:r>
            <a:r>
              <a:rPr lang="en-US" dirty="0"/>
              <a:t>Gases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E. Pressure</a:t>
            </a:r>
          </a:p>
        </p:txBody>
      </p:sp>
      <p:grpSp>
        <p:nvGrpSpPr>
          <p:cNvPr id="58372" name="Group 1028"/>
          <p:cNvGrpSpPr>
            <a:grpSpLocks/>
          </p:cNvGrpSpPr>
          <p:nvPr/>
        </p:nvGrpSpPr>
        <p:grpSpPr bwMode="auto">
          <a:xfrm>
            <a:off x="4856163" y="2924175"/>
            <a:ext cx="3403600" cy="3049588"/>
            <a:chOff x="1200" y="837"/>
            <a:chExt cx="3974" cy="3080"/>
          </a:xfrm>
        </p:grpSpPr>
        <p:sp>
          <p:nvSpPr>
            <p:cNvPr id="58373" name="AutoShape 1029"/>
            <p:cNvSpPr>
              <a:spLocks noChangeArrowheads="1"/>
            </p:cNvSpPr>
            <p:nvPr/>
          </p:nvSpPr>
          <p:spPr bwMode="auto">
            <a:xfrm>
              <a:off x="1200" y="837"/>
              <a:ext cx="3974" cy="3080"/>
            </a:xfrm>
            <a:prstGeom prst="star16">
              <a:avLst>
                <a:gd name="adj" fmla="val 37500"/>
              </a:avLst>
            </a:prstGeom>
            <a:solidFill>
              <a:schemeClr val="accent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graphicFrame>
          <p:nvGraphicFramePr>
            <p:cNvPr id="58374" name="Object 1030"/>
            <p:cNvGraphicFramePr>
              <a:graphicFrameLocks noChangeAspect="1"/>
            </p:cNvGraphicFramePr>
            <p:nvPr/>
          </p:nvGraphicFramePr>
          <p:xfrm>
            <a:off x="1883" y="1594"/>
            <a:ext cx="2764" cy="1614"/>
          </p:xfrm>
          <a:graphic>
            <a:graphicData uri="http://schemas.openxmlformats.org/presentationml/2006/ole">
              <p:oleObj spid="_x0000_s58374" name="Equation" r:id="rId3" imgW="672840" imgH="393480" progId="Equation.3">
                <p:embed/>
              </p:oleObj>
            </a:graphicData>
          </a:graphic>
        </p:graphicFrame>
      </p:grpSp>
      <p:sp>
        <p:nvSpPr>
          <p:cNvPr id="58375" name="Rectangle 103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b="1" u="sng"/>
              <a:t>KEY UNITS AT SEA LEVEL</a:t>
            </a:r>
            <a:endParaRPr lang="en-US" b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>
              <a:spcBef>
                <a:spcPct val="50000"/>
              </a:spcBef>
              <a:buFontTx/>
              <a:buNone/>
            </a:pPr>
            <a:r>
              <a:rPr lang="en-US"/>
              <a:t>101.325 kPa (kilopascal)</a:t>
            </a:r>
          </a:p>
          <a:p>
            <a:pPr lvl="1">
              <a:spcBef>
                <a:spcPct val="50000"/>
              </a:spcBef>
              <a:buFontTx/>
              <a:buNone/>
            </a:pPr>
            <a:r>
              <a:rPr lang="en-US"/>
              <a:t>1 atm </a:t>
            </a:r>
          </a:p>
          <a:p>
            <a:pPr lvl="1">
              <a:spcBef>
                <a:spcPct val="50000"/>
              </a:spcBef>
              <a:buFontTx/>
              <a:buNone/>
            </a:pPr>
            <a:r>
              <a:rPr lang="en-US"/>
              <a:t>760 mm Hg</a:t>
            </a:r>
          </a:p>
          <a:p>
            <a:pPr lvl="1">
              <a:spcBef>
                <a:spcPct val="50000"/>
              </a:spcBef>
              <a:buFontTx/>
              <a:buNone/>
            </a:pPr>
            <a:r>
              <a:rPr lang="en-US"/>
              <a:t>760 torr </a:t>
            </a:r>
          </a:p>
          <a:p>
            <a:pPr lvl="1">
              <a:spcBef>
                <a:spcPct val="50000"/>
              </a:spcBef>
              <a:buFontTx/>
              <a:buNone/>
            </a:pPr>
            <a:r>
              <a:rPr lang="en-US"/>
              <a:t>14.7 psi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F. STP</a:t>
            </a:r>
          </a:p>
        </p:txBody>
      </p:sp>
      <p:grpSp>
        <p:nvGrpSpPr>
          <p:cNvPr id="40965" name="Group 5"/>
          <p:cNvGrpSpPr>
            <a:grpSpLocks/>
          </p:cNvGrpSpPr>
          <p:nvPr/>
        </p:nvGrpSpPr>
        <p:grpSpPr bwMode="auto">
          <a:xfrm>
            <a:off x="1187450" y="3551238"/>
            <a:ext cx="7772400" cy="2868612"/>
            <a:chOff x="768" y="912"/>
            <a:chExt cx="4896" cy="1807"/>
          </a:xfrm>
        </p:grpSpPr>
        <p:sp>
          <p:nvSpPr>
            <p:cNvPr id="40963" name="Rectangle 3"/>
            <p:cNvSpPr>
              <a:spLocks noChangeArrowheads="1"/>
            </p:cNvSpPr>
            <p:nvPr/>
          </p:nvSpPr>
          <p:spPr bwMode="auto">
            <a:xfrm>
              <a:off x="768" y="912"/>
              <a:ext cx="4896" cy="1807"/>
            </a:xfrm>
            <a:prstGeom prst="rect">
              <a:avLst/>
            </a:prstGeom>
          </p:spPr>
          <p:txBody>
            <a:bodyPr/>
            <a:lstStyle/>
            <a:p>
              <a:pPr marL="342900" indent="-342900" algn="ctr">
                <a:spcBef>
                  <a:spcPct val="70000"/>
                </a:spcBef>
                <a:buClr>
                  <a:schemeClr val="tx2"/>
                </a:buClr>
                <a:buSzPct val="75000"/>
                <a:buFont typeface="Monotype Sorts" pitchFamily="2" charset="2"/>
                <a:buNone/>
              </a:pPr>
              <a:r>
                <a:rPr kumimoji="1" lang="en-US" sz="3600" u="sng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Standard Temperature &amp; Pressure</a:t>
              </a:r>
              <a:endParaRPr kumimoji="1" lang="en-US" sz="36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  <a:p>
              <a:pPr marL="342900" indent="-342900">
                <a:spcBef>
                  <a:spcPct val="70000"/>
                </a:spcBef>
                <a:buClr>
                  <a:schemeClr val="tx2"/>
                </a:buClr>
                <a:buSzPct val="75000"/>
                <a:buFont typeface="Monotype Sorts" pitchFamily="2" charset="2"/>
                <a:buNone/>
              </a:pPr>
              <a:r>
                <a:rPr kumimoji="1" lang="en-US" sz="3600">
                  <a:latin typeface="Arial" charset="0"/>
                </a:rPr>
                <a:t>	    </a:t>
              </a:r>
              <a:r>
                <a:rPr kumimoji="1" lang="en-US" sz="3600">
                  <a:solidFill>
                    <a:schemeClr val="accent1"/>
                  </a:solidFill>
                  <a:latin typeface="Arial" charset="0"/>
                </a:rPr>
                <a:t>0°C</a:t>
              </a:r>
              <a:r>
                <a:rPr kumimoji="1" lang="en-US" sz="3600">
                  <a:latin typeface="Arial" charset="0"/>
                </a:rPr>
                <a:t>				      </a:t>
              </a:r>
              <a:r>
                <a:rPr kumimoji="1" lang="en-US" sz="3600">
                  <a:solidFill>
                    <a:srgbClr val="FFFF99"/>
                  </a:solidFill>
                  <a:latin typeface="Arial" charset="0"/>
                </a:rPr>
                <a:t>273 K</a:t>
              </a:r>
              <a:endParaRPr kumimoji="1" lang="en-US" sz="3600">
                <a:latin typeface="Arial" charset="0"/>
              </a:endParaRPr>
            </a:p>
            <a:p>
              <a:pPr marL="342900" indent="-342900">
                <a:spcBef>
                  <a:spcPct val="70000"/>
                </a:spcBef>
                <a:buClr>
                  <a:schemeClr val="tx2"/>
                </a:buClr>
                <a:buSzPct val="75000"/>
                <a:buFont typeface="Monotype Sorts" pitchFamily="2" charset="2"/>
                <a:buNone/>
              </a:pPr>
              <a:r>
                <a:rPr kumimoji="1" lang="en-US" sz="3600">
                  <a:latin typeface="Arial" charset="0"/>
                </a:rPr>
                <a:t>	  </a:t>
              </a:r>
              <a:r>
                <a:rPr kumimoji="1" lang="en-US" sz="3600">
                  <a:solidFill>
                    <a:schemeClr val="accent1"/>
                  </a:solidFill>
                  <a:latin typeface="Arial" charset="0"/>
                </a:rPr>
                <a:t>1 atm</a:t>
              </a:r>
              <a:r>
                <a:rPr kumimoji="1" lang="en-US" sz="3600">
                  <a:latin typeface="Arial" charset="0"/>
                </a:rPr>
                <a:t>				</a:t>
              </a:r>
              <a:r>
                <a:rPr kumimoji="1" lang="en-US" sz="3600">
                  <a:solidFill>
                    <a:srgbClr val="FFFF99"/>
                  </a:solidFill>
                  <a:latin typeface="Arial" charset="0"/>
                </a:rPr>
                <a:t>101.325 kPa</a:t>
              </a:r>
              <a:endParaRPr kumimoji="1" lang="en-US" sz="3600">
                <a:latin typeface="Arial" charset="0"/>
              </a:endParaRPr>
            </a:p>
          </p:txBody>
        </p:sp>
        <p:sp>
          <p:nvSpPr>
            <p:cNvPr id="40964" name="Rectangle 4"/>
            <p:cNvSpPr>
              <a:spLocks noChangeArrowheads="1"/>
            </p:cNvSpPr>
            <p:nvPr/>
          </p:nvSpPr>
          <p:spPr bwMode="auto">
            <a:xfrm>
              <a:off x="2310" y="1800"/>
              <a:ext cx="1190" cy="4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ctr">
                <a:spcBef>
                  <a:spcPct val="70000"/>
                </a:spcBef>
                <a:buClr>
                  <a:schemeClr val="tx2"/>
                </a:buClr>
                <a:buSzPct val="75000"/>
                <a:buFont typeface="Monotype Sorts" pitchFamily="2" charset="2"/>
                <a:buNone/>
              </a:pPr>
              <a:r>
                <a:rPr kumimoji="1" lang="en-US" sz="3000">
                  <a:latin typeface="Arial" charset="0"/>
                </a:rPr>
                <a:t>-OR-</a:t>
              </a:r>
              <a:endParaRPr kumimoji="1" lang="en-US" sz="3600">
                <a:latin typeface="Arial" charset="0"/>
              </a:endParaRPr>
            </a:p>
          </p:txBody>
        </p:sp>
      </p:grpSp>
      <p:sp>
        <p:nvSpPr>
          <p:cNvPr id="40966" name="AutoShape 6"/>
          <p:cNvSpPr>
            <a:spLocks noChangeArrowheads="1"/>
          </p:cNvSpPr>
          <p:nvPr/>
        </p:nvSpPr>
        <p:spPr bwMode="auto">
          <a:xfrm>
            <a:off x="2684463" y="1306513"/>
            <a:ext cx="4776787" cy="1989137"/>
          </a:xfrm>
          <a:prstGeom prst="star24">
            <a:avLst>
              <a:gd name="adj" fmla="val 44037"/>
            </a:avLst>
          </a:prstGeom>
          <a:solidFill>
            <a:schemeClr val="accent1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0">
                <a:solidFill>
                  <a:srgbClr val="000000"/>
                </a:solidFill>
                <a:latin typeface="DomCasual BT" pitchFamily="66" charset="0"/>
              </a:rPr>
              <a:t>STP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6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A. Kinetic Molecular Theory</a:t>
            </a:r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Particles in an ideal gas…</a:t>
            </a:r>
          </a:p>
          <a:p>
            <a:pPr lvl="1"/>
            <a:r>
              <a:rPr lang="en-US"/>
              <a:t>have no volume.</a:t>
            </a:r>
          </a:p>
          <a:p>
            <a:pPr lvl="1"/>
            <a:r>
              <a:rPr lang="en-US"/>
              <a:t>have elastic collisions. </a:t>
            </a:r>
          </a:p>
          <a:p>
            <a:pPr lvl="1"/>
            <a:r>
              <a:rPr lang="en-US"/>
              <a:t>are in constant, random, straight-line motion.</a:t>
            </a:r>
          </a:p>
          <a:p>
            <a:pPr lvl="1"/>
            <a:r>
              <a:rPr lang="en-US"/>
              <a:t>don’t attract or repel each other.</a:t>
            </a:r>
          </a:p>
          <a:p>
            <a:pPr lvl="1"/>
            <a:r>
              <a:rPr lang="en-US"/>
              <a:t>have an avg. KE directly related to Kelvin temperature.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88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88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88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88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88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88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2" grpId="0" build="p" bldLvl="2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B. Real Gases</a:t>
            </a:r>
          </a:p>
        </p:txBody>
      </p:sp>
      <p:sp>
        <p:nvSpPr>
          <p:cNvPr id="83978" name="Rectangle 1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Particles in a REAL gas…</a:t>
            </a:r>
          </a:p>
          <a:p>
            <a:pPr lvl="1"/>
            <a:r>
              <a:rPr lang="en-US"/>
              <a:t>have their own volume</a:t>
            </a:r>
          </a:p>
          <a:p>
            <a:pPr lvl="1"/>
            <a:r>
              <a:rPr lang="en-US"/>
              <a:t>attract each other</a:t>
            </a:r>
          </a:p>
          <a:p>
            <a:pPr>
              <a:spcBef>
                <a:spcPct val="80000"/>
              </a:spcBef>
            </a:pPr>
            <a:r>
              <a:rPr lang="en-US"/>
              <a:t>Gas behavior is most ideal…</a:t>
            </a:r>
          </a:p>
          <a:p>
            <a:pPr lvl="1"/>
            <a:r>
              <a:rPr lang="en-US"/>
              <a:t>at low pressures</a:t>
            </a:r>
          </a:p>
          <a:p>
            <a:pPr lvl="1"/>
            <a:r>
              <a:rPr lang="en-US"/>
              <a:t>at high temperatures</a:t>
            </a:r>
          </a:p>
          <a:p>
            <a:pPr lvl="1"/>
            <a:r>
              <a:rPr lang="en-US"/>
              <a:t>in nonpolar atoms/molecules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3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39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39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39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39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39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39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8" grpId="0" build="p" bldLvl="2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C. Characteristics of Gases</a:t>
            </a:r>
          </a:p>
        </p:txBody>
      </p:sp>
      <p:sp>
        <p:nvSpPr>
          <p:cNvPr id="6147" name="Rectangle 3"/>
          <p:cNvSpPr>
            <a:spLocks noChangeArrowheads="1"/>
          </p:cNvSpPr>
          <p:nvPr>
            <p:ph type="body" idx="1"/>
          </p:nvPr>
        </p:nvSpPr>
        <p:spPr>
          <a:xfrm>
            <a:off x="1219200" y="1055688"/>
            <a:ext cx="7772400" cy="1173162"/>
          </a:xfrm>
        </p:spPr>
        <p:txBody>
          <a:bodyPr/>
          <a:lstStyle/>
          <a:p>
            <a:pPr>
              <a:spcBef>
                <a:spcPct val="40000"/>
              </a:spcBef>
            </a:pPr>
            <a:r>
              <a:rPr lang="en-US"/>
              <a:t>Gases expand to fill any container.</a:t>
            </a:r>
          </a:p>
          <a:p>
            <a:pPr lvl="1">
              <a:spcBef>
                <a:spcPct val="0"/>
              </a:spcBef>
            </a:pPr>
            <a:r>
              <a:rPr lang="en-US"/>
              <a:t>random motion, no attraction</a:t>
            </a:r>
          </a:p>
          <a:p>
            <a:pPr>
              <a:spcBef>
                <a:spcPct val="40000"/>
              </a:spcBef>
            </a:pPr>
            <a:r>
              <a:rPr lang="en-US"/>
              <a:t>Gases are fluids (like liquids).</a:t>
            </a:r>
          </a:p>
          <a:p>
            <a:pPr lvl="1">
              <a:spcBef>
                <a:spcPct val="0"/>
              </a:spcBef>
            </a:pPr>
            <a:r>
              <a:rPr lang="en-US"/>
              <a:t>no attraction</a:t>
            </a:r>
          </a:p>
          <a:p>
            <a:pPr>
              <a:spcBef>
                <a:spcPct val="40000"/>
              </a:spcBef>
            </a:pPr>
            <a:r>
              <a:rPr lang="en-US"/>
              <a:t>Gases have very low densities.</a:t>
            </a:r>
          </a:p>
          <a:p>
            <a:pPr lvl="1">
              <a:spcBef>
                <a:spcPct val="0"/>
              </a:spcBef>
            </a:pPr>
            <a:r>
              <a:rPr lang="en-US"/>
              <a:t>no volume = lots of empty space</a:t>
            </a:r>
          </a:p>
        </p:txBody>
      </p:sp>
      <p:grpSp>
        <p:nvGrpSpPr>
          <p:cNvPr id="6160" name="Group 16"/>
          <p:cNvGrpSpPr>
            <a:grpSpLocks/>
          </p:cNvGrpSpPr>
          <p:nvPr/>
        </p:nvGrpSpPr>
        <p:grpSpPr bwMode="auto">
          <a:xfrm>
            <a:off x="3003550" y="5083175"/>
            <a:ext cx="3638550" cy="1463675"/>
            <a:chOff x="989" y="3480"/>
            <a:chExt cx="2070" cy="725"/>
          </a:xfrm>
        </p:grpSpPr>
        <p:graphicFrame>
          <p:nvGraphicFramePr>
            <p:cNvPr id="6157" name="Object 13"/>
            <p:cNvGraphicFramePr>
              <a:graphicFrameLocks noChangeAspect="1"/>
            </p:cNvGraphicFramePr>
            <p:nvPr/>
          </p:nvGraphicFramePr>
          <p:xfrm>
            <a:off x="2450" y="3480"/>
            <a:ext cx="609" cy="724"/>
          </p:xfrm>
          <a:graphic>
            <a:graphicData uri="http://schemas.openxmlformats.org/presentationml/2006/ole">
              <p:oleObj spid="_x0000_s6157" name="Photo Editor Photo" r:id="rId3" imgW="1305107" imgH="1809524" progId="MSPhotoEd.3">
                <p:embed/>
              </p:oleObj>
            </a:graphicData>
          </a:graphic>
        </p:graphicFrame>
        <p:graphicFrame>
          <p:nvGraphicFramePr>
            <p:cNvPr id="6158" name="Object 14"/>
            <p:cNvGraphicFramePr>
              <a:graphicFrameLocks noChangeAspect="1"/>
            </p:cNvGraphicFramePr>
            <p:nvPr/>
          </p:nvGraphicFramePr>
          <p:xfrm>
            <a:off x="1719" y="3481"/>
            <a:ext cx="604" cy="724"/>
          </p:xfrm>
          <a:graphic>
            <a:graphicData uri="http://schemas.openxmlformats.org/presentationml/2006/ole">
              <p:oleObj spid="_x0000_s6158" name="Photo Editor Photo" r:id="rId4" imgW="1295238" imgH="1809524" progId="MSPhotoEd.3">
                <p:embed/>
              </p:oleObj>
            </a:graphicData>
          </a:graphic>
        </p:graphicFrame>
        <p:graphicFrame>
          <p:nvGraphicFramePr>
            <p:cNvPr id="6159" name="Object 15"/>
            <p:cNvGraphicFramePr>
              <a:graphicFrameLocks noChangeAspect="1"/>
            </p:cNvGraphicFramePr>
            <p:nvPr/>
          </p:nvGraphicFramePr>
          <p:xfrm>
            <a:off x="989" y="3480"/>
            <a:ext cx="604" cy="724"/>
          </p:xfrm>
          <a:graphic>
            <a:graphicData uri="http://schemas.openxmlformats.org/presentationml/2006/ole">
              <p:oleObj spid="_x0000_s6159" name="Photo Editor Photo" r:id="rId5" imgW="1295238" imgH="1809524" progId="MSPhotoEd.3">
                <p:embed/>
              </p:oleObj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bldLvl="2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C. Characteristics of Gases</a:t>
            </a:r>
          </a:p>
        </p:txBody>
      </p:sp>
      <p:sp>
        <p:nvSpPr>
          <p:cNvPr id="103427" name="Rectangle 3"/>
          <p:cNvSpPr>
            <a:spLocks noChangeArrowheads="1"/>
          </p:cNvSpPr>
          <p:nvPr>
            <p:ph type="body" idx="1"/>
          </p:nvPr>
        </p:nvSpPr>
        <p:spPr>
          <a:xfrm>
            <a:off x="1219200" y="1055688"/>
            <a:ext cx="7772400" cy="1173162"/>
          </a:xfrm>
        </p:spPr>
        <p:txBody>
          <a:bodyPr/>
          <a:lstStyle/>
          <a:p>
            <a:pPr>
              <a:spcBef>
                <a:spcPct val="40000"/>
              </a:spcBef>
            </a:pPr>
            <a:r>
              <a:rPr lang="en-US"/>
              <a:t>Gases can be compressed.</a:t>
            </a:r>
          </a:p>
          <a:p>
            <a:pPr lvl="1">
              <a:spcBef>
                <a:spcPct val="0"/>
              </a:spcBef>
            </a:pPr>
            <a:r>
              <a:rPr lang="en-US"/>
              <a:t>no volume = lots of empty space</a:t>
            </a:r>
          </a:p>
          <a:p>
            <a:pPr>
              <a:spcBef>
                <a:spcPct val="40000"/>
              </a:spcBef>
            </a:pPr>
            <a:r>
              <a:rPr lang="en-US"/>
              <a:t>Gases undergo diffusion &amp; effusion.</a:t>
            </a:r>
          </a:p>
          <a:p>
            <a:pPr lvl="1">
              <a:spcBef>
                <a:spcPct val="0"/>
              </a:spcBef>
            </a:pPr>
            <a:r>
              <a:rPr lang="en-US"/>
              <a:t>random motion</a:t>
            </a:r>
          </a:p>
        </p:txBody>
      </p:sp>
      <p:grpSp>
        <p:nvGrpSpPr>
          <p:cNvPr id="103428" name="Group 4"/>
          <p:cNvGrpSpPr>
            <a:grpSpLocks/>
          </p:cNvGrpSpPr>
          <p:nvPr/>
        </p:nvGrpSpPr>
        <p:grpSpPr bwMode="auto">
          <a:xfrm>
            <a:off x="1397000" y="4464050"/>
            <a:ext cx="3178175" cy="1462088"/>
            <a:chOff x="3724" y="3464"/>
            <a:chExt cx="1648" cy="748"/>
          </a:xfrm>
        </p:grpSpPr>
        <p:pic>
          <p:nvPicPr>
            <p:cNvPr id="103429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724" y="3464"/>
              <a:ext cx="760" cy="7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3430" name="Picture 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609" y="3465"/>
              <a:ext cx="763" cy="7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103440" name="Group 16"/>
          <p:cNvGrpSpPr>
            <a:grpSpLocks/>
          </p:cNvGrpSpPr>
          <p:nvPr/>
        </p:nvGrpSpPr>
        <p:grpSpPr bwMode="auto">
          <a:xfrm>
            <a:off x="5281613" y="3976688"/>
            <a:ext cx="3336925" cy="2438400"/>
            <a:chOff x="3426" y="2614"/>
            <a:chExt cx="1774" cy="1296"/>
          </a:xfrm>
        </p:grpSpPr>
        <p:graphicFrame>
          <p:nvGraphicFramePr>
            <p:cNvPr id="103438" name="Object 14"/>
            <p:cNvGraphicFramePr>
              <a:graphicFrameLocks noChangeAspect="1"/>
            </p:cNvGraphicFramePr>
            <p:nvPr/>
          </p:nvGraphicFramePr>
          <p:xfrm>
            <a:off x="4570" y="2932"/>
            <a:ext cx="630" cy="660"/>
          </p:xfrm>
          <a:graphic>
            <a:graphicData uri="http://schemas.openxmlformats.org/presentationml/2006/ole">
              <p:oleObj spid="_x0000_s103438" name="Photo Editor Photo" r:id="rId5" imgW="1000000" imgH="1047619" progId="MSPhotoEd.3">
                <p:embed/>
              </p:oleObj>
            </a:graphicData>
          </a:graphic>
        </p:graphicFrame>
        <p:graphicFrame>
          <p:nvGraphicFramePr>
            <p:cNvPr id="103439" name="Object 15"/>
            <p:cNvGraphicFramePr>
              <a:graphicFrameLocks noChangeAspect="1"/>
            </p:cNvGraphicFramePr>
            <p:nvPr/>
          </p:nvGraphicFramePr>
          <p:xfrm>
            <a:off x="3426" y="2614"/>
            <a:ext cx="900" cy="1296"/>
          </p:xfrm>
          <a:graphic>
            <a:graphicData uri="http://schemas.openxmlformats.org/presentationml/2006/ole">
              <p:oleObj spid="_x0000_s103439" name="Photo Editor Photo" r:id="rId6" imgW="1428949" imgH="2057143" progId="MSPhotoEd.3">
                <p:embed/>
              </p:oleObj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03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03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D. Temperature</a:t>
            </a:r>
          </a:p>
        </p:txBody>
      </p:sp>
      <p:grpSp>
        <p:nvGrpSpPr>
          <p:cNvPr id="34895" name="Group 79"/>
          <p:cNvGrpSpPr>
            <a:grpSpLocks/>
          </p:cNvGrpSpPr>
          <p:nvPr/>
        </p:nvGrpSpPr>
        <p:grpSpPr bwMode="auto">
          <a:xfrm>
            <a:off x="1236663" y="2360613"/>
            <a:ext cx="7718425" cy="3138487"/>
            <a:chOff x="779" y="1582"/>
            <a:chExt cx="4862" cy="1977"/>
          </a:xfrm>
        </p:grpSpPr>
        <p:grpSp>
          <p:nvGrpSpPr>
            <p:cNvPr id="34885" name="Group 69"/>
            <p:cNvGrpSpPr>
              <a:grpSpLocks/>
            </p:cNvGrpSpPr>
            <p:nvPr/>
          </p:nvGrpSpPr>
          <p:grpSpPr bwMode="auto">
            <a:xfrm>
              <a:off x="1249" y="1703"/>
              <a:ext cx="3997" cy="161"/>
              <a:chOff x="1344" y="2159"/>
              <a:chExt cx="3997" cy="161"/>
            </a:xfrm>
          </p:grpSpPr>
          <p:sp>
            <p:nvSpPr>
              <p:cNvPr id="34853" name="Line 37"/>
              <p:cNvSpPr>
                <a:spLocks noChangeShapeType="1"/>
              </p:cNvSpPr>
              <p:nvPr/>
            </p:nvSpPr>
            <p:spPr bwMode="auto">
              <a:xfrm>
                <a:off x="1344" y="2239"/>
                <a:ext cx="3992" cy="0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54" name="Line 38"/>
              <p:cNvSpPr>
                <a:spLocks noChangeShapeType="1"/>
              </p:cNvSpPr>
              <p:nvPr/>
            </p:nvSpPr>
            <p:spPr bwMode="auto">
              <a:xfrm>
                <a:off x="1345" y="2159"/>
                <a:ext cx="0" cy="161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55" name="Line 39"/>
              <p:cNvSpPr>
                <a:spLocks noChangeShapeType="1"/>
              </p:cNvSpPr>
              <p:nvPr/>
            </p:nvSpPr>
            <p:spPr bwMode="auto">
              <a:xfrm>
                <a:off x="3710" y="2159"/>
                <a:ext cx="0" cy="161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56" name="Line 40"/>
              <p:cNvSpPr>
                <a:spLocks noChangeShapeType="1"/>
              </p:cNvSpPr>
              <p:nvPr/>
            </p:nvSpPr>
            <p:spPr bwMode="auto">
              <a:xfrm>
                <a:off x="5341" y="2159"/>
                <a:ext cx="0" cy="161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4869" name="Text Box 53"/>
            <p:cNvSpPr txBox="1">
              <a:spLocks noChangeArrowheads="1"/>
            </p:cNvSpPr>
            <p:nvPr/>
          </p:nvSpPr>
          <p:spPr bwMode="auto">
            <a:xfrm>
              <a:off x="817" y="1582"/>
              <a:ext cx="423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3600">
                  <a:solidFill>
                    <a:schemeClr val="tx2"/>
                  </a:solidFill>
                  <a:latin typeface="Arial" charset="0"/>
                </a:rPr>
                <a:t>ºF</a:t>
              </a:r>
            </a:p>
          </p:txBody>
        </p:sp>
        <p:grpSp>
          <p:nvGrpSpPr>
            <p:cNvPr id="34858" name="Group 42"/>
            <p:cNvGrpSpPr>
              <a:grpSpLocks/>
            </p:cNvGrpSpPr>
            <p:nvPr/>
          </p:nvGrpSpPr>
          <p:grpSpPr bwMode="auto">
            <a:xfrm>
              <a:off x="1249" y="2359"/>
              <a:ext cx="3997" cy="161"/>
              <a:chOff x="1206" y="2474"/>
              <a:chExt cx="3997" cy="161"/>
            </a:xfrm>
          </p:grpSpPr>
          <p:sp>
            <p:nvSpPr>
              <p:cNvPr id="34859" name="Line 43"/>
              <p:cNvSpPr>
                <a:spLocks noChangeShapeType="1"/>
              </p:cNvSpPr>
              <p:nvPr/>
            </p:nvSpPr>
            <p:spPr bwMode="auto">
              <a:xfrm>
                <a:off x="1206" y="2554"/>
                <a:ext cx="3992" cy="0"/>
              </a:xfrm>
              <a:prstGeom prst="line">
                <a:avLst/>
              </a:prstGeom>
              <a:noFill/>
              <a:ln w="38100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60" name="Line 44"/>
              <p:cNvSpPr>
                <a:spLocks noChangeShapeType="1"/>
              </p:cNvSpPr>
              <p:nvPr/>
            </p:nvSpPr>
            <p:spPr bwMode="auto">
              <a:xfrm>
                <a:off x="1207" y="2474"/>
                <a:ext cx="0" cy="161"/>
              </a:xfrm>
              <a:prstGeom prst="line">
                <a:avLst/>
              </a:prstGeom>
              <a:noFill/>
              <a:ln w="38100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61" name="Line 45"/>
              <p:cNvSpPr>
                <a:spLocks noChangeShapeType="1"/>
              </p:cNvSpPr>
              <p:nvPr/>
            </p:nvSpPr>
            <p:spPr bwMode="auto">
              <a:xfrm>
                <a:off x="3572" y="2474"/>
                <a:ext cx="0" cy="161"/>
              </a:xfrm>
              <a:prstGeom prst="line">
                <a:avLst/>
              </a:prstGeom>
              <a:noFill/>
              <a:ln w="38100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62" name="Line 46"/>
              <p:cNvSpPr>
                <a:spLocks noChangeShapeType="1"/>
              </p:cNvSpPr>
              <p:nvPr/>
            </p:nvSpPr>
            <p:spPr bwMode="auto">
              <a:xfrm>
                <a:off x="5203" y="2474"/>
                <a:ext cx="0" cy="161"/>
              </a:xfrm>
              <a:prstGeom prst="line">
                <a:avLst/>
              </a:prstGeom>
              <a:noFill/>
              <a:ln w="38100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4870" name="Text Box 54"/>
            <p:cNvSpPr txBox="1">
              <a:spLocks noChangeArrowheads="1"/>
            </p:cNvSpPr>
            <p:nvPr/>
          </p:nvSpPr>
          <p:spPr bwMode="auto">
            <a:xfrm>
              <a:off x="779" y="2241"/>
              <a:ext cx="461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3600">
                  <a:solidFill>
                    <a:schemeClr val="accent1"/>
                  </a:solidFill>
                  <a:latin typeface="Arial" charset="0"/>
                </a:rPr>
                <a:t>ºC</a:t>
              </a:r>
            </a:p>
          </p:txBody>
        </p:sp>
        <p:grpSp>
          <p:nvGrpSpPr>
            <p:cNvPr id="34863" name="Group 47"/>
            <p:cNvGrpSpPr>
              <a:grpSpLocks/>
            </p:cNvGrpSpPr>
            <p:nvPr/>
          </p:nvGrpSpPr>
          <p:grpSpPr bwMode="auto">
            <a:xfrm>
              <a:off x="1249" y="3013"/>
              <a:ext cx="3997" cy="161"/>
              <a:chOff x="1206" y="2474"/>
              <a:chExt cx="3997" cy="161"/>
            </a:xfrm>
          </p:grpSpPr>
          <p:sp>
            <p:nvSpPr>
              <p:cNvPr id="34864" name="Line 48"/>
              <p:cNvSpPr>
                <a:spLocks noChangeShapeType="1"/>
              </p:cNvSpPr>
              <p:nvPr/>
            </p:nvSpPr>
            <p:spPr bwMode="auto">
              <a:xfrm>
                <a:off x="1206" y="2554"/>
                <a:ext cx="3992" cy="0"/>
              </a:xfrm>
              <a:prstGeom prst="line">
                <a:avLst/>
              </a:prstGeom>
              <a:noFill/>
              <a:ln w="38100">
                <a:solidFill>
                  <a:srgbClr val="FFFF99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65" name="Line 49"/>
              <p:cNvSpPr>
                <a:spLocks noChangeShapeType="1"/>
              </p:cNvSpPr>
              <p:nvPr/>
            </p:nvSpPr>
            <p:spPr bwMode="auto">
              <a:xfrm>
                <a:off x="1207" y="2474"/>
                <a:ext cx="0" cy="161"/>
              </a:xfrm>
              <a:prstGeom prst="line">
                <a:avLst/>
              </a:prstGeom>
              <a:noFill/>
              <a:ln w="38100">
                <a:solidFill>
                  <a:srgbClr val="FFFF99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66" name="Line 50"/>
              <p:cNvSpPr>
                <a:spLocks noChangeShapeType="1"/>
              </p:cNvSpPr>
              <p:nvPr/>
            </p:nvSpPr>
            <p:spPr bwMode="auto">
              <a:xfrm>
                <a:off x="3572" y="2474"/>
                <a:ext cx="0" cy="161"/>
              </a:xfrm>
              <a:prstGeom prst="line">
                <a:avLst/>
              </a:prstGeom>
              <a:noFill/>
              <a:ln w="38100">
                <a:solidFill>
                  <a:srgbClr val="FFFF99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67" name="Line 51"/>
              <p:cNvSpPr>
                <a:spLocks noChangeShapeType="1"/>
              </p:cNvSpPr>
              <p:nvPr/>
            </p:nvSpPr>
            <p:spPr bwMode="auto">
              <a:xfrm>
                <a:off x="5203" y="2474"/>
                <a:ext cx="0" cy="161"/>
              </a:xfrm>
              <a:prstGeom prst="line">
                <a:avLst/>
              </a:prstGeom>
              <a:noFill/>
              <a:ln w="38100">
                <a:solidFill>
                  <a:srgbClr val="FFFF99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4871" name="Text Box 55"/>
            <p:cNvSpPr txBox="1">
              <a:spLocks noChangeArrowheads="1"/>
            </p:cNvSpPr>
            <p:nvPr/>
          </p:nvSpPr>
          <p:spPr bwMode="auto">
            <a:xfrm>
              <a:off x="902" y="2884"/>
              <a:ext cx="33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3600">
                  <a:solidFill>
                    <a:srgbClr val="FFFF99"/>
                  </a:solidFill>
                  <a:latin typeface="Arial" charset="0"/>
                </a:rPr>
                <a:t>K</a:t>
              </a:r>
            </a:p>
          </p:txBody>
        </p:sp>
        <p:sp>
          <p:nvSpPr>
            <p:cNvPr id="34876" name="Text Box 60"/>
            <p:cNvSpPr txBox="1">
              <a:spLocks noChangeArrowheads="1"/>
            </p:cNvSpPr>
            <p:nvPr/>
          </p:nvSpPr>
          <p:spPr bwMode="auto">
            <a:xfrm>
              <a:off x="867" y="1835"/>
              <a:ext cx="769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chemeClr val="tx2"/>
                  </a:solidFill>
                  <a:latin typeface="Arial" charset="0"/>
                </a:rPr>
                <a:t>-459</a:t>
              </a:r>
            </a:p>
          </p:txBody>
        </p:sp>
        <p:sp>
          <p:nvSpPr>
            <p:cNvPr id="34877" name="Text Box 61"/>
            <p:cNvSpPr txBox="1">
              <a:spLocks noChangeArrowheads="1"/>
            </p:cNvSpPr>
            <p:nvPr/>
          </p:nvSpPr>
          <p:spPr bwMode="auto">
            <a:xfrm>
              <a:off x="3224" y="1835"/>
              <a:ext cx="769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chemeClr val="tx2"/>
                  </a:solidFill>
                  <a:latin typeface="Arial" charset="0"/>
                </a:rPr>
                <a:t>32</a:t>
              </a:r>
            </a:p>
          </p:txBody>
        </p:sp>
        <p:sp>
          <p:nvSpPr>
            <p:cNvPr id="34878" name="Text Box 62"/>
            <p:cNvSpPr txBox="1">
              <a:spLocks noChangeArrowheads="1"/>
            </p:cNvSpPr>
            <p:nvPr/>
          </p:nvSpPr>
          <p:spPr bwMode="auto">
            <a:xfrm>
              <a:off x="4858" y="1835"/>
              <a:ext cx="769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chemeClr val="tx2"/>
                  </a:solidFill>
                  <a:latin typeface="Arial" charset="0"/>
                </a:rPr>
                <a:t>212</a:t>
              </a:r>
            </a:p>
          </p:txBody>
        </p:sp>
        <p:sp>
          <p:nvSpPr>
            <p:cNvPr id="34879" name="Text Box 63"/>
            <p:cNvSpPr txBox="1">
              <a:spLocks noChangeArrowheads="1"/>
            </p:cNvSpPr>
            <p:nvPr/>
          </p:nvSpPr>
          <p:spPr bwMode="auto">
            <a:xfrm>
              <a:off x="881" y="2495"/>
              <a:ext cx="769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chemeClr val="accent1"/>
                  </a:solidFill>
                  <a:latin typeface="Arial" charset="0"/>
                </a:rPr>
                <a:t>-273</a:t>
              </a:r>
            </a:p>
          </p:txBody>
        </p:sp>
        <p:sp>
          <p:nvSpPr>
            <p:cNvPr id="34880" name="Text Box 64"/>
            <p:cNvSpPr txBox="1">
              <a:spLocks noChangeArrowheads="1"/>
            </p:cNvSpPr>
            <p:nvPr/>
          </p:nvSpPr>
          <p:spPr bwMode="auto">
            <a:xfrm>
              <a:off x="3238" y="2495"/>
              <a:ext cx="769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chemeClr val="accent1"/>
                  </a:solidFill>
                  <a:latin typeface="Arial" charset="0"/>
                </a:rPr>
                <a:t>0</a:t>
              </a:r>
            </a:p>
          </p:txBody>
        </p:sp>
        <p:sp>
          <p:nvSpPr>
            <p:cNvPr id="34881" name="Text Box 65"/>
            <p:cNvSpPr txBox="1">
              <a:spLocks noChangeArrowheads="1"/>
            </p:cNvSpPr>
            <p:nvPr/>
          </p:nvSpPr>
          <p:spPr bwMode="auto">
            <a:xfrm>
              <a:off x="4872" y="2495"/>
              <a:ext cx="769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chemeClr val="accent1"/>
                  </a:solidFill>
                  <a:latin typeface="Arial" charset="0"/>
                </a:rPr>
                <a:t>100</a:t>
              </a:r>
            </a:p>
          </p:txBody>
        </p:sp>
        <p:sp>
          <p:nvSpPr>
            <p:cNvPr id="34882" name="Text Box 66"/>
            <p:cNvSpPr txBox="1">
              <a:spLocks noChangeArrowheads="1"/>
            </p:cNvSpPr>
            <p:nvPr/>
          </p:nvSpPr>
          <p:spPr bwMode="auto">
            <a:xfrm>
              <a:off x="873" y="3155"/>
              <a:ext cx="769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FF99"/>
                  </a:solidFill>
                  <a:latin typeface="Arial" charset="0"/>
                </a:rPr>
                <a:t>0</a:t>
              </a:r>
            </a:p>
          </p:txBody>
        </p:sp>
        <p:sp>
          <p:nvSpPr>
            <p:cNvPr id="34883" name="Text Box 67"/>
            <p:cNvSpPr txBox="1">
              <a:spLocks noChangeArrowheads="1"/>
            </p:cNvSpPr>
            <p:nvPr/>
          </p:nvSpPr>
          <p:spPr bwMode="auto">
            <a:xfrm>
              <a:off x="3230" y="3155"/>
              <a:ext cx="769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FF99"/>
                  </a:solidFill>
                  <a:latin typeface="Arial" charset="0"/>
                </a:rPr>
                <a:t>273</a:t>
              </a:r>
            </a:p>
          </p:txBody>
        </p:sp>
        <p:sp>
          <p:nvSpPr>
            <p:cNvPr id="34884" name="Text Box 68"/>
            <p:cNvSpPr txBox="1">
              <a:spLocks noChangeArrowheads="1"/>
            </p:cNvSpPr>
            <p:nvPr/>
          </p:nvSpPr>
          <p:spPr bwMode="auto">
            <a:xfrm>
              <a:off x="4864" y="3155"/>
              <a:ext cx="769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FFFF99"/>
                  </a:solidFill>
                  <a:latin typeface="Arial" charset="0"/>
                </a:rPr>
                <a:t>373</a:t>
              </a:r>
            </a:p>
          </p:txBody>
        </p:sp>
      </p:grpSp>
      <p:grpSp>
        <p:nvGrpSpPr>
          <p:cNvPr id="34894" name="Group 78"/>
          <p:cNvGrpSpPr>
            <a:grpSpLocks/>
          </p:cNvGrpSpPr>
          <p:nvPr/>
        </p:nvGrpSpPr>
        <p:grpSpPr bwMode="auto">
          <a:xfrm>
            <a:off x="1366117" y="5725391"/>
            <a:ext cx="7442200" cy="862013"/>
            <a:chOff x="838" y="1484"/>
            <a:chExt cx="4688" cy="543"/>
          </a:xfrm>
        </p:grpSpPr>
        <p:sp>
          <p:nvSpPr>
            <p:cNvPr id="34892" name="AutoShape 76"/>
            <p:cNvSpPr>
              <a:spLocks noChangeArrowheads="1"/>
            </p:cNvSpPr>
            <p:nvPr/>
          </p:nvSpPr>
          <p:spPr bwMode="auto">
            <a:xfrm>
              <a:off x="838" y="1484"/>
              <a:ext cx="4661" cy="53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34888" name="Object 72"/>
            <p:cNvGraphicFramePr>
              <a:graphicFrameLocks noChangeAspect="1"/>
            </p:cNvGraphicFramePr>
            <p:nvPr/>
          </p:nvGraphicFramePr>
          <p:xfrm>
            <a:off x="937" y="1544"/>
            <a:ext cx="1942" cy="483"/>
          </p:xfrm>
          <a:graphic>
            <a:graphicData uri="http://schemas.openxmlformats.org/presentationml/2006/ole">
              <p:oleObj spid="_x0000_s34888" name="Equation" r:id="rId3" imgW="1168200" imgH="291960" progId="Equation.3">
                <p:embed/>
              </p:oleObj>
            </a:graphicData>
          </a:graphic>
        </p:graphicFrame>
        <p:sp>
          <p:nvSpPr>
            <p:cNvPr id="34891" name="Text Box 75"/>
            <p:cNvSpPr txBox="1">
              <a:spLocks noChangeArrowheads="1"/>
            </p:cNvSpPr>
            <p:nvPr/>
          </p:nvSpPr>
          <p:spPr bwMode="auto">
            <a:xfrm>
              <a:off x="3396" y="1505"/>
              <a:ext cx="213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4200">
                  <a:solidFill>
                    <a:srgbClr val="000000"/>
                  </a:solidFill>
                  <a:latin typeface="Arial" charset="0"/>
                </a:rPr>
                <a:t>K = ºC + 273</a:t>
              </a:r>
            </a:p>
          </p:txBody>
        </p:sp>
      </p:grpSp>
      <p:sp>
        <p:nvSpPr>
          <p:cNvPr id="34896" name="Rectangle 80"/>
          <p:cNvSpPr>
            <a:spLocks noGrp="1" noChangeArrowheads="1"/>
          </p:cNvSpPr>
          <p:nvPr>
            <p:ph type="body" idx="1"/>
          </p:nvPr>
        </p:nvSpPr>
        <p:spPr>
          <a:xfrm>
            <a:off x="1219200" y="1055688"/>
            <a:ext cx="7772400" cy="1249362"/>
          </a:xfrm>
        </p:spPr>
        <p:txBody>
          <a:bodyPr/>
          <a:lstStyle/>
          <a:p>
            <a:r>
              <a:rPr lang="en-US"/>
              <a:t>Always use absolute temperature (Kelvin) when working with gases.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4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4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E. Pressure</a:t>
            </a:r>
          </a:p>
        </p:txBody>
      </p:sp>
      <p:grpSp>
        <p:nvGrpSpPr>
          <p:cNvPr id="56323" name="Group 3"/>
          <p:cNvGrpSpPr>
            <a:grpSpLocks/>
          </p:cNvGrpSpPr>
          <p:nvPr/>
        </p:nvGrpSpPr>
        <p:grpSpPr bwMode="auto">
          <a:xfrm>
            <a:off x="2073275" y="1576388"/>
            <a:ext cx="5653088" cy="1978025"/>
            <a:chOff x="1170" y="777"/>
            <a:chExt cx="3561" cy="1246"/>
          </a:xfrm>
        </p:grpSpPr>
        <p:sp>
          <p:nvSpPr>
            <p:cNvPr id="56324" name="AutoShape 4"/>
            <p:cNvSpPr>
              <a:spLocks noChangeArrowheads="1"/>
            </p:cNvSpPr>
            <p:nvPr/>
          </p:nvSpPr>
          <p:spPr bwMode="auto">
            <a:xfrm>
              <a:off x="1170" y="777"/>
              <a:ext cx="3561" cy="1246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56325" name="Object 5"/>
            <p:cNvGraphicFramePr>
              <a:graphicFrameLocks noChangeAspect="1"/>
            </p:cNvGraphicFramePr>
            <p:nvPr/>
          </p:nvGraphicFramePr>
          <p:xfrm>
            <a:off x="1244" y="797"/>
            <a:ext cx="3367" cy="1155"/>
          </p:xfrm>
          <a:graphic>
            <a:graphicData uri="http://schemas.openxmlformats.org/presentationml/2006/ole">
              <p:oleObj spid="_x0000_s56325" name="Equation" r:id="rId3" imgW="1143000" imgH="393480" progId="Equation.3">
                <p:embed/>
              </p:oleObj>
            </a:graphicData>
          </a:graphic>
        </p:graphicFrame>
      </p:grpSp>
      <p:grpSp>
        <p:nvGrpSpPr>
          <p:cNvPr id="56326" name="Group 6"/>
          <p:cNvGrpSpPr>
            <a:grpSpLocks/>
          </p:cNvGrpSpPr>
          <p:nvPr/>
        </p:nvGrpSpPr>
        <p:grpSpPr bwMode="auto">
          <a:xfrm>
            <a:off x="3554413" y="3984625"/>
            <a:ext cx="1619250" cy="1346200"/>
            <a:chOff x="1794" y="2316"/>
            <a:chExt cx="1271" cy="1044"/>
          </a:xfrm>
        </p:grpSpPr>
        <p:graphicFrame>
          <p:nvGraphicFramePr>
            <p:cNvPr id="56327" name="Object 7"/>
            <p:cNvGraphicFramePr>
              <a:graphicFrameLocks noChangeAspect="1"/>
            </p:cNvGraphicFramePr>
            <p:nvPr/>
          </p:nvGraphicFramePr>
          <p:xfrm>
            <a:off x="1899" y="2316"/>
            <a:ext cx="1166" cy="859"/>
          </p:xfrm>
          <a:graphic>
            <a:graphicData uri="http://schemas.openxmlformats.org/presentationml/2006/ole">
              <p:oleObj spid="_x0000_s56327" name="Clip" r:id="rId4" imgW="1540440" imgH="1134720" progId="MS_ClipArt_Gallery.5">
                <p:embed/>
              </p:oleObj>
            </a:graphicData>
          </a:graphic>
        </p:graphicFrame>
        <p:graphicFrame>
          <p:nvGraphicFramePr>
            <p:cNvPr id="56328" name="Object 8"/>
            <p:cNvGraphicFramePr>
              <a:graphicFrameLocks noChangeAspect="1"/>
            </p:cNvGraphicFramePr>
            <p:nvPr/>
          </p:nvGraphicFramePr>
          <p:xfrm>
            <a:off x="1794" y="2501"/>
            <a:ext cx="1166" cy="859"/>
          </p:xfrm>
          <a:graphic>
            <a:graphicData uri="http://schemas.openxmlformats.org/presentationml/2006/ole">
              <p:oleObj spid="_x0000_s56328" name="Clip" r:id="rId5" imgW="1540440" imgH="1134720" progId="MS_ClipArt_Gallery.5">
                <p:embed/>
              </p:oleObj>
            </a:graphicData>
          </a:graphic>
        </p:graphicFrame>
      </p:grpSp>
      <p:graphicFrame>
        <p:nvGraphicFramePr>
          <p:cNvPr id="56329" name="Object 9"/>
          <p:cNvGraphicFramePr>
            <a:graphicFrameLocks noChangeAspect="1"/>
          </p:cNvGraphicFramePr>
          <p:nvPr/>
        </p:nvGraphicFramePr>
        <p:xfrm>
          <a:off x="6019800" y="3825875"/>
          <a:ext cx="2887663" cy="1520825"/>
        </p:xfrm>
        <a:graphic>
          <a:graphicData uri="http://schemas.openxmlformats.org/presentationml/2006/ole">
            <p:oleObj spid="_x0000_s56329" name="Clip" r:id="rId6" imgW="4582440" imgH="2414160" progId="MS_ClipArt_Gallery.5">
              <p:embed/>
            </p:oleObj>
          </a:graphicData>
        </a:graphic>
      </p:graphicFrame>
      <p:sp>
        <p:nvSpPr>
          <p:cNvPr id="56330" name="Text Box 10"/>
          <p:cNvSpPr txBox="1">
            <a:spLocks noChangeArrowheads="1"/>
          </p:cNvSpPr>
          <p:nvPr/>
        </p:nvSpPr>
        <p:spPr bwMode="auto">
          <a:xfrm>
            <a:off x="1400175" y="5768975"/>
            <a:ext cx="7332663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latin typeface="Arial" charset="0"/>
              </a:rPr>
              <a:t>Which shoes create the most pressure?</a:t>
            </a:r>
          </a:p>
        </p:txBody>
      </p:sp>
      <p:graphicFrame>
        <p:nvGraphicFramePr>
          <p:cNvPr id="56331" name="Object 11"/>
          <p:cNvGraphicFramePr>
            <a:graphicFrameLocks noChangeAspect="1"/>
          </p:cNvGraphicFramePr>
          <p:nvPr/>
        </p:nvGraphicFramePr>
        <p:xfrm>
          <a:off x="1320800" y="4194175"/>
          <a:ext cx="1450975" cy="922338"/>
        </p:xfrm>
        <a:graphic>
          <a:graphicData uri="http://schemas.openxmlformats.org/presentationml/2006/ole">
            <p:oleObj spid="_x0000_s56331" name="Clip" r:id="rId7" imgW="1787400" imgH="1136520" progId="MS_ClipArt_Gallery.5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6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6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6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30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05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E. Pressure</a:t>
            </a:r>
          </a:p>
        </p:txBody>
      </p:sp>
      <p:sp>
        <p:nvSpPr>
          <p:cNvPr id="59406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1219200" y="1050925"/>
            <a:ext cx="7924800" cy="4419600"/>
          </a:xfrm>
        </p:spPr>
        <p:txBody>
          <a:bodyPr/>
          <a:lstStyle/>
          <a:p>
            <a:r>
              <a:rPr lang="en-US" b="1"/>
              <a:t>Barometer</a:t>
            </a:r>
            <a:endParaRPr lang="en-US"/>
          </a:p>
          <a:p>
            <a:pPr lvl="1">
              <a:spcBef>
                <a:spcPct val="10000"/>
              </a:spcBef>
            </a:pPr>
            <a:r>
              <a:rPr lang="en-US"/>
              <a:t>measures atmospheric pressure</a:t>
            </a:r>
          </a:p>
        </p:txBody>
      </p:sp>
      <p:grpSp>
        <p:nvGrpSpPr>
          <p:cNvPr id="59410" name="Group 18"/>
          <p:cNvGrpSpPr>
            <a:grpSpLocks/>
          </p:cNvGrpSpPr>
          <p:nvPr/>
        </p:nvGrpSpPr>
        <p:grpSpPr bwMode="auto">
          <a:xfrm>
            <a:off x="1773238" y="2306638"/>
            <a:ext cx="2354262" cy="4551362"/>
            <a:chOff x="1264" y="1454"/>
            <a:chExt cx="1483" cy="2867"/>
          </a:xfrm>
        </p:grpSpPr>
        <p:graphicFrame>
          <p:nvGraphicFramePr>
            <p:cNvPr id="59407" name="Object 15"/>
            <p:cNvGraphicFramePr>
              <a:graphicFrameLocks noChangeAspect="1"/>
            </p:cNvGraphicFramePr>
            <p:nvPr/>
          </p:nvGraphicFramePr>
          <p:xfrm>
            <a:off x="1325" y="1454"/>
            <a:ext cx="1363" cy="2627"/>
          </p:xfrm>
          <a:graphic>
            <a:graphicData uri="http://schemas.openxmlformats.org/presentationml/2006/ole">
              <p:oleObj spid="_x0000_s59407" name="Photo Editor Photo" r:id="rId3" imgW="1838095" imgH="3543795" progId="MSPhotoEd.3">
                <p:embed/>
              </p:oleObj>
            </a:graphicData>
          </a:graphic>
        </p:graphicFrame>
        <p:sp>
          <p:nvSpPr>
            <p:cNvPr id="59409" name="Text Box 17"/>
            <p:cNvSpPr txBox="1">
              <a:spLocks noChangeArrowheads="1"/>
            </p:cNvSpPr>
            <p:nvPr/>
          </p:nvSpPr>
          <p:spPr bwMode="auto">
            <a:xfrm>
              <a:off x="1264" y="4071"/>
              <a:ext cx="148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chemeClr val="accent1"/>
                  </a:solidFill>
                  <a:latin typeface="Arial" charset="0"/>
                </a:rPr>
                <a:t>Mercury Barometer</a:t>
              </a:r>
              <a:endParaRPr lang="en-US" sz="2000">
                <a:latin typeface="Arial" charset="0"/>
              </a:endParaRPr>
            </a:p>
          </p:txBody>
        </p:sp>
      </p:grpSp>
      <p:grpSp>
        <p:nvGrpSpPr>
          <p:cNvPr id="59412" name="Group 20"/>
          <p:cNvGrpSpPr>
            <a:grpSpLocks/>
          </p:cNvGrpSpPr>
          <p:nvPr/>
        </p:nvGrpSpPr>
        <p:grpSpPr bwMode="auto">
          <a:xfrm>
            <a:off x="4760913" y="2719388"/>
            <a:ext cx="3784600" cy="3232150"/>
            <a:chOff x="3056" y="1713"/>
            <a:chExt cx="2384" cy="2036"/>
          </a:xfrm>
        </p:grpSpPr>
        <p:pic>
          <p:nvPicPr>
            <p:cNvPr id="59408" name="Picture 16" descr="barometer - aneroid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056" y="1713"/>
              <a:ext cx="2384" cy="1793"/>
            </a:xfrm>
            <a:prstGeom prst="rect">
              <a:avLst/>
            </a:prstGeom>
            <a:noFill/>
            <a:ln w="28575">
              <a:solidFill>
                <a:schemeClr val="bg2"/>
              </a:solidFill>
              <a:miter lim="800000"/>
              <a:headEnd/>
              <a:tailEnd/>
            </a:ln>
            <a:effectLst/>
          </p:spPr>
        </p:pic>
        <p:sp>
          <p:nvSpPr>
            <p:cNvPr id="59411" name="Rectangle 19"/>
            <p:cNvSpPr>
              <a:spLocks noChangeArrowheads="1"/>
            </p:cNvSpPr>
            <p:nvPr/>
          </p:nvSpPr>
          <p:spPr bwMode="auto">
            <a:xfrm>
              <a:off x="3519" y="3499"/>
              <a:ext cx="145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chemeClr val="accent1"/>
                  </a:solidFill>
                  <a:latin typeface="Arial" charset="0"/>
                </a:rPr>
                <a:t>Aneroid Barometer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94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94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9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9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06" grpId="0" build="p" autoUpdateAnimBg="0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E. Pressure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050925"/>
            <a:ext cx="7924800" cy="1341438"/>
          </a:xfrm>
        </p:spPr>
        <p:txBody>
          <a:bodyPr/>
          <a:lstStyle/>
          <a:p>
            <a:r>
              <a:rPr lang="en-US" b="1"/>
              <a:t>Manometer</a:t>
            </a:r>
            <a:endParaRPr lang="en-US"/>
          </a:p>
          <a:p>
            <a:pPr lvl="1">
              <a:spcBef>
                <a:spcPct val="10000"/>
              </a:spcBef>
            </a:pPr>
            <a:r>
              <a:rPr lang="en-US"/>
              <a:t>measures contained gas pressure</a:t>
            </a:r>
          </a:p>
        </p:txBody>
      </p:sp>
      <p:grpSp>
        <p:nvGrpSpPr>
          <p:cNvPr id="60431" name="Group 15"/>
          <p:cNvGrpSpPr>
            <a:grpSpLocks/>
          </p:cNvGrpSpPr>
          <p:nvPr/>
        </p:nvGrpSpPr>
        <p:grpSpPr bwMode="auto">
          <a:xfrm>
            <a:off x="1593850" y="2433638"/>
            <a:ext cx="3108325" cy="4305300"/>
            <a:chOff x="946" y="1520"/>
            <a:chExt cx="1958" cy="2712"/>
          </a:xfrm>
        </p:grpSpPr>
        <p:graphicFrame>
          <p:nvGraphicFramePr>
            <p:cNvPr id="60426" name="Object 10"/>
            <p:cNvGraphicFramePr>
              <a:graphicFrameLocks noChangeAspect="1"/>
            </p:cNvGraphicFramePr>
            <p:nvPr/>
          </p:nvGraphicFramePr>
          <p:xfrm>
            <a:off x="946" y="1520"/>
            <a:ext cx="1958" cy="2451"/>
          </p:xfrm>
          <a:graphic>
            <a:graphicData uri="http://schemas.openxmlformats.org/presentationml/2006/ole">
              <p:oleObj spid="_x0000_s60426" name="Photo Editor Photo" r:id="rId3" imgW="3180952" imgH="3982006" progId="MSPhotoEd.3">
                <p:embed/>
              </p:oleObj>
            </a:graphicData>
          </a:graphic>
        </p:graphicFrame>
        <p:sp>
          <p:nvSpPr>
            <p:cNvPr id="60429" name="Rectangle 13"/>
            <p:cNvSpPr>
              <a:spLocks noChangeArrowheads="1"/>
            </p:cNvSpPr>
            <p:nvPr/>
          </p:nvSpPr>
          <p:spPr bwMode="auto">
            <a:xfrm>
              <a:off x="1201" y="3982"/>
              <a:ext cx="144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chemeClr val="accent1"/>
                  </a:solidFill>
                  <a:latin typeface="Arial" charset="0"/>
                </a:rPr>
                <a:t>U-tube Manometer</a:t>
              </a:r>
            </a:p>
          </p:txBody>
        </p:sp>
      </p:grpSp>
      <p:grpSp>
        <p:nvGrpSpPr>
          <p:cNvPr id="60432" name="Group 16"/>
          <p:cNvGrpSpPr>
            <a:grpSpLocks/>
          </p:cNvGrpSpPr>
          <p:nvPr/>
        </p:nvGrpSpPr>
        <p:grpSpPr bwMode="auto">
          <a:xfrm>
            <a:off x="5294313" y="2433638"/>
            <a:ext cx="3317875" cy="4305300"/>
            <a:chOff x="3278" y="1608"/>
            <a:chExt cx="2090" cy="2712"/>
          </a:xfrm>
        </p:grpSpPr>
        <p:graphicFrame>
          <p:nvGraphicFramePr>
            <p:cNvPr id="60428" name="Object 12"/>
            <p:cNvGraphicFramePr>
              <a:graphicFrameLocks noChangeAspect="1"/>
            </p:cNvGraphicFramePr>
            <p:nvPr/>
          </p:nvGraphicFramePr>
          <p:xfrm>
            <a:off x="3278" y="1608"/>
            <a:ext cx="2090" cy="2443"/>
          </p:xfrm>
          <a:graphic>
            <a:graphicData uri="http://schemas.openxmlformats.org/presentationml/2006/ole">
              <p:oleObj spid="_x0000_s60428" name="Photo Editor Photo" r:id="rId4" imgW="2695951" imgH="3153215" progId="MSPhotoEd.3">
                <p:embed/>
              </p:oleObj>
            </a:graphicData>
          </a:graphic>
        </p:graphicFrame>
        <p:sp>
          <p:nvSpPr>
            <p:cNvPr id="60430" name="Rectangle 14"/>
            <p:cNvSpPr>
              <a:spLocks noChangeArrowheads="1"/>
            </p:cNvSpPr>
            <p:nvPr/>
          </p:nvSpPr>
          <p:spPr bwMode="auto">
            <a:xfrm>
              <a:off x="3536" y="4070"/>
              <a:ext cx="157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chemeClr val="accent1"/>
                  </a:solidFill>
                  <a:latin typeface="Arial" charset="0"/>
                </a:rPr>
                <a:t>Bourdon-tube gauge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60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0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 autoUpdateAnimBg="0" advAuto="0"/>
    </p:bldLst>
  </p:timing>
</p:sld>
</file>

<file path=ppt/theme/theme1.xml><?xml version="1.0" encoding="utf-8"?>
<a:theme xmlns:a="http://schemas.openxmlformats.org/drawingml/2006/main" name="high voltage">
  <a:themeElements>
    <a:clrScheme name="high voltage 1">
      <a:dk1>
        <a:srgbClr val="001932"/>
      </a:dk1>
      <a:lt1>
        <a:srgbClr val="FFFFFF"/>
      </a:lt1>
      <a:dk2>
        <a:srgbClr val="2181B7"/>
      </a:dk2>
      <a:lt2>
        <a:srgbClr val="CCFFFF"/>
      </a:lt2>
      <a:accent1>
        <a:srgbClr val="99FFCC"/>
      </a:accent1>
      <a:accent2>
        <a:srgbClr val="01B0FF"/>
      </a:accent2>
      <a:accent3>
        <a:srgbClr val="ABC1D8"/>
      </a:accent3>
      <a:accent4>
        <a:srgbClr val="DADADA"/>
      </a:accent4>
      <a:accent5>
        <a:srgbClr val="CAFFE2"/>
      </a:accent5>
      <a:accent6>
        <a:srgbClr val="019FE7"/>
      </a:accent6>
      <a:hlink>
        <a:srgbClr val="6666FF"/>
      </a:hlink>
      <a:folHlink>
        <a:srgbClr val="1C6D9A"/>
      </a:folHlink>
    </a:clrScheme>
    <a:fontScheme name="high voltage">
      <a:majorFont>
        <a:latin typeface="Arial Rounded MT Bol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/>
          </a:defRPr>
        </a:defPPr>
      </a:lstStyle>
    </a:lnDef>
  </a:objectDefaults>
  <a:extraClrSchemeLst>
    <a:extraClrScheme>
      <a:clrScheme name="high voltage 1">
        <a:dk1>
          <a:srgbClr val="001932"/>
        </a:dk1>
        <a:lt1>
          <a:srgbClr val="FFFFFF"/>
        </a:lt1>
        <a:dk2>
          <a:srgbClr val="2181B7"/>
        </a:dk2>
        <a:lt2>
          <a:srgbClr val="CCFFFF"/>
        </a:lt2>
        <a:accent1>
          <a:srgbClr val="99FFCC"/>
        </a:accent1>
        <a:accent2>
          <a:srgbClr val="01B0FF"/>
        </a:accent2>
        <a:accent3>
          <a:srgbClr val="ABC1D8"/>
        </a:accent3>
        <a:accent4>
          <a:srgbClr val="DADADA"/>
        </a:accent4>
        <a:accent5>
          <a:srgbClr val="CAFFE2"/>
        </a:accent5>
        <a:accent6>
          <a:srgbClr val="019FE7"/>
        </a:accent6>
        <a:hlink>
          <a:srgbClr val="6666FF"/>
        </a:hlink>
        <a:folHlink>
          <a:srgbClr val="1C6D9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igh voltage 2">
        <a:dk1>
          <a:srgbClr val="000000"/>
        </a:dk1>
        <a:lt1>
          <a:srgbClr val="FFFFFF"/>
        </a:lt1>
        <a:dk2>
          <a:srgbClr val="000066"/>
        </a:dk2>
        <a:lt2>
          <a:srgbClr val="969696"/>
        </a:lt2>
        <a:accent1>
          <a:srgbClr val="666699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B9B9E7"/>
        </a:accent6>
        <a:hlink>
          <a:srgbClr val="CC00CC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4">
        <a:dk1>
          <a:srgbClr val="000000"/>
        </a:dk1>
        <a:lt1>
          <a:srgbClr val="FFFFCC"/>
        </a:lt1>
        <a:dk2>
          <a:srgbClr val="FF6600"/>
        </a:dk2>
        <a:lt2>
          <a:srgbClr val="333300"/>
        </a:lt2>
        <a:accent1>
          <a:srgbClr val="800000"/>
        </a:accent1>
        <a:accent2>
          <a:srgbClr val="CC6600"/>
        </a:accent2>
        <a:accent3>
          <a:srgbClr val="FFFFE2"/>
        </a:accent3>
        <a:accent4>
          <a:srgbClr val="000000"/>
        </a:accent4>
        <a:accent5>
          <a:srgbClr val="C0AAAA"/>
        </a:accent5>
        <a:accent6>
          <a:srgbClr val="B95C00"/>
        </a:accent6>
        <a:hlink>
          <a:srgbClr val="8080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5">
        <a:dk1>
          <a:srgbClr val="1C3956"/>
        </a:dk1>
        <a:lt1>
          <a:srgbClr val="FFFFFF"/>
        </a:lt1>
        <a:dk2>
          <a:srgbClr val="003366"/>
        </a:dk2>
        <a:lt2>
          <a:srgbClr val="DDDDDD"/>
        </a:lt2>
        <a:accent1>
          <a:srgbClr val="3D7CBB"/>
        </a:accent1>
        <a:accent2>
          <a:srgbClr val="00152A"/>
        </a:accent2>
        <a:accent3>
          <a:srgbClr val="AAADB8"/>
        </a:accent3>
        <a:accent4>
          <a:srgbClr val="DADADA"/>
        </a:accent4>
        <a:accent5>
          <a:srgbClr val="AFBFDA"/>
        </a:accent5>
        <a:accent6>
          <a:srgbClr val="001225"/>
        </a:accent6>
        <a:hlink>
          <a:srgbClr val="33CCCC"/>
        </a:hlink>
        <a:folHlink>
          <a:srgbClr val="96B9D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igh voltage 6">
        <a:dk1>
          <a:srgbClr val="000000"/>
        </a:dk1>
        <a:lt1>
          <a:srgbClr val="FFFFFF"/>
        </a:lt1>
        <a:dk2>
          <a:srgbClr val="440044"/>
        </a:dk2>
        <a:lt2>
          <a:srgbClr val="491D49"/>
        </a:lt2>
        <a:accent1>
          <a:srgbClr val="9D9DBD"/>
        </a:accent1>
        <a:accent2>
          <a:srgbClr val="14213C"/>
        </a:accent2>
        <a:accent3>
          <a:srgbClr val="FFFFFF"/>
        </a:accent3>
        <a:accent4>
          <a:srgbClr val="000000"/>
        </a:accent4>
        <a:accent5>
          <a:srgbClr val="CCCCDB"/>
        </a:accent5>
        <a:accent6>
          <a:srgbClr val="111D35"/>
        </a:accent6>
        <a:hlink>
          <a:srgbClr val="666699"/>
        </a:hlink>
        <a:folHlink>
          <a:srgbClr val="DBDBF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7">
        <a:dk1>
          <a:srgbClr val="000000"/>
        </a:dk1>
        <a:lt1>
          <a:srgbClr val="FFFFFF"/>
        </a:lt1>
        <a:dk2>
          <a:srgbClr val="000000"/>
        </a:dk2>
        <a:lt2>
          <a:srgbClr val="001A00"/>
        </a:lt2>
        <a:accent1>
          <a:srgbClr val="339966"/>
        </a:accent1>
        <a:accent2>
          <a:srgbClr val="003300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002D00"/>
        </a:accent6>
        <a:hlink>
          <a:srgbClr val="FF9933"/>
        </a:hlink>
        <a:folHlink>
          <a:srgbClr val="AFE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8">
        <a:dk1>
          <a:srgbClr val="000000"/>
        </a:dk1>
        <a:lt1>
          <a:srgbClr val="FFFFFF"/>
        </a:lt1>
        <a:dk2>
          <a:srgbClr val="000000"/>
        </a:dk2>
        <a:lt2>
          <a:srgbClr val="FFCC00"/>
        </a:lt2>
        <a:accent1>
          <a:srgbClr val="FF9900"/>
        </a:accent1>
        <a:accent2>
          <a:srgbClr val="D60093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C20085"/>
        </a:accent6>
        <a:hlink>
          <a:srgbClr val="9966FF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Designs\high voltage.pot</Template>
  <TotalTime>2945</TotalTime>
  <Words>249</Words>
  <Application>Microsoft Office PowerPoint</Application>
  <PresentationFormat>On-screen Show (4:3)</PresentationFormat>
  <Paragraphs>69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23" baseType="lpstr">
      <vt:lpstr>Times New Roman</vt:lpstr>
      <vt:lpstr>Arial Rounded MT Bold</vt:lpstr>
      <vt:lpstr>Arial</vt:lpstr>
      <vt:lpstr>Monotype Sorts</vt:lpstr>
      <vt:lpstr>Wingdings</vt:lpstr>
      <vt:lpstr>Impact</vt:lpstr>
      <vt:lpstr>Arial Narrow</vt:lpstr>
      <vt:lpstr>DomCasual BT</vt:lpstr>
      <vt:lpstr>high voltage</vt:lpstr>
      <vt:lpstr>Microsoft Clip Gallery</vt:lpstr>
      <vt:lpstr>Microsoft Equation 3.0</vt:lpstr>
      <vt:lpstr>Microsoft Photo Editor 3.0 Photo</vt:lpstr>
      <vt:lpstr>I. Physical Properties  </vt:lpstr>
      <vt:lpstr>A. Kinetic Molecular Theory</vt:lpstr>
      <vt:lpstr>B. Real Gases</vt:lpstr>
      <vt:lpstr>C. Characteristics of Gases</vt:lpstr>
      <vt:lpstr>C. Characteristics of Gases</vt:lpstr>
      <vt:lpstr>D. Temperature</vt:lpstr>
      <vt:lpstr>E. Pressure</vt:lpstr>
      <vt:lpstr>E. Pressure</vt:lpstr>
      <vt:lpstr>E. Pressure</vt:lpstr>
      <vt:lpstr>E. Pressure</vt:lpstr>
      <vt:lpstr>F. STP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I. Physical Properties of Gases</dc:title>
  <dc:creator>Robert E. Johannesson</dc:creator>
  <cp:lastModifiedBy>Mshull</cp:lastModifiedBy>
  <cp:revision>172</cp:revision>
  <cp:lastPrinted>2000-02-27T23:02:41Z</cp:lastPrinted>
  <dcterms:created xsi:type="dcterms:W3CDTF">2000-02-27T20:14:20Z</dcterms:created>
  <dcterms:modified xsi:type="dcterms:W3CDTF">2014-05-05T11:53:13Z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2</vt:i4>
  </property>
  <property fmtid="{D5CDD505-2E9C-101B-9397-08002B2CF9AE}" pid="7" name="MailAddress">
    <vt:lpwstr/>
  </property>
  <property fmtid="{D5CDD505-2E9C-101B-9397-08002B2CF9AE}" pid="8" name="HomePage">
    <vt:lpwstr>http://www.geocities.com/CollegePark/Locker/3195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false</vt:bool>
  </property>
  <property fmtid="{D5CDD505-2E9C-101B-9397-08002B2CF9AE}" pid="13" name="BackColor">
    <vt:i4>16772300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4</vt:i4>
  </property>
  <property fmtid="{D5CDD505-2E9C-101B-9397-08002B2CF9AE}" pid="21" name="OutputDir">
    <vt:lpwstr>C:\Data\Christy's Stuff\Teaching Stuff\99-00 School Year\Lessons\Stoichiometry</vt:lpwstr>
  </property>
</Properties>
</file>