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289" r:id="rId2"/>
    <p:sldId id="290" r:id="rId3"/>
    <p:sldId id="338" r:id="rId4"/>
    <p:sldId id="292" r:id="rId5"/>
    <p:sldId id="339" r:id="rId6"/>
    <p:sldId id="291" r:id="rId7"/>
    <p:sldId id="340" r:id="rId8"/>
    <p:sldId id="336" r:id="rId9"/>
    <p:sldId id="294" r:id="rId10"/>
    <p:sldId id="295" r:id="rId11"/>
    <p:sldId id="332" r:id="rId12"/>
    <p:sldId id="297" r:id="rId13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54C8"/>
    <a:srgbClr val="3F3FC8"/>
    <a:srgbClr val="17597D"/>
    <a:srgbClr val="5F5FD1"/>
    <a:srgbClr val="7272D2"/>
    <a:srgbClr val="9696D4"/>
    <a:srgbClr val="FF1313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1674" y="-78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AF319B3-B68F-4B42-A9A0-D8ABE30EECB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3012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F42B1B-7963-415A-A9B9-C3136740C12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347788" y="2443163"/>
            <a:ext cx="7543800" cy="2643187"/>
          </a:xfrm>
          <a:effectLst/>
        </p:spPr>
        <p:txBody>
          <a:bodyPr anchor="t"/>
          <a:lstStyle>
            <a:lvl1pPr algn="ctr">
              <a:defRPr sz="4400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292225" y="379413"/>
            <a:ext cx="7535863" cy="1141412"/>
          </a:xfrm>
        </p:spPr>
        <p:txBody>
          <a:bodyPr anchor="b"/>
          <a:lstStyle>
            <a:lvl1pPr marL="0" indent="0" algn="ctr">
              <a:buFont typeface="Monotype Sorts" pitchFamily="2" charset="2"/>
              <a:buNone/>
              <a:defRPr sz="6000" b="1"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1295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733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162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C7E7890-AE07-4F46-96E0-D3AAFD8458CB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2" name="Group 10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3083" name="AutoShape 11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4" name="AutoShape 12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5" name="AutoShape 13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6" name="AutoShape 14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7" name="AutoShape 15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8" name="AutoShape 16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AutoShape 17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AutoShape 19"/>
          <p:cNvSpPr>
            <a:spLocks noChangeArrowheads="1"/>
          </p:cNvSpPr>
          <p:nvPr/>
        </p:nvSpPr>
        <p:spPr bwMode="auto">
          <a:xfrm flipH="1">
            <a:off x="547688" y="1676400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Oval 20"/>
          <p:cNvSpPr>
            <a:spLocks noChangeArrowheads="1"/>
          </p:cNvSpPr>
          <p:nvPr/>
        </p:nvSpPr>
        <p:spPr bwMode="auto">
          <a:xfrm>
            <a:off x="433388" y="1676400"/>
            <a:ext cx="295275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463550" y="2700338"/>
            <a:ext cx="161925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4" name="Oval 22"/>
          <p:cNvSpPr>
            <a:spLocks noChangeArrowheads="1"/>
          </p:cNvSpPr>
          <p:nvPr/>
        </p:nvSpPr>
        <p:spPr bwMode="auto">
          <a:xfrm>
            <a:off x="9236075" y="1676400"/>
            <a:ext cx="304800" cy="274638"/>
          </a:xfrm>
          <a:prstGeom prst="ellipse">
            <a:avLst/>
          </a:prstGeom>
          <a:gradFill rotWithShape="0">
            <a:gsLst>
              <a:gs pos="0">
                <a:srgbClr val="FEFFFF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484188" y="2760663"/>
            <a:ext cx="8751887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096" name="Group 24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3097" name="AutoShape 25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AutoShape 26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AutoShape 27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0" name="AutoShape 28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AutoShape 29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AutoShape 30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3" name="Freeform 31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4" name="Freeform 32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2" grpId="0" animBg="1"/>
      <p:bldP spid="309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E52C5-23BB-488C-B62F-C24CDFD73A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9BF59-E2C2-4C51-8C64-5B31AD3F6E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E6E740-F8D6-4D52-8EF3-03AE34A4665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77924-AA7A-467A-9F39-C6CA1B5F63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055688"/>
            <a:ext cx="381000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055688"/>
            <a:ext cx="3810000" cy="481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E85906-20AA-432B-8A50-56A5FA105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59E7E-D5C7-4B39-9B4B-2163AA4373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96DE2-4877-4469-8671-C93BCE12441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A25F64-BAEA-4CB9-8425-AB02F542D6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338EB-1E5D-4B69-A4BC-D17C867FEE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325DF3-61FA-497F-9B0E-B774C9FEC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597D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0"/>
            <a:ext cx="77724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055688"/>
            <a:ext cx="7772400" cy="481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255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6395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r>
              <a:rPr lang="en-US"/>
              <a:t>C. Johannesson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Arial Narrow" pitchFamily="34" charset="0"/>
              </a:defRPr>
            </a:lvl1pPr>
          </a:lstStyle>
          <a:p>
            <a:fld id="{7B368AD4-2DEE-4782-A87C-96A5F9AD717E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>
            <a:off x="152400" y="314325"/>
            <a:ext cx="847725" cy="6543675"/>
            <a:chOff x="96" y="198"/>
            <a:chExt cx="534" cy="4122"/>
          </a:xfrm>
        </p:grpSpPr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 rot="5400000" flipH="1">
              <a:off x="82" y="1994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AutoShape 9"/>
            <p:cNvSpPr>
              <a:spLocks noChangeArrowheads="1"/>
            </p:cNvSpPr>
            <p:nvPr/>
          </p:nvSpPr>
          <p:spPr bwMode="auto">
            <a:xfrm rot="5400000" flipH="1">
              <a:off x="82" y="2588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AutoShape 10"/>
            <p:cNvSpPr>
              <a:spLocks noChangeArrowheads="1"/>
            </p:cNvSpPr>
            <p:nvPr/>
          </p:nvSpPr>
          <p:spPr bwMode="auto">
            <a:xfrm rot="5400000" flipH="1">
              <a:off x="81" y="318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AutoShape 11"/>
            <p:cNvSpPr>
              <a:spLocks noChangeArrowheads="1"/>
            </p:cNvSpPr>
            <p:nvPr/>
          </p:nvSpPr>
          <p:spPr bwMode="auto">
            <a:xfrm rot="5400000" flipH="1">
              <a:off x="84" y="3774"/>
              <a:ext cx="558" cy="533"/>
            </a:xfrm>
            <a:prstGeom prst="parallelogram">
              <a:avLst>
                <a:gd name="adj" fmla="val 55437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AutoShape 12"/>
            <p:cNvSpPr>
              <a:spLocks noChangeArrowheads="1"/>
            </p:cNvSpPr>
            <p:nvPr/>
          </p:nvSpPr>
          <p:spPr bwMode="auto">
            <a:xfrm rot="5400000" flipH="1">
              <a:off x="82" y="21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AutoShape 13"/>
            <p:cNvSpPr>
              <a:spLocks noChangeArrowheads="1"/>
            </p:cNvSpPr>
            <p:nvPr/>
          </p:nvSpPr>
          <p:spPr bwMode="auto">
            <a:xfrm rot="5400000" flipH="1">
              <a:off x="81" y="803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AutoShape 14"/>
            <p:cNvSpPr>
              <a:spLocks noChangeArrowheads="1"/>
            </p:cNvSpPr>
            <p:nvPr/>
          </p:nvSpPr>
          <p:spPr bwMode="auto">
            <a:xfrm rot="5400000" flipH="1">
              <a:off x="81" y="139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441325" y="0"/>
            <a:ext cx="276225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463550" y="1912938"/>
            <a:ext cx="190500" cy="467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457200" y="1739900"/>
            <a:ext cx="8751888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69" name="Group 21"/>
          <p:cNvGrpSpPr>
            <a:grpSpLocks/>
          </p:cNvGrpSpPr>
          <p:nvPr/>
        </p:nvGrpSpPr>
        <p:grpSpPr bwMode="auto">
          <a:xfrm>
            <a:off x="150813" y="0"/>
            <a:ext cx="849312" cy="6858000"/>
            <a:chOff x="95" y="0"/>
            <a:chExt cx="535" cy="4320"/>
          </a:xfrm>
        </p:grpSpPr>
        <p:sp>
          <p:nvSpPr>
            <p:cNvPr id="2070" name="AutoShape 22"/>
            <p:cNvSpPr>
              <a:spLocks noChangeArrowheads="1"/>
            </p:cNvSpPr>
            <p:nvPr/>
          </p:nvSpPr>
          <p:spPr bwMode="auto">
            <a:xfrm rot="-5400000">
              <a:off x="82" y="229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AutoShape 23"/>
            <p:cNvSpPr>
              <a:spLocks noChangeArrowheads="1"/>
            </p:cNvSpPr>
            <p:nvPr/>
          </p:nvSpPr>
          <p:spPr bwMode="auto">
            <a:xfrm rot="-5400000">
              <a:off x="81" y="2886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AutoShape 24"/>
            <p:cNvSpPr>
              <a:spLocks noChangeArrowheads="1"/>
            </p:cNvSpPr>
            <p:nvPr/>
          </p:nvSpPr>
          <p:spPr bwMode="auto">
            <a:xfrm rot="-5400000">
              <a:off x="81" y="3479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AutoShape 25"/>
            <p:cNvSpPr>
              <a:spLocks noChangeArrowheads="1"/>
            </p:cNvSpPr>
            <p:nvPr/>
          </p:nvSpPr>
          <p:spPr bwMode="auto">
            <a:xfrm rot="-5400000">
              <a:off x="81" y="508"/>
              <a:ext cx="565" cy="533"/>
            </a:xfrm>
            <a:prstGeom prst="parallelogram">
              <a:avLst>
                <a:gd name="adj" fmla="val 56133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AutoShape 26"/>
            <p:cNvSpPr>
              <a:spLocks noChangeArrowheads="1"/>
            </p:cNvSpPr>
            <p:nvPr/>
          </p:nvSpPr>
          <p:spPr bwMode="auto">
            <a:xfrm rot="-5400000">
              <a:off x="81" y="1101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AutoShape 27"/>
            <p:cNvSpPr>
              <a:spLocks noChangeArrowheads="1"/>
            </p:cNvSpPr>
            <p:nvPr/>
          </p:nvSpPr>
          <p:spPr bwMode="auto">
            <a:xfrm rot="-5400000">
              <a:off x="81" y="1697"/>
              <a:ext cx="564" cy="533"/>
            </a:xfrm>
            <a:prstGeom prst="parallelogram">
              <a:avLst>
                <a:gd name="adj" fmla="val 56034"/>
              </a:avLst>
            </a:pr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Freeform 28"/>
            <p:cNvSpPr>
              <a:spLocks/>
            </p:cNvSpPr>
            <p:nvPr/>
          </p:nvSpPr>
          <p:spPr bwMode="auto">
            <a:xfrm>
              <a:off x="98" y="0"/>
              <a:ext cx="532" cy="465"/>
            </a:xfrm>
            <a:custGeom>
              <a:avLst/>
              <a:gdLst/>
              <a:ahLst/>
              <a:cxnLst>
                <a:cxn ang="0">
                  <a:pos x="1" y="0"/>
                </a:cxn>
                <a:cxn ang="0">
                  <a:pos x="0" y="166"/>
                </a:cxn>
                <a:cxn ang="0">
                  <a:pos x="532" y="465"/>
                </a:cxn>
                <a:cxn ang="0">
                  <a:pos x="532" y="201"/>
                </a:cxn>
                <a:cxn ang="0">
                  <a:pos x="172" y="0"/>
                </a:cxn>
                <a:cxn ang="0">
                  <a:pos x="1" y="0"/>
                </a:cxn>
              </a:cxnLst>
              <a:rect l="0" t="0" r="r" b="b"/>
              <a:pathLst>
                <a:path w="532" h="465">
                  <a:moveTo>
                    <a:pt x="1" y="0"/>
                  </a:moveTo>
                  <a:lnTo>
                    <a:pt x="0" y="166"/>
                  </a:lnTo>
                  <a:lnTo>
                    <a:pt x="532" y="465"/>
                  </a:lnTo>
                  <a:lnTo>
                    <a:pt x="532" y="201"/>
                  </a:lnTo>
                  <a:lnTo>
                    <a:pt x="172" y="0"/>
                  </a:lnTo>
                  <a:lnTo>
                    <a:pt x="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Freeform 29"/>
            <p:cNvSpPr>
              <a:spLocks/>
            </p:cNvSpPr>
            <p:nvPr/>
          </p:nvSpPr>
          <p:spPr bwMode="auto">
            <a:xfrm>
              <a:off x="95" y="4060"/>
              <a:ext cx="457" cy="260"/>
            </a:xfrm>
            <a:custGeom>
              <a:avLst/>
              <a:gdLst/>
              <a:ahLst/>
              <a:cxnLst>
                <a:cxn ang="0">
                  <a:pos x="457" y="260"/>
                </a:cxn>
                <a:cxn ang="0">
                  <a:pos x="1" y="0"/>
                </a:cxn>
                <a:cxn ang="0">
                  <a:pos x="0" y="264"/>
                </a:cxn>
                <a:cxn ang="0">
                  <a:pos x="457" y="260"/>
                </a:cxn>
              </a:cxnLst>
              <a:rect l="0" t="0" r="r" b="b"/>
              <a:pathLst>
                <a:path w="457" h="264">
                  <a:moveTo>
                    <a:pt x="457" y="260"/>
                  </a:moveTo>
                  <a:lnTo>
                    <a:pt x="1" y="0"/>
                  </a:lnTo>
                  <a:lnTo>
                    <a:pt x="0" y="264"/>
                  </a:lnTo>
                  <a:lnTo>
                    <a:pt x="457" y="26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1"/>
                </a:gs>
              </a:gsLst>
              <a:lin ang="0" scaled="1"/>
            </a:gradFill>
            <a:ln w="9525" cap="flat" cmpd="sng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78" name="AutoShape 30"/>
          <p:cNvSpPr>
            <a:spLocks noChangeArrowheads="1"/>
          </p:cNvSpPr>
          <p:nvPr/>
        </p:nvSpPr>
        <p:spPr bwMode="auto">
          <a:xfrm flipH="1">
            <a:off x="547688" y="776288"/>
            <a:ext cx="8596312" cy="254000"/>
          </a:xfrm>
          <a:prstGeom prst="homePlate">
            <a:avLst>
              <a:gd name="adj" fmla="val 58913"/>
            </a:avLst>
          </a:prstGeom>
          <a:gradFill rotWithShape="0">
            <a:gsLst>
              <a:gs pos="0">
                <a:schemeClr val="bg2"/>
              </a:gs>
              <a:gs pos="50000">
                <a:schemeClr val="folHlink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 autoUpdateAnimBg="0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 Rounded MT Bold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Monotype Sorts" pitchFamily="2" charset="2"/>
        <a:buChar char="b"/>
        <a:defRPr kumimoji="1" sz="3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600">
          <a:solidFill>
            <a:schemeClr val="tx1"/>
          </a:solidFill>
          <a:latin typeface="+mn-lt"/>
        </a:defRPr>
      </a:lvl2pPr>
      <a:lvl3pPr marL="12573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Ø"/>
        <a:defRPr kumimoji="1" sz="3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3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Impact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oleObject" Target="../embeddings/Microsoft_Office_Word_97_-_2003_Document2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9.png"/><Relationship Id="rId4" Type="http://schemas.openxmlformats.org/officeDocument/2006/relationships/oleObject" Target="../embeddings/Microsoft_Office_Word_97_-_2003_Document3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78" name="Group 22"/>
          <p:cNvGrpSpPr>
            <a:grpSpLocks/>
          </p:cNvGrpSpPr>
          <p:nvPr/>
        </p:nvGrpSpPr>
        <p:grpSpPr bwMode="auto">
          <a:xfrm>
            <a:off x="1096963" y="2546350"/>
            <a:ext cx="4479925" cy="3748088"/>
            <a:chOff x="592" y="1168"/>
            <a:chExt cx="2822" cy="2361"/>
          </a:xfrm>
        </p:grpSpPr>
        <p:graphicFrame>
          <p:nvGraphicFramePr>
            <p:cNvPr id="45069" name="Object 13"/>
            <p:cNvGraphicFramePr>
              <a:graphicFrameLocks noChangeAspect="1"/>
            </p:cNvGraphicFramePr>
            <p:nvPr/>
          </p:nvGraphicFramePr>
          <p:xfrm>
            <a:off x="592" y="1168"/>
            <a:ext cx="2822" cy="2361"/>
          </p:xfrm>
          <a:graphic>
            <a:graphicData uri="http://schemas.openxmlformats.org/presentationml/2006/ole">
              <p:oleObj spid="_x0000_s45069" name="Clip" r:id="rId3" imgW="1609920" imgH="1467360" progId="MS_ClipArt_Gallery.5">
                <p:embed/>
              </p:oleObj>
            </a:graphicData>
          </a:graphic>
        </p:graphicFrame>
        <p:sp>
          <p:nvSpPr>
            <p:cNvPr id="45068" name="WordArt 12"/>
            <p:cNvSpPr>
              <a:spLocks noChangeArrowheads="1" noChangeShapeType="1" noTextEdit="1"/>
            </p:cNvSpPr>
            <p:nvPr/>
          </p:nvSpPr>
          <p:spPr bwMode="auto">
            <a:xfrm>
              <a:off x="1144" y="2235"/>
              <a:ext cx="333" cy="5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P</a:t>
              </a:r>
            </a:p>
          </p:txBody>
        </p:sp>
        <p:sp>
          <p:nvSpPr>
            <p:cNvPr id="45071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1686" y="1541"/>
              <a:ext cx="425" cy="5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V</a:t>
              </a:r>
            </a:p>
          </p:txBody>
        </p:sp>
        <p:sp>
          <p:nvSpPr>
            <p:cNvPr id="45072" name="WordArt 16"/>
            <p:cNvSpPr>
              <a:spLocks noChangeArrowheads="1" noChangeShapeType="1" noTextEdit="1"/>
            </p:cNvSpPr>
            <p:nvPr/>
          </p:nvSpPr>
          <p:spPr bwMode="auto">
            <a:xfrm>
              <a:off x="2624" y="1678"/>
              <a:ext cx="395" cy="50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9050">
                    <a:solidFill>
                      <a:schemeClr val="tx1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Arial Black"/>
                </a:rPr>
                <a:t>T</a:t>
              </a:r>
            </a:p>
          </p:txBody>
        </p:sp>
      </p:grpSp>
      <p:sp>
        <p:nvSpPr>
          <p:cNvPr id="45079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5576888" y="2443163"/>
            <a:ext cx="3314700" cy="3778250"/>
          </a:xfrm>
        </p:spPr>
        <p:txBody>
          <a:bodyPr/>
          <a:lstStyle/>
          <a:p>
            <a:r>
              <a:rPr lang="en-US" dirty="0"/>
              <a:t>II. The Gas Laws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5080" name="Rectangle 2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Ch. </a:t>
            </a:r>
            <a:r>
              <a:rPr lang="en-US" dirty="0" smtClean="0"/>
              <a:t>14- </a:t>
            </a:r>
            <a:r>
              <a:rPr lang="en-US" dirty="0"/>
              <a:t>Gases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0" y="3325813"/>
            <a:ext cx="3284538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 = 100. mL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 = 150. kPa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= 200. kPa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3119438" y="3325813"/>
            <a:ext cx="6024562" cy="200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2 </a:t>
            </a:r>
            <a:r>
              <a:rPr lang="en-US" sz="3200">
                <a:latin typeface="Arial" charset="0"/>
              </a:rPr>
              <a:t>= P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1</a:t>
            </a:r>
            <a:endParaRPr lang="en-US" sz="3200">
              <a:latin typeface="Arial" charset="0"/>
            </a:endParaRPr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Gas Law Problems</a:t>
            </a:r>
          </a:p>
        </p:txBody>
      </p:sp>
      <p:sp>
        <p:nvSpPr>
          <p:cNvPr id="51206" name="Rectangle 6"/>
          <p:cNvSpPr>
            <a:spLocks noChangeArrowheads="1"/>
          </p:cNvSpPr>
          <p:nvPr>
            <p:ph type="body" idx="1"/>
          </p:nvPr>
        </p:nvSpPr>
        <p:spPr>
          <a:xfrm>
            <a:off x="1219200" y="1077913"/>
            <a:ext cx="7772400" cy="2195512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A gas occupies 100. mL at 150. kPa.  Find its volume at 200. kPa. </a:t>
            </a:r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3052763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2266950" y="2562225"/>
            <a:ext cx="513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BOYLE’S LAW</a:t>
            </a:r>
          </a:p>
        </p:txBody>
      </p:sp>
      <p:sp>
        <p:nvSpPr>
          <p:cNvPr id="51210" name="Text Box 10"/>
          <p:cNvSpPr txBox="1">
            <a:spLocks noChangeArrowheads="1"/>
          </p:cNvSpPr>
          <p:nvPr/>
        </p:nvSpPr>
        <p:spPr bwMode="auto">
          <a:xfrm>
            <a:off x="1528763" y="3325813"/>
            <a:ext cx="825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P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</a:t>
            </a:r>
          </a:p>
        </p:txBody>
      </p:sp>
      <p:sp>
        <p:nvSpPr>
          <p:cNvPr id="51211" name="Text Box 11"/>
          <p:cNvSpPr txBox="1">
            <a:spLocks noChangeArrowheads="1"/>
          </p:cNvSpPr>
          <p:nvPr/>
        </p:nvSpPr>
        <p:spPr bwMode="auto">
          <a:xfrm>
            <a:off x="2171700" y="3325813"/>
            <a:ext cx="858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V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</a:t>
            </a:r>
          </a:p>
        </p:txBody>
      </p:sp>
      <p:grpSp>
        <p:nvGrpSpPr>
          <p:cNvPr id="51215" name="Group 15"/>
          <p:cNvGrpSpPr>
            <a:grpSpLocks/>
          </p:cNvGrpSpPr>
          <p:nvPr/>
        </p:nvGrpSpPr>
        <p:grpSpPr bwMode="auto">
          <a:xfrm>
            <a:off x="4054475" y="4041775"/>
            <a:ext cx="1952625" cy="338138"/>
            <a:chOff x="2554" y="2530"/>
            <a:chExt cx="1230" cy="213"/>
          </a:xfrm>
        </p:grpSpPr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 flipV="1">
              <a:off x="2554" y="2530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4" name="Line 14"/>
            <p:cNvSpPr>
              <a:spLocks noChangeShapeType="1"/>
            </p:cNvSpPr>
            <p:nvPr/>
          </p:nvSpPr>
          <p:spPr bwMode="auto">
            <a:xfrm flipV="1">
              <a:off x="3619" y="2530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3121025" y="4597400"/>
            <a:ext cx="6024563" cy="152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3200">
                <a:latin typeface="Arial" charset="0"/>
              </a:rPr>
              <a:t>(150.kPa)(100.mL)=(200.kPa)V</a:t>
            </a:r>
            <a:r>
              <a:rPr lang="en-US" sz="3200" baseline="-25000">
                <a:latin typeface="Arial" charset="0"/>
              </a:rPr>
              <a:t>2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99"/>
                </a:solidFill>
                <a:latin typeface="Arial" charset="0"/>
              </a:rPr>
              <a:t>V</a:t>
            </a:r>
            <a:r>
              <a:rPr lang="en-US" sz="3200" b="1" baseline="-25000">
                <a:solidFill>
                  <a:srgbClr val="FFFF99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FF99"/>
                </a:solidFill>
                <a:latin typeface="Arial" charset="0"/>
              </a:rPr>
              <a:t> = 75.0 mL</a:t>
            </a:r>
            <a:endParaRPr lang="en-US" sz="320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1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1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1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1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12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12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 autoUpdateAnimBg="0"/>
      <p:bldP spid="51209" grpId="0" autoUpdateAnimBg="0"/>
      <p:bldP spid="51210" grpId="0" autoUpdateAnimBg="0"/>
      <p:bldP spid="51211" grpId="0" autoUpdateAnimBg="0"/>
      <p:bldP spid="5121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89090" name="Rectangle 2"/>
          <p:cNvSpPr>
            <a:spLocks noChangeArrowheads="1"/>
          </p:cNvSpPr>
          <p:nvPr/>
        </p:nvSpPr>
        <p:spPr bwMode="auto">
          <a:xfrm>
            <a:off x="0" y="2540000"/>
            <a:ext cx="9131300" cy="4318000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0" y="2532063"/>
            <a:ext cx="3775075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GIVEN:</a:t>
            </a:r>
          </a:p>
          <a:p>
            <a:pPr>
              <a:spcBef>
                <a:spcPct val="15000"/>
              </a:spcBef>
            </a:pPr>
            <a:r>
              <a:rPr lang="en-US" sz="3500">
                <a:latin typeface="Arial" charset="0"/>
              </a:rPr>
              <a:t>V</a:t>
            </a:r>
            <a:r>
              <a:rPr lang="en-US" sz="3500" baseline="-25000">
                <a:latin typeface="Arial" charset="0"/>
              </a:rPr>
              <a:t>1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=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7.84 cm</a:t>
            </a:r>
            <a:r>
              <a:rPr lang="en-US" sz="3500" baseline="30000">
                <a:latin typeface="Arial" charset="0"/>
              </a:rPr>
              <a:t>3</a:t>
            </a:r>
            <a:endParaRPr lang="en-US" sz="3500">
              <a:latin typeface="Arial" charset="0"/>
            </a:endParaRPr>
          </a:p>
          <a:p>
            <a:pPr>
              <a:spcBef>
                <a:spcPct val="15000"/>
              </a:spcBef>
            </a:pPr>
            <a:r>
              <a:rPr lang="en-US" sz="3500">
                <a:latin typeface="Arial" charset="0"/>
              </a:rPr>
              <a:t>P</a:t>
            </a:r>
            <a:r>
              <a:rPr lang="en-US" sz="3500" baseline="-25000">
                <a:latin typeface="Arial" charset="0"/>
              </a:rPr>
              <a:t>1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=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71.8 kPa</a:t>
            </a:r>
          </a:p>
          <a:p>
            <a:pPr>
              <a:spcBef>
                <a:spcPct val="15000"/>
              </a:spcBef>
            </a:pPr>
            <a:r>
              <a:rPr lang="en-US" sz="3500">
                <a:latin typeface="Arial" charset="0"/>
              </a:rPr>
              <a:t>T</a:t>
            </a:r>
            <a:r>
              <a:rPr lang="en-US" sz="3500" baseline="-25000">
                <a:latin typeface="Arial" charset="0"/>
              </a:rPr>
              <a:t>1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=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25°C = 298 K</a:t>
            </a:r>
          </a:p>
          <a:p>
            <a:pPr>
              <a:spcBef>
                <a:spcPct val="15000"/>
              </a:spcBef>
            </a:pPr>
            <a:r>
              <a:rPr lang="en-US" sz="3500">
                <a:latin typeface="Arial" charset="0"/>
              </a:rPr>
              <a:t>V</a:t>
            </a:r>
            <a:r>
              <a:rPr lang="en-US" sz="3500" baseline="-25000">
                <a:latin typeface="Arial" charset="0"/>
              </a:rPr>
              <a:t>2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=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?</a:t>
            </a:r>
          </a:p>
          <a:p>
            <a:pPr>
              <a:spcBef>
                <a:spcPct val="15000"/>
              </a:spcBef>
            </a:pPr>
            <a:r>
              <a:rPr lang="en-US" sz="3500">
                <a:latin typeface="Arial" charset="0"/>
              </a:rPr>
              <a:t>P</a:t>
            </a:r>
            <a:r>
              <a:rPr lang="en-US" sz="3500" baseline="-25000">
                <a:latin typeface="Arial" charset="0"/>
              </a:rPr>
              <a:t>2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=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101.325 kPa</a:t>
            </a:r>
          </a:p>
          <a:p>
            <a:pPr>
              <a:spcBef>
                <a:spcPct val="15000"/>
              </a:spcBef>
            </a:pPr>
            <a:r>
              <a:rPr lang="en-US" sz="3500">
                <a:latin typeface="Arial" charset="0"/>
              </a:rPr>
              <a:t>T</a:t>
            </a:r>
            <a:r>
              <a:rPr lang="en-US" sz="3500" baseline="-25000">
                <a:latin typeface="Arial" charset="0"/>
              </a:rPr>
              <a:t>2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=</a:t>
            </a:r>
            <a:r>
              <a:rPr lang="en-US" sz="2100">
                <a:latin typeface="Arial" charset="0"/>
              </a:rPr>
              <a:t> </a:t>
            </a:r>
            <a:r>
              <a:rPr lang="en-US" sz="3500">
                <a:latin typeface="Arial" charset="0"/>
              </a:rPr>
              <a:t>273 K</a:t>
            </a:r>
          </a:p>
        </p:txBody>
      </p:sp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3778250" y="2532063"/>
            <a:ext cx="5365750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sz="3500">
                <a:latin typeface="Arial" charset="0"/>
              </a:rPr>
              <a:t>P</a:t>
            </a:r>
            <a:r>
              <a:rPr lang="en-US" sz="3500" baseline="-25000">
                <a:latin typeface="Arial" charset="0"/>
              </a:rPr>
              <a:t>1</a:t>
            </a:r>
            <a:r>
              <a:rPr lang="en-US" sz="3500">
                <a:latin typeface="Arial" charset="0"/>
              </a:rPr>
              <a:t>V</a:t>
            </a:r>
            <a:r>
              <a:rPr lang="en-US" sz="3500" baseline="-25000">
                <a:latin typeface="Arial" charset="0"/>
              </a:rPr>
              <a:t>1</a:t>
            </a:r>
            <a:r>
              <a:rPr lang="en-US" sz="3500">
                <a:latin typeface="Arial" charset="0"/>
              </a:rPr>
              <a:t>T</a:t>
            </a:r>
            <a:r>
              <a:rPr lang="en-US" sz="3500" baseline="-25000">
                <a:latin typeface="Arial" charset="0"/>
              </a:rPr>
              <a:t>2</a:t>
            </a:r>
            <a:r>
              <a:rPr lang="en-US" sz="3500">
                <a:latin typeface="Arial" charset="0"/>
              </a:rPr>
              <a:t> = P</a:t>
            </a:r>
            <a:r>
              <a:rPr lang="en-US" sz="3500" baseline="-25000">
                <a:latin typeface="Arial" charset="0"/>
              </a:rPr>
              <a:t>2</a:t>
            </a:r>
            <a:r>
              <a:rPr lang="en-US" sz="3500">
                <a:latin typeface="Arial" charset="0"/>
              </a:rPr>
              <a:t>V</a:t>
            </a:r>
            <a:r>
              <a:rPr lang="en-US" sz="3500" baseline="-25000">
                <a:latin typeface="Arial" charset="0"/>
              </a:rPr>
              <a:t>2</a:t>
            </a:r>
            <a:r>
              <a:rPr lang="en-US" sz="3500">
                <a:latin typeface="Arial" charset="0"/>
              </a:rPr>
              <a:t>T</a:t>
            </a:r>
            <a:r>
              <a:rPr lang="en-US" sz="3500" baseline="-25000">
                <a:latin typeface="Arial" charset="0"/>
              </a:rPr>
              <a:t>1</a:t>
            </a:r>
            <a:endParaRPr lang="en-US" sz="3500">
              <a:latin typeface="Arial" charset="0"/>
            </a:endParaRPr>
          </a:p>
          <a:p>
            <a:pPr>
              <a:spcBef>
                <a:spcPct val="80000"/>
              </a:spcBef>
            </a:pPr>
            <a:r>
              <a:rPr lang="en-US" sz="3100">
                <a:latin typeface="Arial" charset="0"/>
              </a:rPr>
              <a:t>(71.8 kPa)(7.84 cm</a:t>
            </a:r>
            <a:r>
              <a:rPr lang="en-US" sz="3100" baseline="30000">
                <a:latin typeface="Arial" charset="0"/>
              </a:rPr>
              <a:t>3</a:t>
            </a:r>
            <a:r>
              <a:rPr lang="en-US" sz="3100">
                <a:latin typeface="Arial" charset="0"/>
              </a:rPr>
              <a:t>)(273 K)</a:t>
            </a:r>
          </a:p>
          <a:p>
            <a:pPr algn="r">
              <a:spcBef>
                <a:spcPct val="30000"/>
              </a:spcBef>
            </a:pPr>
            <a:r>
              <a:rPr lang="en-US" sz="3100">
                <a:latin typeface="Arial" charset="0"/>
              </a:rPr>
              <a:t>=(101.325 kPa)</a:t>
            </a:r>
            <a:r>
              <a:rPr lang="en-US" sz="3100" baseline="-25000">
                <a:latin typeface="Arial" charset="0"/>
              </a:rPr>
              <a:t> </a:t>
            </a:r>
            <a:r>
              <a:rPr lang="en-US" sz="3100">
                <a:latin typeface="Arial" charset="0"/>
              </a:rPr>
              <a:t>V</a:t>
            </a:r>
            <a:r>
              <a:rPr lang="en-US" sz="3100" baseline="-25000">
                <a:latin typeface="Arial" charset="0"/>
              </a:rPr>
              <a:t>2 </a:t>
            </a:r>
            <a:r>
              <a:rPr lang="en-US" sz="3100">
                <a:latin typeface="Arial" charset="0"/>
              </a:rPr>
              <a:t>(298 K)</a:t>
            </a:r>
            <a:endParaRPr lang="en-US" sz="3500">
              <a:latin typeface="Arial" charset="0"/>
            </a:endParaRPr>
          </a:p>
          <a:p>
            <a:pPr>
              <a:spcBef>
                <a:spcPct val="80000"/>
              </a:spcBef>
            </a:pPr>
            <a:r>
              <a:rPr lang="en-US" sz="3500" b="1">
                <a:solidFill>
                  <a:srgbClr val="FFFF99"/>
                </a:solidFill>
                <a:latin typeface="Arial" charset="0"/>
              </a:rPr>
              <a:t>V</a:t>
            </a:r>
            <a:r>
              <a:rPr lang="en-US" sz="3500" b="1" baseline="-25000">
                <a:solidFill>
                  <a:srgbClr val="FFFF99"/>
                </a:solidFill>
                <a:latin typeface="Arial" charset="0"/>
              </a:rPr>
              <a:t>2</a:t>
            </a:r>
            <a:r>
              <a:rPr lang="en-US" sz="3500" b="1">
                <a:solidFill>
                  <a:srgbClr val="FFFF99"/>
                </a:solidFill>
                <a:latin typeface="Arial" charset="0"/>
              </a:rPr>
              <a:t> = 5.09 cm</a:t>
            </a:r>
            <a:r>
              <a:rPr lang="en-US" sz="3500" b="1" baseline="30000">
                <a:solidFill>
                  <a:srgbClr val="FFFF99"/>
                </a:solidFill>
                <a:latin typeface="Arial" charset="0"/>
              </a:rPr>
              <a:t>3</a:t>
            </a:r>
            <a:endParaRPr lang="en-US" sz="3500">
              <a:solidFill>
                <a:srgbClr val="FFFF99"/>
              </a:solidFill>
              <a:latin typeface="Arial" charset="0"/>
            </a:endParaRPr>
          </a:p>
          <a:p>
            <a:endParaRPr lang="en-US" sz="3500">
              <a:latin typeface="Arial" charset="0"/>
            </a:endParaRPr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Gas Law Problems</a:t>
            </a:r>
          </a:p>
        </p:txBody>
      </p:sp>
      <p:sp>
        <p:nvSpPr>
          <p:cNvPr id="89094" name="Rectangle 6"/>
          <p:cNvSpPr>
            <a:spLocks noChangeArrowheads="1"/>
          </p:cNvSpPr>
          <p:nvPr>
            <p:ph type="body" idx="1"/>
          </p:nvPr>
        </p:nvSpPr>
        <p:spPr>
          <a:xfrm>
            <a:off x="1041400" y="1014413"/>
            <a:ext cx="8058150" cy="1427162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 sz="3400"/>
              <a:t>A gas occupies 7.84 cm</a:t>
            </a:r>
            <a:r>
              <a:rPr lang="en-US" sz="3400" baseline="30000"/>
              <a:t>3</a:t>
            </a:r>
            <a:r>
              <a:rPr lang="en-US" sz="3400"/>
              <a:t> at 71.8 kPa &amp; 25°C.  Find its volume at STP. </a:t>
            </a:r>
          </a:p>
        </p:txBody>
      </p:sp>
      <p:sp>
        <p:nvSpPr>
          <p:cNvPr id="89095" name="Line 7"/>
          <p:cNvSpPr>
            <a:spLocks noChangeShapeType="1"/>
          </p:cNvSpPr>
          <p:nvPr/>
        </p:nvSpPr>
        <p:spPr bwMode="auto">
          <a:xfrm>
            <a:off x="3786188" y="2540000"/>
            <a:ext cx="0" cy="4318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0" y="310038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1401763" y="2528888"/>
            <a:ext cx="173831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P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 T </a:t>
            </a:r>
          </a:p>
        </p:txBody>
      </p:sp>
      <p:sp>
        <p:nvSpPr>
          <p:cNvPr id="89098" name="Text Box 10"/>
          <p:cNvSpPr txBox="1">
            <a:spLocks noChangeArrowheads="1"/>
          </p:cNvSpPr>
          <p:nvPr/>
        </p:nvSpPr>
        <p:spPr bwMode="auto">
          <a:xfrm>
            <a:off x="2927350" y="2528888"/>
            <a:ext cx="858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V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</a:t>
            </a:r>
          </a:p>
        </p:txBody>
      </p:sp>
      <p:sp>
        <p:nvSpPr>
          <p:cNvPr id="89099" name="Text Box 11"/>
          <p:cNvSpPr txBox="1">
            <a:spLocks noChangeArrowheads="1"/>
          </p:cNvSpPr>
          <p:nvPr/>
        </p:nvSpPr>
        <p:spPr bwMode="auto">
          <a:xfrm>
            <a:off x="2332038" y="1924050"/>
            <a:ext cx="5132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COMBINED GAS LAW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9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89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89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9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7" dur="500"/>
                                        <p:tgtEl>
                                          <p:spTgt spid="89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9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89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 autoUpdateAnimBg="0"/>
      <p:bldP spid="89092" grpId="0" build="p" autoUpdateAnimBg="0"/>
      <p:bldP spid="89097" grpId="0" autoUpdateAnimBg="0"/>
      <p:bldP spid="89098" grpId="0" autoUpdateAnimBg="0"/>
      <p:bldP spid="8909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 = 765 torr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 = 23°C = 296K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= 560. torr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= ?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3451225" y="3325813"/>
            <a:ext cx="569277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2 </a:t>
            </a:r>
            <a:r>
              <a:rPr lang="en-US" sz="3200">
                <a:latin typeface="Arial" charset="0"/>
              </a:rPr>
              <a:t>= P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1</a:t>
            </a:r>
            <a:endParaRPr lang="en-US" sz="3200">
              <a:latin typeface="Arial" charset="0"/>
            </a:endParaRPr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Gas Law Problems</a:t>
            </a:r>
          </a:p>
        </p:txBody>
      </p:sp>
      <p:sp>
        <p:nvSpPr>
          <p:cNvPr id="53254" name="Rectangle 6"/>
          <p:cNvSpPr>
            <a:spLocks noChangeArrowheads="1"/>
          </p:cNvSpPr>
          <p:nvPr>
            <p:ph type="body" idx="1"/>
          </p:nvPr>
        </p:nvSpPr>
        <p:spPr>
          <a:xfrm>
            <a:off x="1219200" y="1077913"/>
            <a:ext cx="7772400" cy="2195512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A gas’ pressure is 765 torr at 23°C.  At what temperature will the pressure be 560. torr? </a:t>
            </a:r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3421063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2319338" y="2668588"/>
            <a:ext cx="513238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GAY-LUSSAC’S LAW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1719263" y="3325813"/>
            <a:ext cx="825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P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</a:t>
            </a:r>
          </a:p>
        </p:txBody>
      </p:sp>
      <p:sp>
        <p:nvSpPr>
          <p:cNvPr id="53261" name="Text Box 13"/>
          <p:cNvSpPr txBox="1">
            <a:spLocks noChangeArrowheads="1"/>
          </p:cNvSpPr>
          <p:nvPr/>
        </p:nvSpPr>
        <p:spPr bwMode="auto">
          <a:xfrm>
            <a:off x="2362200" y="3325813"/>
            <a:ext cx="85883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T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</a:t>
            </a:r>
          </a:p>
        </p:txBody>
      </p:sp>
      <p:grpSp>
        <p:nvGrpSpPr>
          <p:cNvPr id="53265" name="Group 17"/>
          <p:cNvGrpSpPr>
            <a:grpSpLocks/>
          </p:cNvGrpSpPr>
          <p:nvPr/>
        </p:nvGrpSpPr>
        <p:grpSpPr bwMode="auto">
          <a:xfrm>
            <a:off x="3990975" y="4029075"/>
            <a:ext cx="1914525" cy="338138"/>
            <a:chOff x="2514" y="2538"/>
            <a:chExt cx="1206" cy="213"/>
          </a:xfrm>
        </p:grpSpPr>
        <p:sp>
          <p:nvSpPr>
            <p:cNvPr id="53263" name="Line 15"/>
            <p:cNvSpPr>
              <a:spLocks noChangeShapeType="1"/>
            </p:cNvSpPr>
            <p:nvPr/>
          </p:nvSpPr>
          <p:spPr bwMode="auto">
            <a:xfrm flipV="1">
              <a:off x="2514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264" name="Line 16"/>
            <p:cNvSpPr>
              <a:spLocks noChangeShapeType="1"/>
            </p:cNvSpPr>
            <p:nvPr/>
          </p:nvSpPr>
          <p:spPr bwMode="auto">
            <a:xfrm flipV="1">
              <a:off x="3555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3452813" y="4597400"/>
            <a:ext cx="5692775" cy="1436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40000"/>
              </a:spcBef>
            </a:pPr>
            <a:r>
              <a:rPr lang="en-US" sz="3200">
                <a:latin typeface="Arial" charset="0"/>
              </a:rPr>
              <a:t>(765 torr)T</a:t>
            </a:r>
            <a:r>
              <a:rPr lang="en-US" sz="3200" baseline="-25000">
                <a:latin typeface="Arial" charset="0"/>
              </a:rPr>
              <a:t>2 </a:t>
            </a:r>
            <a:r>
              <a:rPr lang="en-US" sz="3200">
                <a:latin typeface="Arial" charset="0"/>
              </a:rPr>
              <a:t>= (560. torr)(309K)</a:t>
            </a: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FFFF99"/>
                </a:solidFill>
                <a:latin typeface="Arial" charset="0"/>
              </a:rPr>
              <a:t>T</a:t>
            </a:r>
            <a:r>
              <a:rPr lang="en-US" sz="3200" b="1" baseline="-25000">
                <a:solidFill>
                  <a:srgbClr val="FFFF99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FF99"/>
                </a:solidFill>
                <a:latin typeface="Arial" charset="0"/>
              </a:rPr>
              <a:t> = 226 K = -47°C</a:t>
            </a:r>
            <a:endParaRPr lang="en-US" sz="320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3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3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3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3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3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autoUpdateAnimBg="0"/>
      <p:bldP spid="53252" grpId="0" autoUpdateAnimBg="0"/>
      <p:bldP spid="53257" grpId="0" autoUpdateAnimBg="0"/>
      <p:bldP spid="53260" grpId="0" autoUpdateAnimBg="0"/>
      <p:bldP spid="53261" grpId="0" autoUpdateAnimBg="0"/>
      <p:bldP spid="5326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Boyle’s Law</a:t>
            </a:r>
          </a:p>
        </p:txBody>
      </p:sp>
      <p:grpSp>
        <p:nvGrpSpPr>
          <p:cNvPr id="46090" name="Group 10"/>
          <p:cNvGrpSpPr>
            <a:grpSpLocks/>
          </p:cNvGrpSpPr>
          <p:nvPr/>
        </p:nvGrpSpPr>
        <p:grpSpPr bwMode="auto">
          <a:xfrm>
            <a:off x="1135063" y="4216400"/>
            <a:ext cx="3011487" cy="2641600"/>
            <a:chOff x="877" y="2245"/>
            <a:chExt cx="1897" cy="1664"/>
          </a:xfrm>
        </p:grpSpPr>
        <p:sp>
          <p:nvSpPr>
            <p:cNvPr id="46085" name="Line 5"/>
            <p:cNvSpPr>
              <a:spLocks noChangeShapeType="1"/>
            </p:cNvSpPr>
            <p:nvPr/>
          </p:nvSpPr>
          <p:spPr bwMode="auto">
            <a:xfrm>
              <a:off x="1184" y="2245"/>
              <a:ext cx="0" cy="13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6" name="Line 6"/>
            <p:cNvSpPr>
              <a:spLocks noChangeShapeType="1"/>
            </p:cNvSpPr>
            <p:nvPr/>
          </p:nvSpPr>
          <p:spPr bwMode="auto">
            <a:xfrm>
              <a:off x="1184" y="3548"/>
              <a:ext cx="1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7" name="Arc 7"/>
            <p:cNvSpPr>
              <a:spLocks/>
            </p:cNvSpPr>
            <p:nvPr/>
          </p:nvSpPr>
          <p:spPr bwMode="auto">
            <a:xfrm flipH="1" flipV="1">
              <a:off x="1334" y="2274"/>
              <a:ext cx="1326" cy="1122"/>
            </a:xfrm>
            <a:custGeom>
              <a:avLst/>
              <a:gdLst>
                <a:gd name="G0" fmla="+- 0 0 0"/>
                <a:gd name="G1" fmla="+- 21583 0 0"/>
                <a:gd name="G2" fmla="+- 21600 0 0"/>
                <a:gd name="T0" fmla="*/ 867 w 21600"/>
                <a:gd name="T1" fmla="*/ 0 h 21583"/>
                <a:gd name="T2" fmla="*/ 21600 w 21600"/>
                <a:gd name="T3" fmla="*/ 21583 h 21583"/>
                <a:gd name="T4" fmla="*/ 0 w 21600"/>
                <a:gd name="T5" fmla="*/ 21583 h 2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83" fill="none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</a:path>
                <a:path w="21600" h="21583" stroke="0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  <a:lnTo>
                    <a:pt x="0" y="21583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6088" name="Text Box 8"/>
            <p:cNvSpPr txBox="1">
              <a:spLocks noChangeArrowheads="1"/>
            </p:cNvSpPr>
            <p:nvPr/>
          </p:nvSpPr>
          <p:spPr bwMode="auto">
            <a:xfrm>
              <a:off x="877" y="2739"/>
              <a:ext cx="307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latin typeface="Arial" charset="0"/>
                </a:rPr>
                <a:t>P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1817" y="3538"/>
              <a:ext cx="307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800" b="1">
                  <a:latin typeface="Arial" charset="0"/>
                </a:rPr>
                <a:t>V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46092" name="Oval 12"/>
          <p:cNvSpPr>
            <a:spLocks noChangeArrowheads="1"/>
          </p:cNvSpPr>
          <p:nvPr/>
        </p:nvSpPr>
        <p:spPr bwMode="auto">
          <a:xfrm>
            <a:off x="4708525" y="4262438"/>
            <a:ext cx="3697288" cy="23669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00"/>
                </a:solidFill>
              </a:rPr>
              <a:t>PV = k</a:t>
            </a:r>
            <a:endParaRPr lang="en-US"/>
          </a:p>
        </p:txBody>
      </p:sp>
      <p:graphicFrame>
        <p:nvGraphicFramePr>
          <p:cNvPr id="46101" name="Object 21"/>
          <p:cNvGraphicFramePr>
            <a:graphicFrameLocks noChangeAspect="1"/>
          </p:cNvGraphicFramePr>
          <p:nvPr/>
        </p:nvGraphicFramePr>
        <p:xfrm>
          <a:off x="3171825" y="1141413"/>
          <a:ext cx="5672138" cy="3168650"/>
        </p:xfrm>
        <a:graphic>
          <a:graphicData uri="http://schemas.openxmlformats.org/presentationml/2006/ole">
            <p:oleObj spid="_x0000_s46101" name="Document" r:id="rId3" imgW="5511960" imgH="2109960" progId="Word.Document.8">
              <p:embed/>
            </p:oleObj>
          </a:graphicData>
        </a:graphic>
      </p:graphicFrame>
      <p:pic>
        <p:nvPicPr>
          <p:cNvPr id="46102" name="Picture 22" descr="Boyl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1214438"/>
            <a:ext cx="1508125" cy="17859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6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6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A. Boyle’s Law</a:t>
            </a:r>
          </a:p>
        </p:txBody>
      </p:sp>
      <p:sp>
        <p:nvSpPr>
          <p:cNvPr id="96259" name="Rectangle 1027"/>
          <p:cNvSpPr>
            <a:spLocks noChangeArrowheads="1"/>
          </p:cNvSpPr>
          <p:nvPr>
            <p:ph type="body" idx="1"/>
          </p:nvPr>
        </p:nvSpPr>
        <p:spPr>
          <a:xfrm>
            <a:off x="2878138" y="1214438"/>
            <a:ext cx="6102350" cy="1955800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The pressure and volume of a gas are inversely related 	</a:t>
            </a:r>
          </a:p>
          <a:p>
            <a:pPr lvl="1"/>
            <a:r>
              <a:rPr lang="en-US"/>
              <a:t>at constant mass &amp; temp</a:t>
            </a:r>
          </a:p>
        </p:txBody>
      </p:sp>
      <p:grpSp>
        <p:nvGrpSpPr>
          <p:cNvPr id="96260" name="Group 1028"/>
          <p:cNvGrpSpPr>
            <a:grpSpLocks/>
          </p:cNvGrpSpPr>
          <p:nvPr/>
        </p:nvGrpSpPr>
        <p:grpSpPr bwMode="auto">
          <a:xfrm>
            <a:off x="1135063" y="4216400"/>
            <a:ext cx="3011487" cy="2641600"/>
            <a:chOff x="877" y="2245"/>
            <a:chExt cx="1897" cy="1664"/>
          </a:xfrm>
        </p:grpSpPr>
        <p:sp>
          <p:nvSpPr>
            <p:cNvPr id="96261" name="Line 1029"/>
            <p:cNvSpPr>
              <a:spLocks noChangeShapeType="1"/>
            </p:cNvSpPr>
            <p:nvPr/>
          </p:nvSpPr>
          <p:spPr bwMode="auto">
            <a:xfrm>
              <a:off x="1184" y="2245"/>
              <a:ext cx="0" cy="1303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2" name="Line 1030"/>
            <p:cNvSpPr>
              <a:spLocks noChangeShapeType="1"/>
            </p:cNvSpPr>
            <p:nvPr/>
          </p:nvSpPr>
          <p:spPr bwMode="auto">
            <a:xfrm>
              <a:off x="1184" y="3548"/>
              <a:ext cx="159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3" name="Arc 1031"/>
            <p:cNvSpPr>
              <a:spLocks/>
            </p:cNvSpPr>
            <p:nvPr/>
          </p:nvSpPr>
          <p:spPr bwMode="auto">
            <a:xfrm flipH="1" flipV="1">
              <a:off x="1334" y="2274"/>
              <a:ext cx="1326" cy="1122"/>
            </a:xfrm>
            <a:custGeom>
              <a:avLst/>
              <a:gdLst>
                <a:gd name="G0" fmla="+- 0 0 0"/>
                <a:gd name="G1" fmla="+- 21583 0 0"/>
                <a:gd name="G2" fmla="+- 21600 0 0"/>
                <a:gd name="T0" fmla="*/ 867 w 21600"/>
                <a:gd name="T1" fmla="*/ 0 h 21583"/>
                <a:gd name="T2" fmla="*/ 21600 w 21600"/>
                <a:gd name="T3" fmla="*/ 21583 h 21583"/>
                <a:gd name="T4" fmla="*/ 0 w 21600"/>
                <a:gd name="T5" fmla="*/ 21583 h 215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583" fill="none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</a:path>
                <a:path w="21600" h="21583" stroke="0" extrusionOk="0">
                  <a:moveTo>
                    <a:pt x="866" y="0"/>
                  </a:moveTo>
                  <a:cubicBezTo>
                    <a:pt x="12449" y="465"/>
                    <a:pt x="21600" y="9990"/>
                    <a:pt x="21600" y="21583"/>
                  </a:cubicBezTo>
                  <a:lnTo>
                    <a:pt x="0" y="21583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6264" name="Text Box 1032"/>
            <p:cNvSpPr txBox="1">
              <a:spLocks noChangeArrowheads="1"/>
            </p:cNvSpPr>
            <p:nvPr/>
          </p:nvSpPr>
          <p:spPr bwMode="auto">
            <a:xfrm>
              <a:off x="877" y="2739"/>
              <a:ext cx="307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latin typeface="Arial" charset="0"/>
                </a:rPr>
                <a:t>P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96265" name="Text Box 1033"/>
            <p:cNvSpPr txBox="1">
              <a:spLocks noChangeArrowheads="1"/>
            </p:cNvSpPr>
            <p:nvPr/>
          </p:nvSpPr>
          <p:spPr bwMode="auto">
            <a:xfrm>
              <a:off x="1817" y="3538"/>
              <a:ext cx="307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800" b="1">
                  <a:latin typeface="Arial" charset="0"/>
                </a:rPr>
                <a:t>V</a:t>
              </a:r>
              <a:endParaRPr lang="en-US" sz="1600">
                <a:latin typeface="Arial" charset="0"/>
              </a:endParaRPr>
            </a:p>
          </p:txBody>
        </p:sp>
      </p:grpSp>
      <p:sp>
        <p:nvSpPr>
          <p:cNvPr id="96266" name="Oval 1034"/>
          <p:cNvSpPr>
            <a:spLocks noChangeArrowheads="1"/>
          </p:cNvSpPr>
          <p:nvPr/>
        </p:nvSpPr>
        <p:spPr bwMode="auto">
          <a:xfrm>
            <a:off x="4708525" y="4262438"/>
            <a:ext cx="3697288" cy="2366962"/>
          </a:xfrm>
          <a:prstGeom prst="ellipse">
            <a:avLst/>
          </a:prstGeom>
          <a:solidFill>
            <a:schemeClr val="accent1"/>
          </a:solidFill>
          <a:ln w="2857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7200" b="1">
                <a:solidFill>
                  <a:srgbClr val="000000"/>
                </a:solidFill>
              </a:rPr>
              <a:t>PV = k</a:t>
            </a:r>
            <a:endParaRPr lang="en-US"/>
          </a:p>
        </p:txBody>
      </p:sp>
      <p:pic>
        <p:nvPicPr>
          <p:cNvPr id="96268" name="Picture 1036" descr="Boy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1214438"/>
            <a:ext cx="1508125" cy="178593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146" name="Group 18"/>
          <p:cNvGrpSpPr>
            <a:grpSpLocks/>
          </p:cNvGrpSpPr>
          <p:nvPr/>
        </p:nvGrpSpPr>
        <p:grpSpPr bwMode="auto">
          <a:xfrm>
            <a:off x="4708525" y="4287838"/>
            <a:ext cx="3754438" cy="2366962"/>
            <a:chOff x="2810" y="2229"/>
            <a:chExt cx="2546" cy="1636"/>
          </a:xfrm>
        </p:grpSpPr>
        <p:sp>
          <p:nvSpPr>
            <p:cNvPr id="48134" name="Oval 6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48135" name="Object 7"/>
            <p:cNvGraphicFramePr>
              <a:graphicFrameLocks noChangeAspect="1"/>
            </p:cNvGraphicFramePr>
            <p:nvPr/>
          </p:nvGraphicFramePr>
          <p:xfrm>
            <a:off x="3324" y="2355"/>
            <a:ext cx="1518" cy="1384"/>
          </p:xfrm>
          <a:graphic>
            <a:graphicData uri="http://schemas.openxmlformats.org/presentationml/2006/ole">
              <p:oleObj spid="_x0000_s48135" name="Equation" r:id="rId3" imgW="431640" imgH="393480" progId="Equation.3">
                <p:embed/>
              </p:oleObj>
            </a:graphicData>
          </a:graphic>
        </p:graphicFrame>
      </p:grpSp>
      <p:grpSp>
        <p:nvGrpSpPr>
          <p:cNvPr id="48137" name="Group 9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48138" name="Text Box 10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latin typeface="Arial" charset="0"/>
                </a:rPr>
                <a:t>V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8139" name="Text Box 11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800" b="1">
                  <a:latin typeface="Arial" charset="0"/>
                </a:rPr>
                <a:t>T</a:t>
              </a:r>
              <a:endParaRPr lang="en-US" sz="1600">
                <a:latin typeface="Arial" charset="0"/>
              </a:endParaRPr>
            </a:p>
          </p:txBody>
        </p:sp>
        <p:grpSp>
          <p:nvGrpSpPr>
            <p:cNvPr id="48140" name="Group 12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48141" name="Line 13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2" name="Line 14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8143" name="Line 15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814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Charles’ Law</a:t>
            </a:r>
          </a:p>
        </p:txBody>
      </p:sp>
      <p:graphicFrame>
        <p:nvGraphicFramePr>
          <p:cNvPr id="48150" name="Object 22"/>
          <p:cNvGraphicFramePr>
            <a:graphicFrameLocks noChangeAspect="1"/>
          </p:cNvGraphicFramePr>
          <p:nvPr/>
        </p:nvGraphicFramePr>
        <p:xfrm>
          <a:off x="2962275" y="1141413"/>
          <a:ext cx="6183313" cy="3122612"/>
        </p:xfrm>
        <a:graphic>
          <a:graphicData uri="http://schemas.openxmlformats.org/presentationml/2006/ole">
            <p:oleObj spid="_x0000_s48150" name="Document" r:id="rId4" imgW="6111720" imgH="3057480" progId="Word.Document.8">
              <p:embed/>
            </p:oleObj>
          </a:graphicData>
        </a:graphic>
      </p:graphicFrame>
      <p:pic>
        <p:nvPicPr>
          <p:cNvPr id="48151" name="Picture 23" descr="Charl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38" y="1214438"/>
            <a:ext cx="1636712" cy="17811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8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8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282" name="Group 1026"/>
          <p:cNvGrpSpPr>
            <a:grpSpLocks/>
          </p:cNvGrpSpPr>
          <p:nvPr/>
        </p:nvGrpSpPr>
        <p:grpSpPr bwMode="auto">
          <a:xfrm>
            <a:off x="4708525" y="4287838"/>
            <a:ext cx="3754438" cy="2366962"/>
            <a:chOff x="2810" y="2229"/>
            <a:chExt cx="2546" cy="1636"/>
          </a:xfrm>
        </p:grpSpPr>
        <p:sp>
          <p:nvSpPr>
            <p:cNvPr id="97283" name="Oval 1027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97284" name="Object 1028"/>
            <p:cNvGraphicFramePr>
              <a:graphicFrameLocks noChangeAspect="1"/>
            </p:cNvGraphicFramePr>
            <p:nvPr/>
          </p:nvGraphicFramePr>
          <p:xfrm>
            <a:off x="3324" y="2355"/>
            <a:ext cx="1518" cy="1384"/>
          </p:xfrm>
          <a:graphic>
            <a:graphicData uri="http://schemas.openxmlformats.org/presentationml/2006/ole">
              <p:oleObj spid="_x0000_s97284" name="Equation" r:id="rId3" imgW="431640" imgH="393480" progId="Equation.3">
                <p:embed/>
              </p:oleObj>
            </a:graphicData>
          </a:graphic>
        </p:graphicFrame>
      </p:grpSp>
      <p:grpSp>
        <p:nvGrpSpPr>
          <p:cNvPr id="97285" name="Group 1029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97286" name="Text Box 1030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latin typeface="Arial" charset="0"/>
                </a:rPr>
                <a:t>V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97287" name="Text Box 1031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800" b="1">
                  <a:latin typeface="Arial" charset="0"/>
                </a:rPr>
                <a:t>T</a:t>
              </a:r>
              <a:endParaRPr lang="en-US" sz="1600">
                <a:latin typeface="Arial" charset="0"/>
              </a:endParaRPr>
            </a:p>
          </p:txBody>
        </p:sp>
        <p:grpSp>
          <p:nvGrpSpPr>
            <p:cNvPr id="97288" name="Group 1032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97289" name="Line 1033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0" name="Line 1034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7291" name="Line 1035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7292" name="Rectangle 103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B. Charles’ Law</a:t>
            </a:r>
          </a:p>
        </p:txBody>
      </p:sp>
      <p:sp>
        <p:nvSpPr>
          <p:cNvPr id="97293" name="Rectangle 1037"/>
          <p:cNvSpPr>
            <a:spLocks noChangeArrowheads="1"/>
          </p:cNvSpPr>
          <p:nvPr>
            <p:ph type="body" idx="1"/>
          </p:nvPr>
        </p:nvSpPr>
        <p:spPr>
          <a:xfrm>
            <a:off x="2878138" y="1214438"/>
            <a:ext cx="6265862" cy="1928812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The volume and absolute temperature (K) of a gas are directly related </a:t>
            </a:r>
          </a:p>
          <a:p>
            <a:pPr lvl="1"/>
            <a:r>
              <a:rPr lang="en-US"/>
              <a:t>at constant mass &amp; pressure</a:t>
            </a:r>
          </a:p>
        </p:txBody>
      </p:sp>
      <p:pic>
        <p:nvPicPr>
          <p:cNvPr id="97295" name="Picture 1039" descr="Charl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1214438"/>
            <a:ext cx="1636712" cy="178117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7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72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93" grpId="0" build="p" autoUpdateAnimBg="0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131" name="Group 27"/>
          <p:cNvGrpSpPr>
            <a:grpSpLocks/>
          </p:cNvGrpSpPr>
          <p:nvPr/>
        </p:nvGrpSpPr>
        <p:grpSpPr bwMode="auto">
          <a:xfrm>
            <a:off x="4733925" y="4156075"/>
            <a:ext cx="3721100" cy="2355850"/>
            <a:chOff x="2810" y="2229"/>
            <a:chExt cx="2546" cy="1636"/>
          </a:xfrm>
        </p:grpSpPr>
        <p:sp>
          <p:nvSpPr>
            <p:cNvPr id="47114" name="Oval 10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47130" name="Object 26"/>
            <p:cNvGraphicFramePr>
              <a:graphicFrameLocks noChangeAspect="1"/>
            </p:cNvGraphicFramePr>
            <p:nvPr/>
          </p:nvGraphicFramePr>
          <p:xfrm>
            <a:off x="3343" y="2355"/>
            <a:ext cx="1479" cy="1384"/>
          </p:xfrm>
          <a:graphic>
            <a:graphicData uri="http://schemas.openxmlformats.org/presentationml/2006/ole">
              <p:oleObj spid="_x0000_s47130" name="Equation" r:id="rId3" imgW="419040" imgH="393480" progId="Equation.3">
                <p:embed/>
              </p:oleObj>
            </a:graphicData>
          </a:graphic>
        </p:graphicFrame>
      </p:grpSp>
      <p:grpSp>
        <p:nvGrpSpPr>
          <p:cNvPr id="47129" name="Group 25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latin typeface="Arial" charset="0"/>
                </a:rPr>
                <a:t>P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800" b="1">
                  <a:latin typeface="Arial" charset="0"/>
                </a:rPr>
                <a:t>T</a:t>
              </a:r>
              <a:endParaRPr lang="en-US" sz="1600">
                <a:latin typeface="Arial" charset="0"/>
              </a:endParaRPr>
            </a:p>
          </p:txBody>
        </p:sp>
        <p:grpSp>
          <p:nvGrpSpPr>
            <p:cNvPr id="47122" name="Group 1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47117" name="Line 13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18" name="Line 14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21" name="Line 17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Gay-Lussac’s Law</a:t>
            </a:r>
          </a:p>
        </p:txBody>
      </p:sp>
      <p:graphicFrame>
        <p:nvGraphicFramePr>
          <p:cNvPr id="47140" name="Object 36"/>
          <p:cNvGraphicFramePr>
            <a:graphicFrameLocks noChangeAspect="1"/>
          </p:cNvGraphicFramePr>
          <p:nvPr/>
        </p:nvGraphicFramePr>
        <p:xfrm>
          <a:off x="3000375" y="1141413"/>
          <a:ext cx="6143625" cy="2735262"/>
        </p:xfrm>
        <a:graphic>
          <a:graphicData uri="http://schemas.openxmlformats.org/presentationml/2006/ole">
            <p:oleObj spid="_x0000_s47140" name="Document" r:id="rId4" imgW="6026040" imgH="2657520" progId="Word.Document.8">
              <p:embed/>
            </p:oleObj>
          </a:graphicData>
        </a:graphic>
      </p:graphicFrame>
      <p:pic>
        <p:nvPicPr>
          <p:cNvPr id="47141" name="Picture 37" descr="Gay-Lussac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4438" y="1214438"/>
            <a:ext cx="1600200" cy="1787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47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7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306" name="Group 2"/>
          <p:cNvGrpSpPr>
            <a:grpSpLocks/>
          </p:cNvGrpSpPr>
          <p:nvPr/>
        </p:nvGrpSpPr>
        <p:grpSpPr bwMode="auto">
          <a:xfrm>
            <a:off x="4733925" y="4156075"/>
            <a:ext cx="3721100" cy="2355850"/>
            <a:chOff x="2810" y="2229"/>
            <a:chExt cx="2546" cy="1636"/>
          </a:xfrm>
        </p:grpSpPr>
        <p:sp>
          <p:nvSpPr>
            <p:cNvPr id="98307" name="Oval 3"/>
            <p:cNvSpPr>
              <a:spLocks noChangeArrowheads="1"/>
            </p:cNvSpPr>
            <p:nvPr/>
          </p:nvSpPr>
          <p:spPr bwMode="auto">
            <a:xfrm>
              <a:off x="2810" y="2229"/>
              <a:ext cx="2546" cy="1636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graphicFrame>
          <p:nvGraphicFramePr>
            <p:cNvPr id="98308" name="Object 4"/>
            <p:cNvGraphicFramePr>
              <a:graphicFrameLocks noChangeAspect="1"/>
            </p:cNvGraphicFramePr>
            <p:nvPr/>
          </p:nvGraphicFramePr>
          <p:xfrm>
            <a:off x="3343" y="2355"/>
            <a:ext cx="1479" cy="1384"/>
          </p:xfrm>
          <a:graphic>
            <a:graphicData uri="http://schemas.openxmlformats.org/presentationml/2006/ole">
              <p:oleObj spid="_x0000_s98308" name="Equation" r:id="rId3" imgW="419040" imgH="393480" progId="Equation.3">
                <p:embed/>
              </p:oleObj>
            </a:graphicData>
          </a:graphic>
        </p:graphicFrame>
      </p:grpSp>
      <p:grpSp>
        <p:nvGrpSpPr>
          <p:cNvPr id="98309" name="Group 5"/>
          <p:cNvGrpSpPr>
            <a:grpSpLocks/>
          </p:cNvGrpSpPr>
          <p:nvPr/>
        </p:nvGrpSpPr>
        <p:grpSpPr bwMode="auto">
          <a:xfrm>
            <a:off x="1136650" y="4189413"/>
            <a:ext cx="3021013" cy="2668587"/>
            <a:chOff x="754" y="2175"/>
            <a:chExt cx="1750" cy="1743"/>
          </a:xfrm>
        </p:grpSpPr>
        <p:sp>
          <p:nvSpPr>
            <p:cNvPr id="98310" name="Text Box 6"/>
            <p:cNvSpPr txBox="1">
              <a:spLocks noChangeArrowheads="1"/>
            </p:cNvSpPr>
            <p:nvPr/>
          </p:nvSpPr>
          <p:spPr bwMode="auto">
            <a:xfrm>
              <a:off x="754" y="2693"/>
              <a:ext cx="284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US" sz="2800" b="1">
                  <a:latin typeface="Arial" charset="0"/>
                </a:rPr>
                <a:t>P</a:t>
              </a:r>
              <a:endParaRPr lang="en-US" sz="1600">
                <a:latin typeface="Arial" charset="0"/>
              </a:endParaRPr>
            </a:p>
          </p:txBody>
        </p:sp>
        <p:sp>
          <p:nvSpPr>
            <p:cNvPr id="98311" name="Text Box 7"/>
            <p:cNvSpPr txBox="1">
              <a:spLocks noChangeArrowheads="1"/>
            </p:cNvSpPr>
            <p:nvPr/>
          </p:nvSpPr>
          <p:spPr bwMode="auto">
            <a:xfrm>
              <a:off x="1621" y="3530"/>
              <a:ext cx="283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just"/>
              <a:r>
                <a:rPr lang="en-US" sz="2800" b="1">
                  <a:latin typeface="Arial" charset="0"/>
                </a:rPr>
                <a:t>T</a:t>
              </a:r>
              <a:endParaRPr lang="en-US" sz="1600">
                <a:latin typeface="Arial" charset="0"/>
              </a:endParaRPr>
            </a:p>
          </p:txBody>
        </p:sp>
        <p:grpSp>
          <p:nvGrpSpPr>
            <p:cNvPr id="98312" name="Group 8"/>
            <p:cNvGrpSpPr>
              <a:grpSpLocks/>
            </p:cNvGrpSpPr>
            <p:nvPr/>
          </p:nvGrpSpPr>
          <p:grpSpPr bwMode="auto">
            <a:xfrm>
              <a:off x="1038" y="2175"/>
              <a:ext cx="1466" cy="1365"/>
              <a:chOff x="1038" y="2175"/>
              <a:chExt cx="1466" cy="1365"/>
            </a:xfrm>
          </p:grpSpPr>
          <p:sp>
            <p:nvSpPr>
              <p:cNvPr id="98313" name="Line 9"/>
              <p:cNvSpPr>
                <a:spLocks noChangeShapeType="1"/>
              </p:cNvSpPr>
              <p:nvPr/>
            </p:nvSpPr>
            <p:spPr bwMode="auto">
              <a:xfrm>
                <a:off x="1038" y="2175"/>
                <a:ext cx="0" cy="1365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14" name="Line 10"/>
              <p:cNvSpPr>
                <a:spLocks noChangeShapeType="1"/>
              </p:cNvSpPr>
              <p:nvPr/>
            </p:nvSpPr>
            <p:spPr bwMode="auto">
              <a:xfrm>
                <a:off x="1038" y="3540"/>
                <a:ext cx="1466" cy="0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8315" name="Line 11"/>
              <p:cNvSpPr>
                <a:spLocks noChangeShapeType="1"/>
              </p:cNvSpPr>
              <p:nvPr/>
            </p:nvSpPr>
            <p:spPr bwMode="auto">
              <a:xfrm flipV="1">
                <a:off x="1038" y="2499"/>
                <a:ext cx="1223" cy="94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98316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C. Gay-Lussac’s Law</a:t>
            </a:r>
          </a:p>
        </p:txBody>
      </p:sp>
      <p:sp>
        <p:nvSpPr>
          <p:cNvPr id="98317" name="Rectangle 13"/>
          <p:cNvSpPr>
            <a:spLocks noChangeArrowheads="1"/>
          </p:cNvSpPr>
          <p:nvPr>
            <p:ph type="body" idx="1"/>
          </p:nvPr>
        </p:nvSpPr>
        <p:spPr>
          <a:xfrm>
            <a:off x="2878138" y="1214438"/>
            <a:ext cx="6265862" cy="1928812"/>
          </a:xfrm>
          <a:noFill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The pressure and absolute temperature (K) of a gas are directly related </a:t>
            </a:r>
          </a:p>
          <a:p>
            <a:pPr lvl="1"/>
            <a:r>
              <a:rPr lang="en-US"/>
              <a:t>at constant mass &amp; volume</a:t>
            </a:r>
          </a:p>
        </p:txBody>
      </p:sp>
      <p:pic>
        <p:nvPicPr>
          <p:cNvPr id="98319" name="Picture 15" descr="Gay-Lussa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4438" y="1214438"/>
            <a:ext cx="1600200" cy="1787525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83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7" grpId="0" build="p" autoUpdateAnimBg="0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ChangeArrowheads="1"/>
          </p:cNvSpPr>
          <p:nvPr/>
        </p:nvSpPr>
        <p:spPr bwMode="auto">
          <a:xfrm>
            <a:off x="4846638" y="1570038"/>
            <a:ext cx="1631950" cy="129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= k</a:t>
            </a:r>
          </a:p>
        </p:txBody>
      </p:sp>
      <p:sp>
        <p:nvSpPr>
          <p:cNvPr id="93188" name="Rectangle 4"/>
          <p:cNvSpPr>
            <a:spLocks noChangeArrowheads="1"/>
          </p:cNvSpPr>
          <p:nvPr/>
        </p:nvSpPr>
        <p:spPr bwMode="auto">
          <a:xfrm>
            <a:off x="3182938" y="1570038"/>
            <a:ext cx="1631950" cy="11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PV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3182938" y="984250"/>
            <a:ext cx="163195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P</a:t>
            </a:r>
          </a:p>
          <a:p>
            <a:pPr marL="342900" indent="-342900" algn="ctr"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T</a:t>
            </a:r>
          </a:p>
        </p:txBody>
      </p:sp>
      <p:sp>
        <p:nvSpPr>
          <p:cNvPr id="93190" name="Rectangle 6"/>
          <p:cNvSpPr>
            <a:spLocks noChangeArrowheads="1"/>
          </p:cNvSpPr>
          <p:nvPr/>
        </p:nvSpPr>
        <p:spPr bwMode="auto">
          <a:xfrm>
            <a:off x="3182938" y="984250"/>
            <a:ext cx="163195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V</a:t>
            </a:r>
          </a:p>
          <a:p>
            <a:pPr marL="342900" indent="-342900" algn="ctr"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T</a:t>
            </a:r>
          </a:p>
        </p:txBody>
      </p:sp>
      <p:sp>
        <p:nvSpPr>
          <p:cNvPr id="93192" name="Rectangle 8"/>
          <p:cNvSpPr>
            <a:spLocks noChangeArrowheads="1"/>
          </p:cNvSpPr>
          <p:nvPr/>
        </p:nvSpPr>
        <p:spPr bwMode="auto">
          <a:xfrm>
            <a:off x="3175000" y="990600"/>
            <a:ext cx="1631950" cy="241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PV</a:t>
            </a:r>
          </a:p>
          <a:p>
            <a:pPr marL="342900" indent="-342900" algn="ctr">
              <a:spcBef>
                <a:spcPct val="1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>
                <a:solidFill>
                  <a:schemeClr val="tx2"/>
                </a:solidFill>
                <a:latin typeface="Arial" charset="0"/>
              </a:rPr>
              <a:t>T</a:t>
            </a:r>
          </a:p>
        </p:txBody>
      </p:sp>
      <p:sp>
        <p:nvSpPr>
          <p:cNvPr id="93193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D. Combined Gas Law</a:t>
            </a:r>
          </a:p>
        </p:txBody>
      </p:sp>
      <p:sp>
        <p:nvSpPr>
          <p:cNvPr id="93194" name="Line 10"/>
          <p:cNvSpPr>
            <a:spLocks noChangeShapeType="1"/>
          </p:cNvSpPr>
          <p:nvPr/>
        </p:nvSpPr>
        <p:spPr bwMode="auto">
          <a:xfrm>
            <a:off x="3260725" y="2076450"/>
            <a:ext cx="1476375" cy="1588"/>
          </a:xfrm>
          <a:prstGeom prst="line">
            <a:avLst/>
          </a:prstGeom>
          <a:noFill/>
          <a:ln w="1270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93209" name="Group 25"/>
          <p:cNvGrpSpPr>
            <a:grpSpLocks/>
          </p:cNvGrpSpPr>
          <p:nvPr/>
        </p:nvGrpSpPr>
        <p:grpSpPr bwMode="auto">
          <a:xfrm>
            <a:off x="2959100" y="2981325"/>
            <a:ext cx="4748213" cy="2417763"/>
            <a:chOff x="1608" y="1878"/>
            <a:chExt cx="2991" cy="1523"/>
          </a:xfrm>
        </p:grpSpPr>
        <p:sp>
          <p:nvSpPr>
            <p:cNvPr id="93202" name="Rectangle 18"/>
            <p:cNvSpPr>
              <a:spLocks noChangeArrowheads="1"/>
            </p:cNvSpPr>
            <p:nvPr/>
          </p:nvSpPr>
          <p:spPr bwMode="auto">
            <a:xfrm>
              <a:off x="1608" y="1878"/>
              <a:ext cx="1259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6400" b="1">
                  <a:solidFill>
                    <a:schemeClr val="accent1"/>
                  </a:solidFill>
                  <a:latin typeface="Arial" charset="0"/>
                </a:rPr>
                <a:t>P</a:t>
              </a:r>
              <a:r>
                <a:rPr kumimoji="1" lang="en-US" sz="6400" b="1" baseline="-25000">
                  <a:solidFill>
                    <a:schemeClr val="accent1"/>
                  </a:solidFill>
                  <a:latin typeface="Arial" charset="0"/>
                </a:rPr>
                <a:t>1</a:t>
              </a:r>
              <a:r>
                <a:rPr kumimoji="1" lang="en-US" sz="6400" b="1">
                  <a:solidFill>
                    <a:schemeClr val="accent1"/>
                  </a:solidFill>
                  <a:latin typeface="Arial" charset="0"/>
                </a:rPr>
                <a:t>V</a:t>
              </a:r>
              <a:r>
                <a:rPr kumimoji="1" lang="en-US" sz="6400" b="1" baseline="-25000">
                  <a:solidFill>
                    <a:schemeClr val="accent1"/>
                  </a:solidFill>
                  <a:latin typeface="Arial" charset="0"/>
                </a:rPr>
                <a:t>1</a:t>
              </a:r>
              <a:endParaRPr kumimoji="1" lang="en-US" sz="6400" b="1">
                <a:solidFill>
                  <a:schemeClr val="accent1"/>
                </a:solidFill>
                <a:latin typeface="Arial" charset="0"/>
              </a:endParaRPr>
            </a:p>
            <a:p>
              <a:pPr marL="342900" indent="-342900" algn="ctr">
                <a:spcBef>
                  <a:spcPct val="3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6400" b="1">
                  <a:solidFill>
                    <a:schemeClr val="accent1"/>
                  </a:solidFill>
                  <a:latin typeface="Arial" charset="0"/>
                </a:rPr>
                <a:t>T</a:t>
              </a:r>
              <a:r>
                <a:rPr kumimoji="1" lang="en-US" sz="6400" b="1" baseline="-25000">
                  <a:solidFill>
                    <a:schemeClr val="accent1"/>
                  </a:solidFill>
                  <a:latin typeface="Arial" charset="0"/>
                </a:rPr>
                <a:t>1</a:t>
              </a:r>
              <a:endParaRPr kumimoji="1" lang="en-US" sz="6400" b="1">
                <a:solidFill>
                  <a:schemeClr val="accent1"/>
                </a:solidFill>
                <a:latin typeface="Arial" charset="0"/>
              </a:endParaRPr>
            </a:p>
          </p:txBody>
        </p:sp>
        <p:sp>
          <p:nvSpPr>
            <p:cNvPr id="93203" name="Line 19"/>
            <p:cNvSpPr>
              <a:spLocks noChangeShapeType="1"/>
            </p:cNvSpPr>
            <p:nvPr/>
          </p:nvSpPr>
          <p:spPr bwMode="auto">
            <a:xfrm flipV="1">
              <a:off x="1630" y="2686"/>
              <a:ext cx="1177" cy="7"/>
            </a:xfrm>
            <a:prstGeom prst="line">
              <a:avLst/>
            </a:prstGeom>
            <a:noFill/>
            <a:ln w="1270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3204" name="Rectangle 20"/>
            <p:cNvSpPr>
              <a:spLocks noChangeArrowheads="1"/>
            </p:cNvSpPr>
            <p:nvPr/>
          </p:nvSpPr>
          <p:spPr bwMode="auto">
            <a:xfrm>
              <a:off x="2587" y="2358"/>
              <a:ext cx="1028" cy="8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6400" b="1">
                  <a:solidFill>
                    <a:schemeClr val="accent1"/>
                  </a:solidFill>
                  <a:latin typeface="Arial" charset="0"/>
                </a:rPr>
                <a:t>=</a:t>
              </a:r>
            </a:p>
          </p:txBody>
        </p:sp>
        <p:sp>
          <p:nvSpPr>
            <p:cNvPr id="93205" name="Rectangle 21"/>
            <p:cNvSpPr>
              <a:spLocks noChangeArrowheads="1"/>
            </p:cNvSpPr>
            <p:nvPr/>
          </p:nvSpPr>
          <p:spPr bwMode="auto">
            <a:xfrm>
              <a:off x="3365" y="1878"/>
              <a:ext cx="1234" cy="1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 algn="ctr">
                <a:spcBef>
                  <a:spcPct val="2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6400" b="1">
                  <a:solidFill>
                    <a:schemeClr val="accent1"/>
                  </a:solidFill>
                  <a:latin typeface="Arial" charset="0"/>
                </a:rPr>
                <a:t>P</a:t>
              </a:r>
              <a:r>
                <a:rPr kumimoji="1" lang="en-US" sz="6400" b="1" baseline="-25000">
                  <a:solidFill>
                    <a:schemeClr val="accent1"/>
                  </a:solidFill>
                  <a:latin typeface="Arial" charset="0"/>
                </a:rPr>
                <a:t>2</a:t>
              </a:r>
              <a:r>
                <a:rPr kumimoji="1" lang="en-US" sz="6400" b="1">
                  <a:solidFill>
                    <a:schemeClr val="accent1"/>
                  </a:solidFill>
                  <a:latin typeface="Arial" charset="0"/>
                </a:rPr>
                <a:t>V</a:t>
              </a:r>
              <a:r>
                <a:rPr kumimoji="1" lang="en-US" sz="6400" b="1" baseline="-25000">
                  <a:solidFill>
                    <a:schemeClr val="accent1"/>
                  </a:solidFill>
                  <a:latin typeface="Arial" charset="0"/>
                </a:rPr>
                <a:t>2</a:t>
              </a:r>
              <a:endParaRPr kumimoji="1" lang="en-US" sz="6400" b="1">
                <a:solidFill>
                  <a:schemeClr val="accent1"/>
                </a:solidFill>
                <a:latin typeface="Arial" charset="0"/>
              </a:endParaRPr>
            </a:p>
            <a:p>
              <a:pPr marL="342900" indent="-342900" algn="ctr">
                <a:spcBef>
                  <a:spcPct val="30000"/>
                </a:spcBef>
                <a:buClr>
                  <a:schemeClr val="tx2"/>
                </a:buClr>
                <a:buSzPct val="75000"/>
                <a:buFont typeface="Monotype Sorts" pitchFamily="2" charset="2"/>
                <a:buNone/>
              </a:pPr>
              <a:r>
                <a:rPr kumimoji="1" lang="en-US" sz="6400" b="1">
                  <a:solidFill>
                    <a:schemeClr val="accent1"/>
                  </a:solidFill>
                  <a:latin typeface="Arial" charset="0"/>
                </a:rPr>
                <a:t>T</a:t>
              </a:r>
              <a:r>
                <a:rPr kumimoji="1" lang="en-US" sz="6400" b="1" baseline="-25000">
                  <a:solidFill>
                    <a:schemeClr val="accent1"/>
                  </a:solidFill>
                  <a:latin typeface="Arial" charset="0"/>
                </a:rPr>
                <a:t>2</a:t>
              </a:r>
              <a:endParaRPr kumimoji="1" lang="en-US" sz="6400" b="1">
                <a:solidFill>
                  <a:schemeClr val="accent1"/>
                </a:solidFill>
                <a:latin typeface="Arial" charset="0"/>
              </a:endParaRPr>
            </a:p>
          </p:txBody>
        </p:sp>
        <p:sp>
          <p:nvSpPr>
            <p:cNvPr id="93207" name="Line 23"/>
            <p:cNvSpPr>
              <a:spLocks noChangeShapeType="1"/>
            </p:cNvSpPr>
            <p:nvPr/>
          </p:nvSpPr>
          <p:spPr bwMode="auto">
            <a:xfrm flipV="1">
              <a:off x="3394" y="2691"/>
              <a:ext cx="1177" cy="7"/>
            </a:xfrm>
            <a:prstGeom prst="line">
              <a:avLst/>
            </a:prstGeom>
            <a:noFill/>
            <a:ln w="127000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3208" name="Rectangle 24"/>
          <p:cNvSpPr>
            <a:spLocks noChangeArrowheads="1"/>
          </p:cNvSpPr>
          <p:nvPr/>
        </p:nvSpPr>
        <p:spPr bwMode="auto">
          <a:xfrm>
            <a:off x="1804988" y="5470525"/>
            <a:ext cx="7046912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buClr>
                <a:schemeClr val="tx2"/>
              </a:buClr>
              <a:buSzPct val="75000"/>
              <a:buFont typeface="Monotype Sorts" pitchFamily="2" charset="2"/>
              <a:buNone/>
            </a:pPr>
            <a:r>
              <a:rPr kumimoji="1" lang="en-US" sz="6400" b="1" dirty="0">
                <a:solidFill>
                  <a:srgbClr val="FFFF99"/>
                </a:solidFill>
                <a:latin typeface="Arial" charset="0"/>
              </a:rPr>
              <a:t>P</a:t>
            </a:r>
            <a:r>
              <a:rPr kumimoji="1" lang="en-US" sz="6400" b="1" baseline="-25000" dirty="0">
                <a:solidFill>
                  <a:srgbClr val="FFFF99"/>
                </a:solidFill>
                <a:latin typeface="Arial" charset="0"/>
              </a:rPr>
              <a:t>1</a:t>
            </a:r>
            <a:r>
              <a:rPr kumimoji="1" lang="en-US" sz="6400" b="1" dirty="0">
                <a:solidFill>
                  <a:srgbClr val="FFFF99"/>
                </a:solidFill>
                <a:latin typeface="Arial" charset="0"/>
              </a:rPr>
              <a:t>V</a:t>
            </a:r>
            <a:r>
              <a:rPr kumimoji="1" lang="en-US" sz="6400" b="1" baseline="-25000" dirty="0">
                <a:solidFill>
                  <a:srgbClr val="FFFF99"/>
                </a:solidFill>
                <a:latin typeface="Arial" charset="0"/>
              </a:rPr>
              <a:t>1</a:t>
            </a:r>
            <a:r>
              <a:rPr kumimoji="1" lang="en-US" sz="6400" b="1" dirty="0">
                <a:solidFill>
                  <a:srgbClr val="FFFF99"/>
                </a:solidFill>
                <a:latin typeface="Arial" charset="0"/>
              </a:rPr>
              <a:t>T</a:t>
            </a:r>
            <a:r>
              <a:rPr kumimoji="1" lang="en-US" sz="6400" b="1" baseline="-25000" dirty="0">
                <a:solidFill>
                  <a:srgbClr val="FFFF99"/>
                </a:solidFill>
                <a:latin typeface="Arial" charset="0"/>
              </a:rPr>
              <a:t>2 </a:t>
            </a:r>
            <a:r>
              <a:rPr kumimoji="1" lang="en-US" sz="6400" b="1" dirty="0">
                <a:solidFill>
                  <a:srgbClr val="FFFF99"/>
                </a:solidFill>
                <a:latin typeface="Arial" charset="0"/>
              </a:rPr>
              <a:t>=</a:t>
            </a:r>
            <a:r>
              <a:rPr kumimoji="1" lang="en-US" sz="6400" b="1" baseline="-25000" dirty="0">
                <a:solidFill>
                  <a:srgbClr val="FFFF99"/>
                </a:solidFill>
                <a:latin typeface="Arial" charset="0"/>
              </a:rPr>
              <a:t> </a:t>
            </a:r>
            <a:r>
              <a:rPr kumimoji="1" lang="en-US" sz="6400" b="1" dirty="0">
                <a:solidFill>
                  <a:srgbClr val="FFFF99"/>
                </a:solidFill>
                <a:latin typeface="Arial" charset="0"/>
              </a:rPr>
              <a:t>P</a:t>
            </a:r>
            <a:r>
              <a:rPr kumimoji="1" lang="en-US" sz="6400" b="1" baseline="-25000" dirty="0">
                <a:solidFill>
                  <a:srgbClr val="FFFF99"/>
                </a:solidFill>
                <a:latin typeface="Arial" charset="0"/>
              </a:rPr>
              <a:t>2</a:t>
            </a:r>
            <a:r>
              <a:rPr kumimoji="1" lang="en-US" sz="6400" b="1" dirty="0">
                <a:solidFill>
                  <a:srgbClr val="FFFF99"/>
                </a:solidFill>
                <a:latin typeface="Arial" charset="0"/>
              </a:rPr>
              <a:t>V</a:t>
            </a:r>
            <a:r>
              <a:rPr kumimoji="1" lang="en-US" sz="6400" b="1" baseline="-25000" dirty="0">
                <a:solidFill>
                  <a:srgbClr val="FFFF99"/>
                </a:solidFill>
                <a:latin typeface="Arial" charset="0"/>
              </a:rPr>
              <a:t>2</a:t>
            </a:r>
            <a:r>
              <a:rPr kumimoji="1" lang="en-US" sz="6400" b="1" dirty="0">
                <a:solidFill>
                  <a:srgbClr val="FFFF99"/>
                </a:solidFill>
                <a:latin typeface="Arial" charset="0"/>
              </a:rPr>
              <a:t>T</a:t>
            </a:r>
            <a:r>
              <a:rPr kumimoji="1" lang="en-US" sz="6400" b="1" baseline="-25000" dirty="0">
                <a:solidFill>
                  <a:srgbClr val="FFFF99"/>
                </a:solidFill>
                <a:latin typeface="Arial" charset="0"/>
              </a:rPr>
              <a:t>1</a:t>
            </a:r>
            <a:endParaRPr kumimoji="1" lang="en-US" sz="6400" b="1" dirty="0">
              <a:solidFill>
                <a:srgbClr val="FFFF99"/>
              </a:solidFill>
              <a:latin typeface="Arial" charset="0"/>
            </a:endParaRPr>
          </a:p>
        </p:txBody>
      </p:sp>
      <p:sp>
        <p:nvSpPr>
          <p:cNvPr id="93210" name="AutoShape 26"/>
          <p:cNvSpPr>
            <a:spLocks noChangeArrowheads="1"/>
          </p:cNvSpPr>
          <p:nvPr/>
        </p:nvSpPr>
        <p:spPr bwMode="auto">
          <a:xfrm>
            <a:off x="1422400" y="1958975"/>
            <a:ext cx="874713" cy="1995488"/>
          </a:xfrm>
          <a:prstGeom prst="curvedRightArrow">
            <a:avLst>
              <a:gd name="adj1" fmla="val 20785"/>
              <a:gd name="adj2" fmla="val 66411"/>
              <a:gd name="adj3" fmla="val 33333"/>
            </a:avLst>
          </a:prstGeom>
          <a:gradFill rotWithShape="0">
            <a:gsLst>
              <a:gs pos="0">
                <a:schemeClr val="tx2"/>
              </a:gs>
              <a:gs pos="100000">
                <a:schemeClr val="accent1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3211" name="AutoShape 27"/>
          <p:cNvSpPr>
            <a:spLocks noChangeArrowheads="1"/>
          </p:cNvSpPr>
          <p:nvPr/>
        </p:nvSpPr>
        <p:spPr bwMode="auto">
          <a:xfrm>
            <a:off x="1422400" y="4481513"/>
            <a:ext cx="874713" cy="1792287"/>
          </a:xfrm>
          <a:prstGeom prst="curvedRightArrow">
            <a:avLst>
              <a:gd name="adj1" fmla="val 18669"/>
              <a:gd name="adj2" fmla="val 59649"/>
              <a:gd name="adj3" fmla="val 33333"/>
            </a:avLst>
          </a:prstGeom>
          <a:gradFill rotWithShape="0">
            <a:gsLst>
              <a:gs pos="0">
                <a:schemeClr val="accent1"/>
              </a:gs>
              <a:gs pos="100000">
                <a:srgbClr val="FFFF99"/>
              </a:gs>
            </a:gsLst>
            <a:lin ang="5400000" scaled="1"/>
          </a:gra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9318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3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3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6" grpId="0" autoUpdateAnimBg="0"/>
      <p:bldP spid="93188" grpId="0" autoUpdateAnimBg="0"/>
      <p:bldP spid="93189" grpId="0" autoUpdateAnimBg="0"/>
      <p:bldP spid="93190" grpId="0" autoUpdateAnimBg="0"/>
      <p:bldP spid="93192" grpId="0" autoUpdateAnimBg="0"/>
      <p:bldP spid="93194" grpId="0" animBg="1"/>
      <p:bldP spid="93208" grpId="0" autoUpdateAnimBg="0"/>
      <p:bldP spid="93210" grpId="0" animBg="1"/>
      <p:bldP spid="932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C. Johannesson</a:t>
            </a: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3333750"/>
            <a:ext cx="9131300" cy="3284538"/>
          </a:xfrm>
          <a:prstGeom prst="rect">
            <a:avLst/>
          </a:prstGeom>
          <a:solidFill>
            <a:srgbClr val="17597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0" y="3325813"/>
            <a:ext cx="3773488" cy="3532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GIVEN: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 = 473 cm</a:t>
            </a:r>
            <a:r>
              <a:rPr lang="en-US" sz="3200" baseline="30000">
                <a:latin typeface="Arial" charset="0"/>
              </a:rPr>
              <a:t>3</a:t>
            </a:r>
            <a:endParaRPr lang="en-US" sz="3200">
              <a:latin typeface="Arial" charset="0"/>
            </a:endParaRP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 = 36°C = 309K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= ?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 = 94°C = 367K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3778250" y="3325813"/>
            <a:ext cx="536575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WORK:</a:t>
            </a:r>
          </a:p>
          <a:p>
            <a:pPr>
              <a:spcBef>
                <a:spcPct val="20000"/>
              </a:spcBef>
            </a:pPr>
            <a:r>
              <a:rPr lang="en-US" sz="3200">
                <a:latin typeface="Arial" charset="0"/>
              </a:rPr>
              <a:t>P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1</a:t>
            </a: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2 </a:t>
            </a:r>
            <a:r>
              <a:rPr lang="en-US" sz="3200">
                <a:latin typeface="Arial" charset="0"/>
              </a:rPr>
              <a:t>= P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V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T</a:t>
            </a:r>
            <a:r>
              <a:rPr lang="en-US" sz="3200" baseline="-25000">
                <a:latin typeface="Arial" charset="0"/>
              </a:rPr>
              <a:t>1</a:t>
            </a:r>
            <a:endParaRPr lang="en-US" sz="3200">
              <a:latin typeface="Arial" charset="0"/>
            </a:endParaRP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E. Gas Law Problems</a:t>
            </a:r>
          </a:p>
        </p:txBody>
      </p:sp>
      <p:sp>
        <p:nvSpPr>
          <p:cNvPr id="50182" name="Rectangle 6"/>
          <p:cNvSpPr>
            <a:spLocks noChangeArrowheads="1"/>
          </p:cNvSpPr>
          <p:nvPr>
            <p:ph type="body" idx="1"/>
          </p:nvPr>
        </p:nvSpPr>
        <p:spPr>
          <a:xfrm>
            <a:off x="1219200" y="1077913"/>
            <a:ext cx="7772400" cy="2195512"/>
          </a:xfrm>
          <a:noFill/>
          <a:ln/>
        </p:spPr>
        <p:txBody>
          <a:bodyPr/>
          <a:lstStyle/>
          <a:p>
            <a:pPr>
              <a:spcBef>
                <a:spcPct val="100000"/>
              </a:spcBef>
            </a:pPr>
            <a:r>
              <a:rPr lang="en-US"/>
              <a:t>A gas occupies 473 cm</a:t>
            </a:r>
            <a:r>
              <a:rPr lang="en-US" baseline="30000"/>
              <a:t>3</a:t>
            </a:r>
            <a:r>
              <a:rPr lang="en-US"/>
              <a:t> at 36°C. Find its volume at 94°C. </a:t>
            </a:r>
          </a:p>
        </p:txBody>
      </p:sp>
      <p:sp>
        <p:nvSpPr>
          <p:cNvPr id="50183" name="Line 7"/>
          <p:cNvSpPr>
            <a:spLocks noChangeShapeType="1"/>
          </p:cNvSpPr>
          <p:nvPr/>
        </p:nvSpPr>
        <p:spPr bwMode="auto">
          <a:xfrm>
            <a:off x="3786188" y="3333750"/>
            <a:ext cx="0" cy="32845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0" y="3894138"/>
            <a:ext cx="9144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2266950" y="2562225"/>
            <a:ext cx="5132388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CHARLES’ LAW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1881188" y="3325813"/>
            <a:ext cx="8255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T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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2524125" y="3325813"/>
            <a:ext cx="9620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>
                <a:solidFill>
                  <a:schemeClr val="accent1"/>
                </a:solidFill>
                <a:latin typeface="Arial" charset="0"/>
              </a:rPr>
              <a:t>V</a:t>
            </a:r>
            <a:r>
              <a:rPr lang="en-US" sz="3600" b="1">
                <a:solidFill>
                  <a:schemeClr val="accent1"/>
                </a:solidFill>
                <a:latin typeface="Arial" charset="0"/>
                <a:sym typeface="Symbol" pitchFamily="18" charset="2"/>
              </a:rPr>
              <a:t></a:t>
            </a:r>
          </a:p>
        </p:txBody>
      </p:sp>
      <p:grpSp>
        <p:nvGrpSpPr>
          <p:cNvPr id="50196" name="Group 20"/>
          <p:cNvGrpSpPr>
            <a:grpSpLocks/>
          </p:cNvGrpSpPr>
          <p:nvPr/>
        </p:nvGrpSpPr>
        <p:grpSpPr bwMode="auto">
          <a:xfrm>
            <a:off x="3873500" y="4029075"/>
            <a:ext cx="1914525" cy="338138"/>
            <a:chOff x="2440" y="2538"/>
            <a:chExt cx="1206" cy="213"/>
          </a:xfrm>
        </p:grpSpPr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 flipV="1">
              <a:off x="2440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 flipV="1">
              <a:off x="3481" y="2538"/>
              <a:ext cx="165" cy="213"/>
            </a:xfrm>
            <a:prstGeom prst="line">
              <a:avLst/>
            </a:prstGeom>
            <a:noFill/>
            <a:ln w="57150">
              <a:solidFill>
                <a:srgbClr val="FF131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0197" name="Text Box 21"/>
          <p:cNvSpPr txBox="1">
            <a:spLocks noChangeArrowheads="1"/>
          </p:cNvSpPr>
          <p:nvPr/>
        </p:nvSpPr>
        <p:spPr bwMode="auto">
          <a:xfrm>
            <a:off x="3779838" y="4689475"/>
            <a:ext cx="536575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3200">
                <a:latin typeface="Arial" charset="0"/>
              </a:rPr>
              <a:t>(473 cm</a:t>
            </a:r>
            <a:r>
              <a:rPr lang="en-US" sz="3200" baseline="30000">
                <a:latin typeface="Arial" charset="0"/>
              </a:rPr>
              <a:t>3</a:t>
            </a:r>
            <a:r>
              <a:rPr lang="en-US" sz="3200">
                <a:latin typeface="Arial" charset="0"/>
              </a:rPr>
              <a:t>)(367 K)=V</a:t>
            </a:r>
            <a:r>
              <a:rPr lang="en-US" sz="3200" baseline="-25000">
                <a:latin typeface="Arial" charset="0"/>
              </a:rPr>
              <a:t>2</a:t>
            </a:r>
            <a:r>
              <a:rPr lang="en-US" sz="3200">
                <a:latin typeface="Arial" charset="0"/>
              </a:rPr>
              <a:t>(309 K)</a:t>
            </a:r>
          </a:p>
          <a:p>
            <a:pPr>
              <a:spcBef>
                <a:spcPct val="60000"/>
              </a:spcBef>
            </a:pPr>
            <a:r>
              <a:rPr lang="en-US" sz="3200" b="1">
                <a:solidFill>
                  <a:srgbClr val="FFFF99"/>
                </a:solidFill>
                <a:latin typeface="Arial" charset="0"/>
              </a:rPr>
              <a:t>V</a:t>
            </a:r>
            <a:r>
              <a:rPr lang="en-US" sz="3200" b="1" baseline="-25000">
                <a:solidFill>
                  <a:srgbClr val="FFFF99"/>
                </a:solidFill>
                <a:latin typeface="Arial" charset="0"/>
              </a:rPr>
              <a:t>2</a:t>
            </a:r>
            <a:r>
              <a:rPr lang="en-US" sz="3200" b="1">
                <a:solidFill>
                  <a:srgbClr val="FFFF99"/>
                </a:solidFill>
                <a:latin typeface="Arial" charset="0"/>
              </a:rPr>
              <a:t> = 562 cm</a:t>
            </a:r>
            <a:r>
              <a:rPr lang="en-US" sz="3200" b="1" baseline="30000">
                <a:solidFill>
                  <a:srgbClr val="FFFF99"/>
                </a:solidFill>
                <a:latin typeface="Arial" charset="0"/>
              </a:rPr>
              <a:t>3</a:t>
            </a:r>
            <a:endParaRPr lang="en-US" sz="3200">
              <a:solidFill>
                <a:srgbClr val="FFFF99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0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0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0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0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0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50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  <p:bldP spid="50180" grpId="0" autoUpdateAnimBg="0"/>
      <p:bldP spid="50188" grpId="0" autoUpdateAnimBg="0"/>
      <p:bldP spid="50191" grpId="0" autoUpdateAnimBg="0"/>
      <p:bldP spid="50192" grpId="0" autoUpdateAnimBg="0"/>
      <p:bldP spid="50197" grpId="0" build="p" autoUpdateAnimBg="0"/>
    </p:bldLst>
  </p:timing>
</p:sld>
</file>

<file path=ppt/theme/theme1.xml><?xml version="1.0" encoding="utf-8"?>
<a:theme xmlns:a="http://schemas.openxmlformats.org/drawingml/2006/main" name="high voltage">
  <a:themeElements>
    <a:clrScheme name="high voltage 1">
      <a:dk1>
        <a:srgbClr val="001932"/>
      </a:dk1>
      <a:lt1>
        <a:srgbClr val="FFFFFF"/>
      </a:lt1>
      <a:dk2>
        <a:srgbClr val="2181B7"/>
      </a:dk2>
      <a:lt2>
        <a:srgbClr val="CCFFFF"/>
      </a:lt2>
      <a:accent1>
        <a:srgbClr val="99FFCC"/>
      </a:accent1>
      <a:accent2>
        <a:srgbClr val="01B0FF"/>
      </a:accent2>
      <a:accent3>
        <a:srgbClr val="ABC1D8"/>
      </a:accent3>
      <a:accent4>
        <a:srgbClr val="DADADA"/>
      </a:accent4>
      <a:accent5>
        <a:srgbClr val="CAFFE2"/>
      </a:accent5>
      <a:accent6>
        <a:srgbClr val="019FE7"/>
      </a:accent6>
      <a:hlink>
        <a:srgbClr val="6666FF"/>
      </a:hlink>
      <a:folHlink>
        <a:srgbClr val="1C6D9A"/>
      </a:folHlink>
    </a:clrScheme>
    <a:fontScheme name="high voltage">
      <a:majorFont>
        <a:latin typeface="Arial Rounded MT Bol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/>
          </a:defRPr>
        </a:defPPr>
      </a:lstStyle>
    </a:lnDef>
  </a:objectDefaults>
  <a:extraClrSchemeLst>
    <a:extraClrScheme>
      <a:clrScheme name="high voltage 1">
        <a:dk1>
          <a:srgbClr val="001932"/>
        </a:dk1>
        <a:lt1>
          <a:srgbClr val="FFFFFF"/>
        </a:lt1>
        <a:dk2>
          <a:srgbClr val="2181B7"/>
        </a:dk2>
        <a:lt2>
          <a:srgbClr val="CCFFFF"/>
        </a:lt2>
        <a:accent1>
          <a:srgbClr val="99FFCC"/>
        </a:accent1>
        <a:accent2>
          <a:srgbClr val="01B0FF"/>
        </a:accent2>
        <a:accent3>
          <a:srgbClr val="ABC1D8"/>
        </a:accent3>
        <a:accent4>
          <a:srgbClr val="DADADA"/>
        </a:accent4>
        <a:accent5>
          <a:srgbClr val="CAFFE2"/>
        </a:accent5>
        <a:accent6>
          <a:srgbClr val="019FE7"/>
        </a:accent6>
        <a:hlink>
          <a:srgbClr val="6666FF"/>
        </a:hlink>
        <a:folHlink>
          <a:srgbClr val="1C6D9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2">
        <a:dk1>
          <a:srgbClr val="000000"/>
        </a:dk1>
        <a:lt1>
          <a:srgbClr val="FFFFFF"/>
        </a:lt1>
        <a:dk2>
          <a:srgbClr val="000066"/>
        </a:dk2>
        <a:lt2>
          <a:srgbClr val="969696"/>
        </a:lt2>
        <a:accent1>
          <a:srgbClr val="666699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B9B9E7"/>
        </a:accent6>
        <a:hlink>
          <a:srgbClr val="CC00CC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4">
        <a:dk1>
          <a:srgbClr val="000000"/>
        </a:dk1>
        <a:lt1>
          <a:srgbClr val="FFFFCC"/>
        </a:lt1>
        <a:dk2>
          <a:srgbClr val="FF6600"/>
        </a:dk2>
        <a:lt2>
          <a:srgbClr val="333300"/>
        </a:lt2>
        <a:accent1>
          <a:srgbClr val="800000"/>
        </a:accent1>
        <a:accent2>
          <a:srgbClr val="CC6600"/>
        </a:accent2>
        <a:accent3>
          <a:srgbClr val="FFFFE2"/>
        </a:accent3>
        <a:accent4>
          <a:srgbClr val="000000"/>
        </a:accent4>
        <a:accent5>
          <a:srgbClr val="C0AAAA"/>
        </a:accent5>
        <a:accent6>
          <a:srgbClr val="B95C00"/>
        </a:accent6>
        <a:hlink>
          <a:srgbClr val="808000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5">
        <a:dk1>
          <a:srgbClr val="1C3956"/>
        </a:dk1>
        <a:lt1>
          <a:srgbClr val="FFFFFF"/>
        </a:lt1>
        <a:dk2>
          <a:srgbClr val="003366"/>
        </a:dk2>
        <a:lt2>
          <a:srgbClr val="DDDDDD"/>
        </a:lt2>
        <a:accent1>
          <a:srgbClr val="3D7CBB"/>
        </a:accent1>
        <a:accent2>
          <a:srgbClr val="00152A"/>
        </a:accent2>
        <a:accent3>
          <a:srgbClr val="AAADB8"/>
        </a:accent3>
        <a:accent4>
          <a:srgbClr val="DADADA"/>
        </a:accent4>
        <a:accent5>
          <a:srgbClr val="AFBFDA"/>
        </a:accent5>
        <a:accent6>
          <a:srgbClr val="001225"/>
        </a:accent6>
        <a:hlink>
          <a:srgbClr val="33CCCC"/>
        </a:hlink>
        <a:folHlink>
          <a:srgbClr val="96B9D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igh voltage 6">
        <a:dk1>
          <a:srgbClr val="000000"/>
        </a:dk1>
        <a:lt1>
          <a:srgbClr val="FFFFFF"/>
        </a:lt1>
        <a:dk2>
          <a:srgbClr val="440044"/>
        </a:dk2>
        <a:lt2>
          <a:srgbClr val="491D49"/>
        </a:lt2>
        <a:accent1>
          <a:srgbClr val="9D9DBD"/>
        </a:accent1>
        <a:accent2>
          <a:srgbClr val="14213C"/>
        </a:accent2>
        <a:accent3>
          <a:srgbClr val="FFFFFF"/>
        </a:accent3>
        <a:accent4>
          <a:srgbClr val="000000"/>
        </a:accent4>
        <a:accent5>
          <a:srgbClr val="CCCCDB"/>
        </a:accent5>
        <a:accent6>
          <a:srgbClr val="111D35"/>
        </a:accent6>
        <a:hlink>
          <a:srgbClr val="666699"/>
        </a:hlink>
        <a:folHlink>
          <a:srgbClr val="DBDBF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7">
        <a:dk1>
          <a:srgbClr val="000000"/>
        </a:dk1>
        <a:lt1>
          <a:srgbClr val="FFFFFF"/>
        </a:lt1>
        <a:dk2>
          <a:srgbClr val="000000"/>
        </a:dk2>
        <a:lt2>
          <a:srgbClr val="001A00"/>
        </a:lt2>
        <a:accent1>
          <a:srgbClr val="339966"/>
        </a:accent1>
        <a:accent2>
          <a:srgbClr val="003300"/>
        </a:accent2>
        <a:accent3>
          <a:srgbClr val="FFFFFF"/>
        </a:accent3>
        <a:accent4>
          <a:srgbClr val="000000"/>
        </a:accent4>
        <a:accent5>
          <a:srgbClr val="ADCAB8"/>
        </a:accent5>
        <a:accent6>
          <a:srgbClr val="002D00"/>
        </a:accent6>
        <a:hlink>
          <a:srgbClr val="FF9933"/>
        </a:hlink>
        <a:folHlink>
          <a:srgbClr val="AFE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igh voltage 8">
        <a:dk1>
          <a:srgbClr val="000000"/>
        </a:dk1>
        <a:lt1>
          <a:srgbClr val="FFFFFF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D60093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C20085"/>
        </a:accent6>
        <a:hlink>
          <a:srgbClr val="9966FF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Designs\high voltage.pot</Template>
  <TotalTime>3377</TotalTime>
  <Words>427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Times New Roman</vt:lpstr>
      <vt:lpstr>Arial Rounded MT Bold</vt:lpstr>
      <vt:lpstr>Arial</vt:lpstr>
      <vt:lpstr>Monotype Sorts</vt:lpstr>
      <vt:lpstr>Wingdings</vt:lpstr>
      <vt:lpstr>Impact</vt:lpstr>
      <vt:lpstr>Arial Narrow</vt:lpstr>
      <vt:lpstr>Symbol</vt:lpstr>
      <vt:lpstr>high voltage</vt:lpstr>
      <vt:lpstr>Microsoft Equation 3.0</vt:lpstr>
      <vt:lpstr>Microsoft Clip Gallery</vt:lpstr>
      <vt:lpstr>Microsoft Word Document</vt:lpstr>
      <vt:lpstr>II. The Gas Laws  </vt:lpstr>
      <vt:lpstr>A. Boyle’s Law</vt:lpstr>
      <vt:lpstr>A. Boyle’s Law</vt:lpstr>
      <vt:lpstr>B. Charles’ Law</vt:lpstr>
      <vt:lpstr>B. Charles’ Law</vt:lpstr>
      <vt:lpstr>C. Gay-Lussac’s Law</vt:lpstr>
      <vt:lpstr>C. Gay-Lussac’s Law</vt:lpstr>
      <vt:lpstr>D. Combined Gas Law</vt:lpstr>
      <vt:lpstr>E. Gas Law Problems</vt:lpstr>
      <vt:lpstr>E. Gas Law Problems</vt:lpstr>
      <vt:lpstr>E. Gas Law Problems</vt:lpstr>
      <vt:lpstr>E. Gas Law Problems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The Gas Laws</dc:title>
  <dc:creator>Robert E. Johannesson</dc:creator>
  <cp:lastModifiedBy>Mshull</cp:lastModifiedBy>
  <cp:revision>208</cp:revision>
  <cp:lastPrinted>2000-02-27T23:02:41Z</cp:lastPrinted>
  <dcterms:created xsi:type="dcterms:W3CDTF">2000-02-27T20:14:20Z</dcterms:created>
  <dcterms:modified xsi:type="dcterms:W3CDTF">2014-05-06T18:41:08Z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/>
  </property>
  <property fmtid="{D5CDD505-2E9C-101B-9397-08002B2CF9AE}" pid="8" name="HomePage">
    <vt:lpwstr>http://www.geocities.com/CollegePark/Locker/3195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false</vt:bool>
  </property>
  <property fmtid="{D5CDD505-2E9C-101B-9397-08002B2CF9AE}" pid="13" name="BackColor">
    <vt:i4>16772300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4</vt:i4>
  </property>
  <property fmtid="{D5CDD505-2E9C-101B-9397-08002B2CF9AE}" pid="21" name="OutputDir">
    <vt:lpwstr>C:\Data\Christy's Stuff\Teaching Stuff\99-00 School Year\Lessons\Stoichiometry</vt:lpwstr>
  </property>
</Properties>
</file>