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309" r:id="rId2"/>
    <p:sldId id="341" r:id="rId3"/>
    <p:sldId id="334" r:id="rId4"/>
    <p:sldId id="344" r:id="rId5"/>
    <p:sldId id="331" r:id="rId6"/>
    <p:sldId id="333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54C8"/>
    <a:srgbClr val="3F3FC8"/>
    <a:srgbClr val="17597D"/>
    <a:srgbClr val="5F5FD1"/>
    <a:srgbClr val="7272D2"/>
    <a:srgbClr val="9696D4"/>
    <a:srgbClr val="FF1313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674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8D1D8D-FB24-4817-8FF1-0FACF09A7F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1B904C-3D19-438C-972A-3DE9E7FB60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347788" y="2443163"/>
            <a:ext cx="7543800" cy="2643187"/>
          </a:xfrm>
          <a:effectLst/>
        </p:spPr>
        <p:txBody>
          <a:bodyPr anchor="t"/>
          <a:lstStyle>
            <a:lvl1pPr algn="ctr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292225" y="379413"/>
            <a:ext cx="7535863" cy="1141412"/>
          </a:xfrm>
        </p:spPr>
        <p:txBody>
          <a:bodyPr anchor="b"/>
          <a:lstStyle>
            <a:lvl1pPr marL="0" indent="0" algn="ctr">
              <a:buFont typeface="Monotype Sorts" pitchFamily="2" charset="2"/>
              <a:buNone/>
              <a:defRPr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AB0E2D-9765-46DF-8F54-2EF73E1E775F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 flipH="1">
            <a:off x="547688" y="16764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Oval 20"/>
          <p:cNvSpPr>
            <a:spLocks noChangeArrowheads="1"/>
          </p:cNvSpPr>
          <p:nvPr/>
        </p:nvSpPr>
        <p:spPr bwMode="auto">
          <a:xfrm>
            <a:off x="433388" y="1676400"/>
            <a:ext cx="295275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Oval 22"/>
          <p:cNvSpPr>
            <a:spLocks noChangeArrowheads="1"/>
          </p:cNvSpPr>
          <p:nvPr/>
        </p:nvSpPr>
        <p:spPr bwMode="auto">
          <a:xfrm>
            <a:off x="9236075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animBg="1"/>
      <p:bldP spid="309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2C3C3-CBEC-4B66-8268-25BCF4BD23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26489-9B77-43F0-80D6-FCA652DA9C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03487-0188-4B4D-AF63-B221F7DBE4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20751-C80A-4E95-AC54-BEF85B1BE6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55688"/>
            <a:ext cx="3810000" cy="481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055688"/>
            <a:ext cx="3810000" cy="481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DFB4E-620E-400E-8ED8-82BD514FEC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06A4F-C2DF-4C12-ADD6-DD7323C7ED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09599-A305-4766-8832-9B5C8BE7B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D8EA1-5FE9-4D87-AE32-A1421DA6C6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FDBD9-A2EF-44BF-A71A-FD15734454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62B92-142F-45F8-8089-2D23CF4FB1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D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7724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55688"/>
            <a:ext cx="7772400" cy="481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255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395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fld id="{D639B8B3-94F8-4293-AD06-1402A436C422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69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" name="AutoShape 30"/>
          <p:cNvSpPr>
            <a:spLocks noChangeArrowheads="1"/>
          </p:cNvSpPr>
          <p:nvPr/>
        </p:nvSpPr>
        <p:spPr bwMode="auto">
          <a:xfrm flipH="1">
            <a:off x="547688" y="7762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5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5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5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b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600">
          <a:solidFill>
            <a:schemeClr val="tx1"/>
          </a:solidFill>
          <a:latin typeface="+mn-lt"/>
        </a:defRPr>
      </a:lvl2pPr>
      <a:lvl3pPr marL="12573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Ø"/>
        <a:defRPr kumimoji="1" sz="3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47" name="Object 11"/>
          <p:cNvGraphicFramePr>
            <a:graphicFrameLocks noChangeAspect="1"/>
          </p:cNvGraphicFramePr>
          <p:nvPr/>
        </p:nvGraphicFramePr>
        <p:xfrm>
          <a:off x="1484313" y="2058988"/>
          <a:ext cx="1584325" cy="1601787"/>
        </p:xfrm>
        <a:graphic>
          <a:graphicData uri="http://schemas.openxmlformats.org/presentationml/2006/ole">
            <p:oleObj spid="_x0000_s65547" name="Clip" r:id="rId3" imgW="2244960" imgH="2480400" progId="MS_ClipArt_Gallery.5">
              <p:embed/>
            </p:oleObj>
          </a:graphicData>
        </a:graphic>
      </p:graphicFrame>
      <p:graphicFrame>
        <p:nvGraphicFramePr>
          <p:cNvPr id="65548" name="Object 12"/>
          <p:cNvGraphicFramePr>
            <a:graphicFrameLocks noChangeAspect="1"/>
          </p:cNvGraphicFramePr>
          <p:nvPr/>
        </p:nvGraphicFramePr>
        <p:xfrm>
          <a:off x="1874838" y="3509963"/>
          <a:ext cx="790575" cy="3059112"/>
        </p:xfrm>
        <a:graphic>
          <a:graphicData uri="http://schemas.openxmlformats.org/presentationml/2006/ole">
            <p:oleObj spid="_x0000_s65548" name="Clip" r:id="rId4" imgW="430560" imgH="1429200" progId="MS_ClipArt_Gallery.5">
              <p:embed/>
            </p:oleObj>
          </a:graphicData>
        </a:graphic>
      </p:graphicFrame>
      <p:sp>
        <p:nvSpPr>
          <p:cNvPr id="65550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3068638" y="3403600"/>
            <a:ext cx="5624512" cy="2643188"/>
          </a:xfrm>
        </p:spPr>
        <p:txBody>
          <a:bodyPr/>
          <a:lstStyle/>
          <a:p>
            <a:r>
              <a:rPr lang="en-US" dirty="0"/>
              <a:t>III. Ideal Gas Law</a:t>
            </a:r>
            <a:br>
              <a:rPr lang="en-US" dirty="0"/>
            </a:br>
            <a:endParaRPr lang="en-US" sz="4000" b="0" dirty="0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Ch. </a:t>
            </a:r>
            <a:r>
              <a:rPr lang="en-US" dirty="0" smtClean="0"/>
              <a:t>14 - </a:t>
            </a:r>
            <a:r>
              <a:rPr lang="en-US" dirty="0"/>
              <a:t>Gases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30" name="Group 2"/>
          <p:cNvGrpSpPr>
            <a:grpSpLocks/>
          </p:cNvGrpSpPr>
          <p:nvPr/>
        </p:nvGrpSpPr>
        <p:grpSpPr bwMode="auto">
          <a:xfrm>
            <a:off x="4475163" y="3773488"/>
            <a:ext cx="4041775" cy="2597150"/>
            <a:chOff x="2810" y="2229"/>
            <a:chExt cx="2546" cy="1636"/>
          </a:xfrm>
        </p:grpSpPr>
        <p:sp>
          <p:nvSpPr>
            <p:cNvPr id="99331" name="Oval 3"/>
            <p:cNvSpPr>
              <a:spLocks noChangeArrowheads="1"/>
            </p:cNvSpPr>
            <p:nvPr/>
          </p:nvSpPr>
          <p:spPr bwMode="auto">
            <a:xfrm>
              <a:off x="2810" y="2229"/>
              <a:ext cx="2546" cy="163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aphicFrame>
          <p:nvGraphicFramePr>
            <p:cNvPr id="99332" name="Object 4"/>
            <p:cNvGraphicFramePr>
              <a:graphicFrameLocks noChangeAspect="1"/>
            </p:cNvGraphicFramePr>
            <p:nvPr/>
          </p:nvGraphicFramePr>
          <p:xfrm>
            <a:off x="3324" y="2355"/>
            <a:ext cx="1518" cy="1384"/>
          </p:xfrm>
          <a:graphic>
            <a:graphicData uri="http://schemas.openxmlformats.org/presentationml/2006/ole">
              <p:oleObj spid="_x0000_s99332" name="Equation" r:id="rId3" imgW="431640" imgH="393480" progId="Equation.3">
                <p:embed/>
              </p:oleObj>
            </a:graphicData>
          </a:graphic>
        </p:graphicFrame>
      </p:grpSp>
      <p:grpSp>
        <p:nvGrpSpPr>
          <p:cNvPr id="99333" name="Group 5"/>
          <p:cNvGrpSpPr>
            <a:grpSpLocks/>
          </p:cNvGrpSpPr>
          <p:nvPr/>
        </p:nvGrpSpPr>
        <p:grpSpPr bwMode="auto">
          <a:xfrm>
            <a:off x="1136650" y="4189413"/>
            <a:ext cx="3021013" cy="2668587"/>
            <a:chOff x="754" y="2175"/>
            <a:chExt cx="1750" cy="1743"/>
          </a:xfrm>
        </p:grpSpPr>
        <p:sp>
          <p:nvSpPr>
            <p:cNvPr id="99334" name="Text Box 6"/>
            <p:cNvSpPr txBox="1">
              <a:spLocks noChangeArrowheads="1"/>
            </p:cNvSpPr>
            <p:nvPr/>
          </p:nvSpPr>
          <p:spPr bwMode="auto">
            <a:xfrm>
              <a:off x="754" y="2693"/>
              <a:ext cx="284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1">
                  <a:latin typeface="Arial" pitchFamily="34" charset="0"/>
                </a:rPr>
                <a:t>V</a:t>
              </a:r>
              <a:endParaRPr lang="en-US" sz="1600">
                <a:latin typeface="Arial" pitchFamily="34" charset="0"/>
              </a:endParaRPr>
            </a:p>
          </p:txBody>
        </p:sp>
        <p:sp>
          <p:nvSpPr>
            <p:cNvPr id="99335" name="Text Box 7"/>
            <p:cNvSpPr txBox="1">
              <a:spLocks noChangeArrowheads="1"/>
            </p:cNvSpPr>
            <p:nvPr/>
          </p:nvSpPr>
          <p:spPr bwMode="auto">
            <a:xfrm>
              <a:off x="1621" y="3530"/>
              <a:ext cx="283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sz="2800" b="1">
                  <a:latin typeface="Arial" pitchFamily="34" charset="0"/>
                </a:rPr>
                <a:t>n</a:t>
              </a:r>
              <a:endParaRPr lang="en-US" sz="1600">
                <a:latin typeface="Arial" pitchFamily="34" charset="0"/>
              </a:endParaRPr>
            </a:p>
          </p:txBody>
        </p:sp>
        <p:grpSp>
          <p:nvGrpSpPr>
            <p:cNvPr id="99336" name="Group 8"/>
            <p:cNvGrpSpPr>
              <a:grpSpLocks/>
            </p:cNvGrpSpPr>
            <p:nvPr/>
          </p:nvGrpSpPr>
          <p:grpSpPr bwMode="auto">
            <a:xfrm>
              <a:off x="1038" y="2175"/>
              <a:ext cx="1466" cy="1365"/>
              <a:chOff x="1038" y="2175"/>
              <a:chExt cx="1466" cy="1365"/>
            </a:xfrm>
          </p:grpSpPr>
          <p:sp>
            <p:nvSpPr>
              <p:cNvPr id="99337" name="Line 9"/>
              <p:cNvSpPr>
                <a:spLocks noChangeShapeType="1"/>
              </p:cNvSpPr>
              <p:nvPr/>
            </p:nvSpPr>
            <p:spPr bwMode="auto">
              <a:xfrm>
                <a:off x="1038" y="2175"/>
                <a:ext cx="0" cy="1365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38" name="Line 10"/>
              <p:cNvSpPr>
                <a:spLocks noChangeShapeType="1"/>
              </p:cNvSpPr>
              <p:nvPr/>
            </p:nvSpPr>
            <p:spPr bwMode="auto">
              <a:xfrm>
                <a:off x="1038" y="3540"/>
                <a:ext cx="146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39" name="Line 11"/>
              <p:cNvSpPr>
                <a:spLocks noChangeShapeType="1"/>
              </p:cNvSpPr>
              <p:nvPr/>
            </p:nvSpPr>
            <p:spPr bwMode="auto">
              <a:xfrm flipV="1">
                <a:off x="1038" y="2499"/>
                <a:ext cx="1223" cy="94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934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Avogadro’s Principle</a:t>
            </a:r>
          </a:p>
        </p:txBody>
      </p:sp>
      <p:sp>
        <p:nvSpPr>
          <p:cNvPr id="99341" name="Rectangle 13"/>
          <p:cNvSpPr>
            <a:spLocks noChangeArrowheads="1"/>
          </p:cNvSpPr>
          <p:nvPr>
            <p:ph type="body" idx="1"/>
          </p:nvPr>
        </p:nvSpPr>
        <p:spPr>
          <a:xfrm>
            <a:off x="2878138" y="1214438"/>
            <a:ext cx="6265862" cy="1928812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sz="2800"/>
              <a:t>Equal volumes of gases contain equal numbers of moles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at constant temp &amp; pressure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true for any gas</a:t>
            </a:r>
          </a:p>
        </p:txBody>
      </p:sp>
      <p:pic>
        <p:nvPicPr>
          <p:cNvPr id="99343" name="Picture 15" descr="Avogadr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38" y="1214438"/>
            <a:ext cx="1462087" cy="17732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9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9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1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3271838" y="1614488"/>
            <a:ext cx="1631950" cy="241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6400" b="1">
                <a:solidFill>
                  <a:srgbClr val="FFFF99"/>
                </a:solidFill>
                <a:latin typeface="Arial" pitchFamily="34" charset="0"/>
              </a:rPr>
              <a:t>PV</a:t>
            </a: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6400" b="1">
                <a:solidFill>
                  <a:srgbClr val="FFFF99"/>
                </a:solidFill>
                <a:latin typeface="Arial" pitchFamily="34" charset="0"/>
              </a:rPr>
              <a:t>T</a:t>
            </a:r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271838" y="1614488"/>
            <a:ext cx="1631950" cy="2417762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7000" b="1">
                <a:solidFill>
                  <a:srgbClr val="FFFF99"/>
                </a:solidFill>
              </a:rPr>
              <a:t>V</a:t>
            </a:r>
          </a:p>
          <a:p>
            <a:pPr algn="ctr">
              <a:spcBef>
                <a:spcPct val="10000"/>
              </a:spcBef>
              <a:buFont typeface="Monotype Sorts" pitchFamily="2" charset="2"/>
              <a:buNone/>
            </a:pPr>
            <a:r>
              <a:rPr lang="en-US" sz="7000" b="1">
                <a:solidFill>
                  <a:srgbClr val="FFFF99"/>
                </a:solidFill>
              </a:rPr>
              <a:t>n</a:t>
            </a:r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3263900" y="1620838"/>
            <a:ext cx="1631950" cy="2417762"/>
          </a:xfrm>
          <a:prstGeom prst="rect">
            <a:avLst/>
          </a:prstGeom>
          <a:solidFill>
            <a:srgbClr val="17597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6400" b="1">
                <a:solidFill>
                  <a:srgbClr val="FFFF99"/>
                </a:solidFill>
                <a:latin typeface="Arial" pitchFamily="34" charset="0"/>
              </a:rPr>
              <a:t>PV</a:t>
            </a:r>
          </a:p>
          <a:p>
            <a:pPr marL="342900" indent="-342900" algn="ctr">
              <a:spcBef>
                <a:spcPct val="1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6400" b="1">
                <a:solidFill>
                  <a:srgbClr val="FFFF99"/>
                </a:solidFill>
                <a:latin typeface="Arial" pitchFamily="34" charset="0"/>
              </a:rPr>
              <a:t>nT</a:t>
            </a:r>
          </a:p>
        </p:txBody>
      </p:sp>
      <p:sp>
        <p:nvSpPr>
          <p:cNvPr id="9114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Ideal Gas Law</a:t>
            </a:r>
          </a:p>
        </p:txBody>
      </p:sp>
      <p:grpSp>
        <p:nvGrpSpPr>
          <p:cNvPr id="91153" name="Group 17"/>
          <p:cNvGrpSpPr>
            <a:grpSpLocks/>
          </p:cNvGrpSpPr>
          <p:nvPr/>
        </p:nvGrpSpPr>
        <p:grpSpPr bwMode="auto">
          <a:xfrm>
            <a:off x="3349625" y="2200275"/>
            <a:ext cx="3230563" cy="1293813"/>
            <a:chOff x="2110" y="1211"/>
            <a:chExt cx="2035" cy="815"/>
          </a:xfrm>
        </p:grpSpPr>
        <p:sp>
          <p:nvSpPr>
            <p:cNvPr id="91138" name="Rectangle 2"/>
            <p:cNvSpPr>
              <a:spLocks noChangeArrowheads="1"/>
            </p:cNvSpPr>
            <p:nvPr/>
          </p:nvSpPr>
          <p:spPr bwMode="auto">
            <a:xfrm>
              <a:off x="3117" y="1211"/>
              <a:ext cx="1028" cy="815"/>
            </a:xfrm>
            <a:prstGeom prst="rect">
              <a:avLst/>
            </a:prstGeom>
            <a:solidFill>
              <a:srgbClr val="17597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None/>
              </a:pPr>
              <a:r>
                <a:rPr kumimoji="1" lang="en-US" sz="6400" b="1">
                  <a:solidFill>
                    <a:srgbClr val="FFFF99"/>
                  </a:solidFill>
                  <a:latin typeface="Arial" pitchFamily="34" charset="0"/>
                </a:rPr>
                <a:t>= k</a:t>
              </a:r>
            </a:p>
          </p:txBody>
        </p:sp>
        <p:sp>
          <p:nvSpPr>
            <p:cNvPr id="91146" name="Line 10"/>
            <p:cNvSpPr>
              <a:spLocks noChangeShapeType="1"/>
            </p:cNvSpPr>
            <p:nvPr/>
          </p:nvSpPr>
          <p:spPr bwMode="auto">
            <a:xfrm>
              <a:off x="2110" y="1530"/>
              <a:ext cx="930" cy="1"/>
            </a:xfrm>
            <a:prstGeom prst="line">
              <a:avLst/>
            </a:prstGeom>
            <a:noFill/>
            <a:ln w="127000">
              <a:solidFill>
                <a:srgbClr val="FFFF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1147" name="AutoShape 11"/>
          <p:cNvSpPr>
            <a:spLocks noChangeArrowheads="1"/>
          </p:cNvSpPr>
          <p:nvPr/>
        </p:nvSpPr>
        <p:spPr bwMode="auto">
          <a:xfrm>
            <a:off x="1340290" y="4091207"/>
            <a:ext cx="7386638" cy="2349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4400" dirty="0">
                <a:solidFill>
                  <a:schemeClr val="bg2"/>
                </a:solidFill>
                <a:latin typeface="DomCasual BT" pitchFamily="66" charset="0"/>
              </a:rPr>
              <a:t>UNIVERSAL GAS CONSTANT</a:t>
            </a:r>
          </a:p>
          <a:p>
            <a:pPr algn="ctr"/>
            <a:r>
              <a:rPr lang="en-US" sz="4400" dirty="0">
                <a:solidFill>
                  <a:schemeClr val="bg2"/>
                </a:solidFill>
                <a:latin typeface="DomCasual BT" pitchFamily="66" charset="0"/>
              </a:rPr>
              <a:t>R=0.0821 </a:t>
            </a:r>
            <a:r>
              <a:rPr lang="en-US" sz="4400" dirty="0" err="1">
                <a:solidFill>
                  <a:schemeClr val="bg2"/>
                </a:solidFill>
                <a:latin typeface="DomCasual BT" pitchFamily="66" charset="0"/>
              </a:rPr>
              <a:t>L</a:t>
            </a:r>
            <a:r>
              <a:rPr lang="en-US" sz="4400" dirty="0" err="1">
                <a:solidFill>
                  <a:schemeClr val="bg2"/>
                </a:solidFill>
                <a:latin typeface="DomCasual BT" pitchFamily="66" charset="0"/>
                <a:sym typeface="Symbol" pitchFamily="18" charset="2"/>
              </a:rPr>
              <a:t>atm</a:t>
            </a:r>
            <a:r>
              <a:rPr lang="en-US" sz="4400" dirty="0">
                <a:solidFill>
                  <a:schemeClr val="bg2"/>
                </a:solidFill>
                <a:latin typeface="DomCasual BT" pitchFamily="66" charset="0"/>
                <a:sym typeface="Symbol" pitchFamily="18" charset="2"/>
              </a:rPr>
              <a:t>/</a:t>
            </a:r>
            <a:r>
              <a:rPr lang="en-US" sz="4400" dirty="0" err="1">
                <a:solidFill>
                  <a:schemeClr val="bg2"/>
                </a:solidFill>
                <a:latin typeface="DomCasual BT" pitchFamily="66" charset="0"/>
                <a:sym typeface="Symbol" pitchFamily="18" charset="2"/>
              </a:rPr>
              <a:t>molK</a:t>
            </a:r>
            <a:endParaRPr lang="en-US" sz="4400" dirty="0">
              <a:solidFill>
                <a:schemeClr val="bg2"/>
              </a:solidFill>
              <a:latin typeface="DomCasual BT" pitchFamily="66" charset="0"/>
              <a:sym typeface="Symbol" pitchFamily="18" charset="2"/>
            </a:endParaRPr>
          </a:p>
          <a:p>
            <a:pPr algn="ctr"/>
            <a:r>
              <a:rPr lang="en-US" sz="4400" dirty="0">
                <a:solidFill>
                  <a:schemeClr val="bg2"/>
                </a:solidFill>
                <a:latin typeface="DomCasual BT" pitchFamily="66" charset="0"/>
                <a:sym typeface="Symbol" pitchFamily="18" charset="2"/>
              </a:rPr>
              <a:t>R=8.315 dm</a:t>
            </a:r>
            <a:r>
              <a:rPr lang="en-US" sz="4400" baseline="30000" dirty="0">
                <a:solidFill>
                  <a:schemeClr val="bg2"/>
                </a:solidFill>
                <a:latin typeface="DomCasual BT" pitchFamily="66" charset="0"/>
                <a:sym typeface="Symbol" pitchFamily="18" charset="2"/>
              </a:rPr>
              <a:t>3</a:t>
            </a:r>
            <a:r>
              <a:rPr lang="en-US" sz="4400" dirty="0">
                <a:solidFill>
                  <a:schemeClr val="bg2"/>
                </a:solidFill>
                <a:latin typeface="DomCasual BT" pitchFamily="66" charset="0"/>
                <a:sym typeface="Symbol" pitchFamily="18" charset="2"/>
              </a:rPr>
              <a:t>kPa/</a:t>
            </a:r>
            <a:r>
              <a:rPr lang="en-US" sz="4400" dirty="0" err="1">
                <a:solidFill>
                  <a:schemeClr val="bg2"/>
                </a:solidFill>
                <a:latin typeface="DomCasual BT" pitchFamily="66" charset="0"/>
                <a:sym typeface="Symbol" pitchFamily="18" charset="2"/>
              </a:rPr>
              <a:t>molK</a:t>
            </a:r>
            <a:endParaRPr lang="en-US" sz="4400" dirty="0">
              <a:solidFill>
                <a:schemeClr val="bg2"/>
              </a:solidFill>
              <a:latin typeface="DomCasual BT" pitchFamily="66" charset="0"/>
              <a:sym typeface="Symbol" pitchFamily="18" charset="2"/>
            </a:endParaRPr>
          </a:p>
        </p:txBody>
      </p:sp>
      <p:sp>
        <p:nvSpPr>
          <p:cNvPr id="91148" name="AutoShape 12"/>
          <p:cNvSpPr>
            <a:spLocks noChangeArrowheads="1"/>
          </p:cNvSpPr>
          <p:nvPr/>
        </p:nvSpPr>
        <p:spPr bwMode="auto">
          <a:xfrm rot="-16200000">
            <a:off x="6778625" y="2546350"/>
            <a:ext cx="1385888" cy="1627188"/>
          </a:xfrm>
          <a:custGeom>
            <a:avLst/>
            <a:gdLst>
              <a:gd name="G0" fmla="+- 16364 0 0"/>
              <a:gd name="G1" fmla="+- 4420 0 0"/>
              <a:gd name="G2" fmla="+- 12158 0 4420"/>
              <a:gd name="G3" fmla="+- G2 0 4420"/>
              <a:gd name="G4" fmla="*/ G3 32768 32059"/>
              <a:gd name="G5" fmla="*/ G4 1 2"/>
              <a:gd name="G6" fmla="+- 21600 0 16364"/>
              <a:gd name="G7" fmla="*/ G6 4420 6079"/>
              <a:gd name="G8" fmla="+- G7 16364 0"/>
              <a:gd name="T0" fmla="*/ 16364 w 21600"/>
              <a:gd name="T1" fmla="*/ 0 h 21600"/>
              <a:gd name="T2" fmla="*/ 16364 w 21600"/>
              <a:gd name="T3" fmla="*/ 12158 h 21600"/>
              <a:gd name="T4" fmla="*/ 1696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6364" y="0"/>
                </a:lnTo>
                <a:lnTo>
                  <a:pt x="16364" y="4420"/>
                </a:lnTo>
                <a:lnTo>
                  <a:pt x="12427" y="4420"/>
                </a:lnTo>
                <a:cubicBezTo>
                  <a:pt x="5564" y="4420"/>
                  <a:pt x="0" y="7884"/>
                  <a:pt x="0" y="12158"/>
                </a:cubicBezTo>
                <a:lnTo>
                  <a:pt x="0" y="21600"/>
                </a:lnTo>
                <a:lnTo>
                  <a:pt x="3391" y="21600"/>
                </a:lnTo>
                <a:lnTo>
                  <a:pt x="3391" y="12158"/>
                </a:lnTo>
                <a:cubicBezTo>
                  <a:pt x="3391" y="9717"/>
                  <a:pt x="7437" y="7738"/>
                  <a:pt x="12427" y="7738"/>
                </a:cubicBezTo>
                <a:lnTo>
                  <a:pt x="16364" y="7738"/>
                </a:lnTo>
                <a:lnTo>
                  <a:pt x="16364" y="12158"/>
                </a:lnTo>
                <a:close/>
              </a:path>
            </a:pathLst>
          </a:custGeom>
          <a:solidFill>
            <a:schemeClr val="accent1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4827588" y="2206625"/>
            <a:ext cx="1998662" cy="1293813"/>
          </a:xfrm>
          <a:prstGeom prst="rect">
            <a:avLst/>
          </a:prstGeom>
          <a:solidFill>
            <a:srgbClr val="17597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6400" b="1">
                <a:solidFill>
                  <a:srgbClr val="FFFF99"/>
                </a:solidFill>
                <a:latin typeface="Arial" pitchFamily="34" charset="0"/>
              </a:rPr>
              <a:t>= R</a:t>
            </a:r>
          </a:p>
        </p:txBody>
      </p:sp>
      <p:sp>
        <p:nvSpPr>
          <p:cNvPr id="91154" name="Text Box 18"/>
          <p:cNvSpPr txBox="1">
            <a:spLocks noChangeArrowheads="1"/>
          </p:cNvSpPr>
          <p:nvPr/>
        </p:nvSpPr>
        <p:spPr bwMode="auto">
          <a:xfrm>
            <a:off x="2138802" y="6400800"/>
            <a:ext cx="588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Arial" pitchFamily="34" charset="0"/>
              </a:rPr>
              <a:t>You don’t need to memorize these values!</a:t>
            </a:r>
          </a:p>
        </p:txBody>
      </p:sp>
      <p:sp>
        <p:nvSpPr>
          <p:cNvPr id="91155" name="Text Box 19"/>
          <p:cNvSpPr txBox="1">
            <a:spLocks noChangeArrowheads="1"/>
          </p:cNvSpPr>
          <p:nvPr/>
        </p:nvSpPr>
        <p:spPr bwMode="auto">
          <a:xfrm>
            <a:off x="1211263" y="1093788"/>
            <a:ext cx="789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Merge the Combined Gas Law with Avogadro’s Principle: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utoUpdateAnimBg="0"/>
      <p:bldP spid="91143" grpId="0" autoUpdateAnimBg="0"/>
      <p:bldP spid="91144" grpId="0" animBg="1" autoUpdateAnimBg="0"/>
      <p:bldP spid="91147" grpId="0" animBg="1" autoUpdateAnimBg="0"/>
      <p:bldP spid="91148" grpId="0" animBg="1"/>
      <p:bldP spid="91139" grpId="0" animBg="1" autoUpdateAnimBg="0"/>
      <p:bldP spid="9115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Ideal Gas Law</a:t>
            </a:r>
          </a:p>
        </p:txBody>
      </p:sp>
      <p:sp>
        <p:nvSpPr>
          <p:cNvPr id="102409" name="AutoShape 9"/>
          <p:cNvSpPr>
            <a:spLocks noChangeArrowheads="1"/>
          </p:cNvSpPr>
          <p:nvPr/>
        </p:nvSpPr>
        <p:spPr bwMode="auto">
          <a:xfrm>
            <a:off x="1354357" y="4133411"/>
            <a:ext cx="7386638" cy="2349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4400">
                <a:solidFill>
                  <a:schemeClr val="bg2"/>
                </a:solidFill>
                <a:latin typeface="DomCasual BT" pitchFamily="66" charset="0"/>
              </a:rPr>
              <a:t>UNIVERSAL GAS CONSTANT</a:t>
            </a:r>
          </a:p>
          <a:p>
            <a:pPr algn="ctr"/>
            <a:r>
              <a:rPr lang="en-US" sz="4400">
                <a:solidFill>
                  <a:schemeClr val="bg2"/>
                </a:solidFill>
                <a:latin typeface="DomCasual BT" pitchFamily="66" charset="0"/>
              </a:rPr>
              <a:t>R=0.0821 L</a:t>
            </a:r>
            <a:r>
              <a:rPr lang="en-US" sz="4400">
                <a:solidFill>
                  <a:schemeClr val="bg2"/>
                </a:solidFill>
                <a:latin typeface="DomCasual BT" pitchFamily="66" charset="0"/>
                <a:sym typeface="Symbol" pitchFamily="18" charset="2"/>
              </a:rPr>
              <a:t>atm/molK</a:t>
            </a:r>
          </a:p>
          <a:p>
            <a:pPr algn="ctr"/>
            <a:r>
              <a:rPr lang="en-US" sz="4400">
                <a:solidFill>
                  <a:schemeClr val="bg2"/>
                </a:solidFill>
                <a:latin typeface="DomCasual BT" pitchFamily="66" charset="0"/>
                <a:sym typeface="Symbol" pitchFamily="18" charset="2"/>
              </a:rPr>
              <a:t>R=8.315 dm</a:t>
            </a:r>
            <a:r>
              <a:rPr lang="en-US" sz="4400" baseline="30000">
                <a:solidFill>
                  <a:schemeClr val="bg2"/>
                </a:solidFill>
                <a:latin typeface="DomCasual BT" pitchFamily="66" charset="0"/>
                <a:sym typeface="Symbol" pitchFamily="18" charset="2"/>
              </a:rPr>
              <a:t>3</a:t>
            </a:r>
            <a:r>
              <a:rPr lang="en-US" sz="4400">
                <a:solidFill>
                  <a:schemeClr val="bg2"/>
                </a:solidFill>
                <a:latin typeface="DomCasual BT" pitchFamily="66" charset="0"/>
                <a:sym typeface="Symbol" pitchFamily="18" charset="2"/>
              </a:rPr>
              <a:t>kPa/molK</a:t>
            </a:r>
          </a:p>
        </p:txBody>
      </p:sp>
      <p:sp>
        <p:nvSpPr>
          <p:cNvPr id="102411" name="AutoShape 11"/>
          <p:cNvSpPr>
            <a:spLocks noChangeArrowheads="1"/>
          </p:cNvSpPr>
          <p:nvPr/>
        </p:nvSpPr>
        <p:spPr bwMode="auto">
          <a:xfrm>
            <a:off x="2100263" y="1058863"/>
            <a:ext cx="5835650" cy="2808287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600" b="1">
                <a:solidFill>
                  <a:schemeClr val="bg2"/>
                </a:solidFill>
                <a:latin typeface="Arial" pitchFamily="34" charset="0"/>
              </a:rPr>
              <a:t>PV=nRT</a:t>
            </a:r>
            <a:endParaRPr lang="en-US"/>
          </a:p>
        </p:txBody>
      </p:sp>
      <p:sp>
        <p:nvSpPr>
          <p:cNvPr id="102414" name="Text Box 14"/>
          <p:cNvSpPr txBox="1">
            <a:spLocks noChangeArrowheads="1"/>
          </p:cNvSpPr>
          <p:nvPr/>
        </p:nvSpPr>
        <p:spPr bwMode="auto">
          <a:xfrm>
            <a:off x="2166938" y="6407150"/>
            <a:ext cx="588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You don’t need to memorize these values!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Johannesson</a:t>
            </a: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2698750"/>
            <a:ext cx="9131300" cy="3846513"/>
          </a:xfrm>
          <a:prstGeom prst="rect">
            <a:avLst/>
          </a:prstGeom>
          <a:solidFill>
            <a:srgbClr val="17597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0" y="2690813"/>
            <a:ext cx="3773488" cy="353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dirty="0">
                <a:latin typeface="Arial" pitchFamily="34" charset="0"/>
              </a:rPr>
              <a:t>GIVEN:</a:t>
            </a:r>
          </a:p>
          <a:p>
            <a:pPr>
              <a:spcBef>
                <a:spcPct val="20000"/>
              </a:spcBef>
            </a:pPr>
            <a:r>
              <a:rPr lang="en-US" sz="3500" dirty="0">
                <a:latin typeface="Arial" pitchFamily="34" charset="0"/>
              </a:rPr>
              <a:t>P = ? </a:t>
            </a:r>
            <a:r>
              <a:rPr lang="en-US" sz="3500" dirty="0" err="1">
                <a:latin typeface="Arial" pitchFamily="34" charset="0"/>
              </a:rPr>
              <a:t>atm</a:t>
            </a:r>
            <a:endParaRPr lang="en-US" sz="3500" dirty="0">
              <a:latin typeface="Arial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3500" dirty="0">
                <a:latin typeface="Arial" pitchFamily="34" charset="0"/>
              </a:rPr>
              <a:t>n = 0.412 mol</a:t>
            </a:r>
          </a:p>
          <a:p>
            <a:pPr>
              <a:spcBef>
                <a:spcPct val="20000"/>
              </a:spcBef>
            </a:pPr>
            <a:r>
              <a:rPr lang="en-US" sz="3500" dirty="0">
                <a:latin typeface="Arial" pitchFamily="34" charset="0"/>
              </a:rPr>
              <a:t>T = 16°C = 289 K</a:t>
            </a:r>
          </a:p>
          <a:p>
            <a:pPr>
              <a:spcBef>
                <a:spcPct val="20000"/>
              </a:spcBef>
            </a:pPr>
            <a:r>
              <a:rPr lang="en-US" sz="3500" dirty="0">
                <a:latin typeface="Arial" pitchFamily="34" charset="0"/>
              </a:rPr>
              <a:t>V = 3.25 L</a:t>
            </a:r>
          </a:p>
          <a:p>
            <a:pPr>
              <a:spcBef>
                <a:spcPct val="20000"/>
              </a:spcBef>
            </a:pPr>
            <a:r>
              <a:rPr lang="en-US" sz="3500" dirty="0">
                <a:latin typeface="Arial" pitchFamily="34" charset="0"/>
              </a:rPr>
              <a:t>R = 0.0821</a:t>
            </a:r>
            <a:r>
              <a:rPr lang="en-US" dirty="0">
                <a:latin typeface="Arial Narrow" pitchFamily="34" charset="0"/>
              </a:rPr>
              <a:t>L</a:t>
            </a:r>
            <a:r>
              <a:rPr lang="en-US" dirty="0">
                <a:latin typeface="Arial Narrow" pitchFamily="34" charset="0"/>
                <a:sym typeface="Symbol" pitchFamily="18" charset="2"/>
              </a:rPr>
              <a:t>atm/</a:t>
            </a:r>
            <a:r>
              <a:rPr lang="en-US" dirty="0" err="1">
                <a:latin typeface="Arial Narrow" pitchFamily="34" charset="0"/>
                <a:sym typeface="Symbol" pitchFamily="18" charset="2"/>
              </a:rPr>
              <a:t>molK</a:t>
            </a:r>
            <a:endParaRPr lang="en-US" sz="4000" dirty="0">
              <a:solidFill>
                <a:schemeClr val="bg2"/>
              </a:solidFill>
              <a:latin typeface="DomCasual BT" pitchFamily="66" charset="0"/>
              <a:sym typeface="Symbol" pitchFamily="18" charset="2"/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3778250" y="2690813"/>
            <a:ext cx="5365750" cy="353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latin typeface="Arial" pitchFamily="34" charset="0"/>
              </a:rPr>
              <a:t>WORK:</a:t>
            </a:r>
          </a:p>
          <a:p>
            <a:pPr>
              <a:spcBef>
                <a:spcPct val="20000"/>
              </a:spcBef>
            </a:pPr>
            <a:r>
              <a:rPr lang="en-US" sz="3500">
                <a:latin typeface="Arial" pitchFamily="34" charset="0"/>
              </a:rPr>
              <a:t>PV = nRT</a:t>
            </a:r>
          </a:p>
          <a:p>
            <a:pPr>
              <a:spcBef>
                <a:spcPct val="60000"/>
              </a:spcBef>
            </a:pPr>
            <a:r>
              <a:rPr lang="en-US" sz="3100">
                <a:latin typeface="Arial" pitchFamily="34" charset="0"/>
              </a:rPr>
              <a:t>P(3.25)=(0.412)(0.0821)(289)</a:t>
            </a:r>
            <a:endParaRPr lang="en-US" sz="3500">
              <a:latin typeface="Arial" pitchFamily="34" charset="0"/>
            </a:endParaRPr>
          </a:p>
          <a:p>
            <a:pPr>
              <a:lnSpc>
                <a:spcPct val="70000"/>
              </a:lnSpc>
            </a:pPr>
            <a:r>
              <a:rPr lang="en-US" sz="3500">
                <a:latin typeface="Arial" pitchFamily="34" charset="0"/>
              </a:rPr>
              <a:t>      </a:t>
            </a:r>
            <a:r>
              <a:rPr lang="en-US" sz="2800">
                <a:latin typeface="Arial Narrow" pitchFamily="34" charset="0"/>
              </a:rPr>
              <a:t>L            mol    L</a:t>
            </a:r>
            <a:r>
              <a:rPr lang="en-US" sz="2800">
                <a:latin typeface="Arial Narrow" pitchFamily="34" charset="0"/>
                <a:sym typeface="Symbol" pitchFamily="18" charset="2"/>
              </a:rPr>
              <a:t>atm/molK     </a:t>
            </a:r>
            <a:r>
              <a:rPr lang="en-US" sz="2800">
                <a:latin typeface="Arial Narrow" pitchFamily="34" charset="0"/>
              </a:rPr>
              <a:t>K</a:t>
            </a:r>
            <a:endParaRPr lang="en-US" sz="3900">
              <a:latin typeface="Arial" pitchFamily="34" charset="0"/>
            </a:endParaRPr>
          </a:p>
          <a:p>
            <a:pPr>
              <a:spcBef>
                <a:spcPct val="60000"/>
              </a:spcBef>
            </a:pPr>
            <a:r>
              <a:rPr lang="en-US" sz="3500">
                <a:latin typeface="Arial" pitchFamily="34" charset="0"/>
              </a:rPr>
              <a:t>P = 3.01 atm</a:t>
            </a:r>
          </a:p>
          <a:p>
            <a:endParaRPr lang="en-US" sz="3500">
              <a:latin typeface="Arial" pitchFamily="34" charset="0"/>
            </a:endParaRP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Ideal Gas Law Problems</a:t>
            </a:r>
          </a:p>
        </p:txBody>
      </p:sp>
      <p:sp>
        <p:nvSpPr>
          <p:cNvPr id="88070" name="Rectangle 6"/>
          <p:cNvSpPr>
            <a:spLocks noChangeArrowheads="1"/>
          </p:cNvSpPr>
          <p:nvPr>
            <p:ph type="body" idx="1"/>
          </p:nvPr>
        </p:nvSpPr>
        <p:spPr>
          <a:xfrm>
            <a:off x="1046163" y="1012825"/>
            <a:ext cx="8097837" cy="1328738"/>
          </a:xfrm>
          <a:noFill/>
          <a:ln/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sz="3400"/>
              <a:t>Calculate the pressure in atmospheres of 0.412 mol of He at 16°C &amp; occupying 3.25 L. </a:t>
            </a:r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>
            <a:off x="3786188" y="2698750"/>
            <a:ext cx="0" cy="3833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>
            <a:off x="0" y="3259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autoUpdateAnimBg="0"/>
      <p:bldP spid="8806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Johannesson</a:t>
            </a:r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2698750"/>
            <a:ext cx="9131300" cy="4159250"/>
          </a:xfrm>
          <a:prstGeom prst="rect">
            <a:avLst/>
          </a:prstGeom>
          <a:solidFill>
            <a:srgbClr val="17597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0" y="2690813"/>
            <a:ext cx="3824288" cy="353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latin typeface="Arial" pitchFamily="34" charset="0"/>
              </a:rPr>
              <a:t>GIVEN:</a:t>
            </a:r>
          </a:p>
          <a:p>
            <a:pPr>
              <a:spcBef>
                <a:spcPct val="20000"/>
              </a:spcBef>
            </a:pPr>
            <a:r>
              <a:rPr lang="en-US" sz="3500">
                <a:latin typeface="Arial" pitchFamily="34" charset="0"/>
              </a:rPr>
              <a:t>V</a:t>
            </a:r>
            <a:r>
              <a:rPr lang="en-US" sz="2100">
                <a:latin typeface="Arial" pitchFamily="34" charset="0"/>
              </a:rPr>
              <a:t> </a:t>
            </a:r>
            <a:r>
              <a:rPr lang="en-US" sz="3500">
                <a:latin typeface="Arial" pitchFamily="34" charset="0"/>
              </a:rPr>
              <a:t>=</a:t>
            </a:r>
            <a:r>
              <a:rPr lang="en-US" sz="2100">
                <a:latin typeface="Arial" pitchFamily="34" charset="0"/>
              </a:rPr>
              <a:t> </a:t>
            </a:r>
            <a:r>
              <a:rPr lang="en-US" sz="3500">
                <a:latin typeface="Arial" pitchFamily="34" charset="0"/>
              </a:rPr>
              <a:t>?</a:t>
            </a:r>
          </a:p>
          <a:p>
            <a:pPr>
              <a:spcBef>
                <a:spcPct val="20000"/>
              </a:spcBef>
            </a:pPr>
            <a:r>
              <a:rPr lang="en-US" sz="3500">
                <a:latin typeface="Arial" pitchFamily="34" charset="0"/>
              </a:rPr>
              <a:t>n</a:t>
            </a:r>
            <a:r>
              <a:rPr lang="en-US" sz="2100">
                <a:latin typeface="Arial" pitchFamily="34" charset="0"/>
              </a:rPr>
              <a:t> </a:t>
            </a:r>
            <a:r>
              <a:rPr lang="en-US" sz="3500">
                <a:latin typeface="Arial" pitchFamily="34" charset="0"/>
              </a:rPr>
              <a:t>=</a:t>
            </a:r>
            <a:r>
              <a:rPr lang="en-US" sz="2100">
                <a:latin typeface="Arial" pitchFamily="34" charset="0"/>
              </a:rPr>
              <a:t> </a:t>
            </a:r>
            <a:r>
              <a:rPr lang="en-US" sz="3500">
                <a:latin typeface="Arial" pitchFamily="34" charset="0"/>
              </a:rPr>
              <a:t>85 g</a:t>
            </a:r>
          </a:p>
          <a:p>
            <a:pPr>
              <a:spcBef>
                <a:spcPct val="20000"/>
              </a:spcBef>
            </a:pPr>
            <a:r>
              <a:rPr lang="en-US" sz="3500">
                <a:latin typeface="Arial" pitchFamily="34" charset="0"/>
              </a:rPr>
              <a:t>T</a:t>
            </a:r>
            <a:r>
              <a:rPr lang="en-US" sz="2100">
                <a:latin typeface="Arial" pitchFamily="34" charset="0"/>
              </a:rPr>
              <a:t> </a:t>
            </a:r>
            <a:r>
              <a:rPr lang="en-US" sz="3500">
                <a:latin typeface="Arial" pitchFamily="34" charset="0"/>
              </a:rPr>
              <a:t>=</a:t>
            </a:r>
            <a:r>
              <a:rPr lang="en-US" sz="2100">
                <a:latin typeface="Arial" pitchFamily="34" charset="0"/>
              </a:rPr>
              <a:t> </a:t>
            </a:r>
            <a:r>
              <a:rPr lang="en-US" sz="3500">
                <a:latin typeface="Arial" pitchFamily="34" charset="0"/>
              </a:rPr>
              <a:t>25°C = 298 K</a:t>
            </a:r>
          </a:p>
          <a:p>
            <a:pPr>
              <a:spcBef>
                <a:spcPct val="20000"/>
              </a:spcBef>
            </a:pPr>
            <a:r>
              <a:rPr lang="en-US" sz="3500">
                <a:latin typeface="Arial" pitchFamily="34" charset="0"/>
              </a:rPr>
              <a:t>P</a:t>
            </a:r>
            <a:r>
              <a:rPr lang="en-US" sz="2100">
                <a:latin typeface="Arial" pitchFamily="34" charset="0"/>
              </a:rPr>
              <a:t> </a:t>
            </a:r>
            <a:r>
              <a:rPr lang="en-US" sz="3500">
                <a:latin typeface="Arial" pitchFamily="34" charset="0"/>
              </a:rPr>
              <a:t>=</a:t>
            </a:r>
            <a:r>
              <a:rPr lang="en-US" sz="2100">
                <a:latin typeface="Arial" pitchFamily="34" charset="0"/>
              </a:rPr>
              <a:t> </a:t>
            </a:r>
            <a:r>
              <a:rPr lang="en-US" sz="3500">
                <a:latin typeface="Arial" pitchFamily="34" charset="0"/>
              </a:rPr>
              <a:t>104.5 kPa</a:t>
            </a:r>
          </a:p>
          <a:p>
            <a:pPr>
              <a:spcBef>
                <a:spcPct val="20000"/>
              </a:spcBef>
            </a:pPr>
            <a:r>
              <a:rPr lang="en-US" sz="3500">
                <a:latin typeface="Arial" pitchFamily="34" charset="0"/>
              </a:rPr>
              <a:t>R</a:t>
            </a:r>
            <a:r>
              <a:rPr lang="en-US" sz="2100">
                <a:latin typeface="Arial" pitchFamily="34" charset="0"/>
              </a:rPr>
              <a:t> </a:t>
            </a:r>
            <a:r>
              <a:rPr lang="en-US" sz="3500">
                <a:latin typeface="Arial" pitchFamily="34" charset="0"/>
              </a:rPr>
              <a:t>=</a:t>
            </a:r>
            <a:r>
              <a:rPr lang="en-US" sz="2100">
                <a:latin typeface="Arial" pitchFamily="34" charset="0"/>
              </a:rPr>
              <a:t> </a:t>
            </a:r>
            <a:r>
              <a:rPr lang="en-US" sz="3500">
                <a:latin typeface="Arial" pitchFamily="34" charset="0"/>
              </a:rPr>
              <a:t>8.315</a:t>
            </a:r>
            <a:r>
              <a:rPr lang="en-US">
                <a:latin typeface="Arial Narrow" pitchFamily="34" charset="0"/>
                <a:sym typeface="Symbol" pitchFamily="18" charset="2"/>
              </a:rPr>
              <a:t> </a:t>
            </a:r>
            <a:r>
              <a:rPr lang="en-US">
                <a:latin typeface="Arial Narrow" pitchFamily="34" charset="0"/>
              </a:rPr>
              <a:t>dm</a:t>
            </a:r>
            <a:r>
              <a:rPr lang="en-US" baseline="30000">
                <a:latin typeface="Arial Narrow" pitchFamily="34" charset="0"/>
              </a:rPr>
              <a:t>3</a:t>
            </a:r>
            <a:r>
              <a:rPr lang="en-US">
                <a:latin typeface="Arial Narrow" pitchFamily="34" charset="0"/>
                <a:sym typeface="Symbol" pitchFamily="18" charset="2"/>
              </a:rPr>
              <a:t>kPa/molK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Ideal Gas Law Problems</a:t>
            </a:r>
          </a:p>
        </p:txBody>
      </p:sp>
      <p:sp>
        <p:nvSpPr>
          <p:cNvPr id="90117" name="Rectangle 5"/>
          <p:cNvSpPr>
            <a:spLocks noChangeArrowheads="1"/>
          </p:cNvSpPr>
          <p:nvPr>
            <p:ph type="body" idx="1"/>
          </p:nvPr>
        </p:nvSpPr>
        <p:spPr>
          <a:xfrm>
            <a:off x="1041400" y="1014413"/>
            <a:ext cx="7756525" cy="1427162"/>
          </a:xfrm>
          <a:noFill/>
          <a:ln/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sz="3400"/>
              <a:t>Find the volume of 85 g of O</a:t>
            </a:r>
            <a:r>
              <a:rPr lang="en-US" sz="3400" baseline="-25000"/>
              <a:t>2</a:t>
            </a:r>
            <a:r>
              <a:rPr lang="en-US" sz="3400"/>
              <a:t> at 25°C and 104.5 kPa. </a:t>
            </a:r>
          </a:p>
        </p:txBody>
      </p:sp>
      <p:sp>
        <p:nvSpPr>
          <p:cNvPr id="90118" name="Line 6"/>
          <p:cNvSpPr>
            <a:spLocks noChangeShapeType="1"/>
          </p:cNvSpPr>
          <p:nvPr/>
        </p:nvSpPr>
        <p:spPr bwMode="auto">
          <a:xfrm>
            <a:off x="3786188" y="2698750"/>
            <a:ext cx="0" cy="4159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9" name="Line 7"/>
          <p:cNvSpPr>
            <a:spLocks noChangeShapeType="1"/>
          </p:cNvSpPr>
          <p:nvPr/>
        </p:nvSpPr>
        <p:spPr bwMode="auto">
          <a:xfrm>
            <a:off x="0" y="3259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1622425" y="3930650"/>
            <a:ext cx="2027238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500">
                <a:latin typeface="Arial" pitchFamily="34" charset="0"/>
              </a:rPr>
              <a:t>= 2.7 mol</a:t>
            </a:r>
          </a:p>
        </p:txBody>
      </p:sp>
      <p:grpSp>
        <p:nvGrpSpPr>
          <p:cNvPr id="90121" name="Group 9"/>
          <p:cNvGrpSpPr>
            <a:grpSpLocks/>
          </p:cNvGrpSpPr>
          <p:nvPr/>
        </p:nvGrpSpPr>
        <p:grpSpPr bwMode="auto">
          <a:xfrm>
            <a:off x="3778250" y="2690813"/>
            <a:ext cx="5365750" cy="1924050"/>
            <a:chOff x="2380" y="1695"/>
            <a:chExt cx="3380" cy="1212"/>
          </a:xfrm>
        </p:grpSpPr>
        <p:sp>
          <p:nvSpPr>
            <p:cNvPr id="90122" name="Text Box 10"/>
            <p:cNvSpPr txBox="1">
              <a:spLocks noChangeArrowheads="1"/>
            </p:cNvSpPr>
            <p:nvPr/>
          </p:nvSpPr>
          <p:spPr bwMode="auto">
            <a:xfrm>
              <a:off x="2380" y="1695"/>
              <a:ext cx="3380" cy="1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>
                  <a:latin typeface="Arial" pitchFamily="34" charset="0"/>
                </a:rPr>
                <a:t>WORK:</a:t>
              </a:r>
            </a:p>
            <a:p>
              <a:pPr>
                <a:spcBef>
                  <a:spcPct val="20000"/>
                </a:spcBef>
              </a:pPr>
              <a:r>
                <a:rPr lang="en-US" sz="3500">
                  <a:latin typeface="Arial" pitchFamily="34" charset="0"/>
                </a:rPr>
                <a:t>85 g   1 mol    = 2.7 mol</a:t>
              </a:r>
            </a:p>
            <a:p>
              <a:pPr>
                <a:spcBef>
                  <a:spcPct val="20000"/>
                </a:spcBef>
              </a:pPr>
              <a:r>
                <a:rPr lang="en-US" sz="3500">
                  <a:latin typeface="Arial" pitchFamily="34" charset="0"/>
                </a:rPr>
                <a:t>         32.00 g</a:t>
              </a:r>
            </a:p>
          </p:txBody>
        </p:sp>
        <p:sp>
          <p:nvSpPr>
            <p:cNvPr id="90123" name="Line 11"/>
            <p:cNvSpPr>
              <a:spLocks noChangeShapeType="1"/>
            </p:cNvSpPr>
            <p:nvPr/>
          </p:nvSpPr>
          <p:spPr bwMode="auto">
            <a:xfrm>
              <a:off x="2416" y="2478"/>
              <a:ext cx="174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4" name="Line 12"/>
            <p:cNvSpPr>
              <a:spLocks noChangeShapeType="1"/>
            </p:cNvSpPr>
            <p:nvPr/>
          </p:nvSpPr>
          <p:spPr bwMode="auto">
            <a:xfrm>
              <a:off x="3070" y="2143"/>
              <a:ext cx="0" cy="6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125" name="Rectangle 13"/>
          <p:cNvSpPr>
            <a:spLocks noChangeArrowheads="1"/>
          </p:cNvSpPr>
          <p:nvPr/>
        </p:nvSpPr>
        <p:spPr bwMode="auto">
          <a:xfrm>
            <a:off x="3798888" y="4651375"/>
            <a:ext cx="5345112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500">
                <a:latin typeface="Arial" pitchFamily="34" charset="0"/>
              </a:rPr>
              <a:t>PV = nRT</a:t>
            </a:r>
          </a:p>
          <a:p>
            <a:pPr>
              <a:spcBef>
                <a:spcPct val="20000"/>
              </a:spcBef>
            </a:pPr>
            <a:r>
              <a:rPr lang="en-US" sz="3100">
                <a:latin typeface="Arial" pitchFamily="34" charset="0"/>
              </a:rPr>
              <a:t>(104.5)V=(2.7)  (8.315)  (298)</a:t>
            </a:r>
            <a:endParaRPr lang="en-US" sz="3500">
              <a:latin typeface="Arial" pitchFamily="34" charset="0"/>
            </a:endParaRPr>
          </a:p>
          <a:p>
            <a:pPr>
              <a:lnSpc>
                <a:spcPct val="70000"/>
              </a:lnSpc>
            </a:pPr>
            <a:r>
              <a:rPr lang="en-US" sz="3500">
                <a:latin typeface="Arial" pitchFamily="34" charset="0"/>
              </a:rPr>
              <a:t>   </a:t>
            </a:r>
            <a:r>
              <a:rPr lang="en-US" sz="2800">
                <a:latin typeface="Arial Narrow" pitchFamily="34" charset="0"/>
              </a:rPr>
              <a:t>kPa             mol  </a:t>
            </a:r>
            <a:r>
              <a:rPr lang="en-US">
                <a:latin typeface="Arial Narrow" pitchFamily="34" charset="0"/>
              </a:rPr>
              <a:t>dm</a:t>
            </a:r>
            <a:r>
              <a:rPr lang="en-US" baseline="30000">
                <a:latin typeface="Arial Narrow" pitchFamily="34" charset="0"/>
              </a:rPr>
              <a:t>3</a:t>
            </a:r>
            <a:r>
              <a:rPr lang="en-US">
                <a:latin typeface="Arial Narrow" pitchFamily="34" charset="0"/>
                <a:sym typeface="Symbol" pitchFamily="18" charset="2"/>
              </a:rPr>
              <a:t>kPa/molK</a:t>
            </a:r>
            <a:r>
              <a:rPr lang="en-US" sz="2800">
                <a:latin typeface="Arial Narrow" pitchFamily="34" charset="0"/>
                <a:sym typeface="Symbol" pitchFamily="18" charset="2"/>
              </a:rPr>
              <a:t>     </a:t>
            </a:r>
            <a:r>
              <a:rPr lang="en-US" sz="2800">
                <a:latin typeface="Arial Narrow" pitchFamily="34" charset="0"/>
              </a:rPr>
              <a:t>K</a:t>
            </a:r>
            <a:endParaRPr lang="en-US" sz="3900">
              <a:latin typeface="Arial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3500">
                <a:latin typeface="Arial" pitchFamily="34" charset="0"/>
              </a:rPr>
              <a:t>V = 64 dm</a:t>
            </a:r>
            <a:r>
              <a:rPr lang="en-US" sz="3500" baseline="30000">
                <a:latin typeface="Arial" pitchFamily="34" charset="0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utoUpdateAnimBg="0"/>
      <p:bldP spid="90120" grpId="0" autoUpdateAnimBg="0"/>
      <p:bldP spid="90125" grpId="0" autoUpdateAnimBg="0"/>
    </p:bldLst>
  </p:timing>
</p:sld>
</file>

<file path=ppt/theme/theme1.xml><?xml version="1.0" encoding="utf-8"?>
<a:theme xmlns:a="http://schemas.openxmlformats.org/drawingml/2006/main" name="high voltage">
  <a:themeElements>
    <a:clrScheme name="high voltage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high voltage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2961</TotalTime>
  <Words>281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Times New Roman</vt:lpstr>
      <vt:lpstr>Arial Rounded MT Bold</vt:lpstr>
      <vt:lpstr>Arial</vt:lpstr>
      <vt:lpstr>Monotype Sorts</vt:lpstr>
      <vt:lpstr>Wingdings</vt:lpstr>
      <vt:lpstr>Impact</vt:lpstr>
      <vt:lpstr>Arial Narrow</vt:lpstr>
      <vt:lpstr>DomCasual BT</vt:lpstr>
      <vt:lpstr>Symbol</vt:lpstr>
      <vt:lpstr>high voltage</vt:lpstr>
      <vt:lpstr>Microsoft Clip Gallery</vt:lpstr>
      <vt:lpstr>Microsoft Equation 3.0</vt:lpstr>
      <vt:lpstr>III. Ideal Gas Law </vt:lpstr>
      <vt:lpstr>A. Avogadro’s Principle</vt:lpstr>
      <vt:lpstr>A. Ideal Gas Law</vt:lpstr>
      <vt:lpstr>A. Ideal Gas Law</vt:lpstr>
      <vt:lpstr>C. Ideal Gas Law Problems</vt:lpstr>
      <vt:lpstr>C. Ideal Gas Law Problems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III. Ideal Gas Law</dc:title>
  <dc:creator>Robert E. Johannesson</dc:creator>
  <cp:lastModifiedBy>mshull</cp:lastModifiedBy>
  <cp:revision>174</cp:revision>
  <cp:lastPrinted>2000-02-27T23:02:41Z</cp:lastPrinted>
  <dcterms:created xsi:type="dcterms:W3CDTF">2000-02-27T20:14:20Z</dcterms:created>
  <dcterms:modified xsi:type="dcterms:W3CDTF">2014-05-13T11:58:10Z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>http://www.geocities.com/CollegePark/Locker/3195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16772300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C:\Data\Christy's Stuff\Teaching Stuff\99-00 School Year\Lessons\Stoichiometry</vt:lpwstr>
  </property>
</Properties>
</file>