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3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FFFF99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AAACA0-88E0-4965-8C1B-9D3924848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872"/>
            <a:ext cx="5140960" cy="41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53DE7E-8269-4E8F-BB1C-383C7EE6D7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1F4B08-1820-4372-A68D-FADC97A03C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30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127" name="AutoShape 31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</a:t>
            </a:r>
          </a:p>
        </p:txBody>
      </p:sp>
      <p:sp>
        <p:nvSpPr>
          <p:cNvPr id="4128" name="AutoShape 32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III</a:t>
            </a:r>
          </a:p>
        </p:txBody>
      </p:sp>
      <p:sp>
        <p:nvSpPr>
          <p:cNvPr id="4129" name="AutoShape 3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IV</a:t>
            </a:r>
          </a:p>
        </p:txBody>
      </p:sp>
      <p:sp>
        <p:nvSpPr>
          <p:cNvPr id="4130" name="AutoShape 3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7F38D-40E9-4783-BAFA-932C72386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E1E92-7314-4BB9-8F9E-5D1D06A4C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51155-9199-483F-B2AD-7643292F8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2D72-F2BE-4F99-B907-2360D7F2C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414E-35FF-4086-8C07-43A884335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1A73A-CF1D-4B08-999A-D7DEDF172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444D0-CC86-4B50-8B2C-9B6D99BB2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D7A5B-B792-4612-80C5-0EDB73E0C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E65C0-D7DE-483A-B2EB-2198B56D1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7128F-7843-415B-A2E3-404B87B57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706CA3F8-F89C-458C-84A4-8DE736DAF4E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385763" y="3794125"/>
            <a:ext cx="4164012" cy="2701925"/>
            <a:chOff x="1237" y="1774"/>
            <a:chExt cx="3962" cy="2392"/>
          </a:xfrm>
        </p:grpSpPr>
        <p:graphicFrame>
          <p:nvGraphicFramePr>
            <p:cNvPr id="90118" name="Object 6"/>
            <p:cNvGraphicFramePr>
              <a:graphicFrameLocks noChangeAspect="1"/>
            </p:cNvGraphicFramePr>
            <p:nvPr/>
          </p:nvGraphicFramePr>
          <p:xfrm>
            <a:off x="1237" y="1774"/>
            <a:ext cx="3962" cy="2392"/>
          </p:xfrm>
          <a:graphic>
            <a:graphicData uri="http://schemas.openxmlformats.org/presentationml/2006/ole">
              <p:oleObj spid="_x0000_s90118" name="QuickTime Picture" r:id="rId3" imgW="6200318" imgH="4815894" progId="">
                <p:embed/>
              </p:oleObj>
            </a:graphicData>
          </a:graphic>
        </p:graphicFrame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918" y="3830"/>
              <a:ext cx="2039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1398" y="2153"/>
              <a:ext cx="164" cy="4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2859088"/>
            <a:ext cx="9144000" cy="1143000"/>
          </a:xfrm>
        </p:spPr>
        <p:txBody>
          <a:bodyPr/>
          <a:lstStyle/>
          <a:p>
            <a:r>
              <a:rPr lang="en-US" dirty="0"/>
              <a:t>V. Reaction Rate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</a:t>
            </a:r>
            <a:endParaRPr lang="en-US" sz="4200" b="0" dirty="0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16 </a:t>
            </a:r>
            <a:r>
              <a:rPr lang="en-US" dirty="0"/>
              <a:t>– </a:t>
            </a:r>
            <a:r>
              <a:rPr lang="en-US" dirty="0" smtClean="0"/>
              <a:t>Rates of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482850"/>
          </a:xfrm>
        </p:spPr>
        <p:txBody>
          <a:bodyPr/>
          <a:lstStyle/>
          <a:p>
            <a:r>
              <a:rPr lang="en-US" b="1"/>
              <a:t>Catalyst</a:t>
            </a:r>
            <a:endParaRPr lang="en-US"/>
          </a:p>
          <a:p>
            <a:pPr lvl="1"/>
            <a:r>
              <a:rPr lang="en-US"/>
              <a:t>substance that increases rxn rate without being consumed in the rxn</a:t>
            </a:r>
          </a:p>
          <a:p>
            <a:pPr lvl="1"/>
            <a:r>
              <a:rPr lang="en-US"/>
              <a:t>lowers the activation energy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2941638" y="3761167"/>
          <a:ext cx="4173537" cy="2919413"/>
        </p:xfrm>
        <a:graphic>
          <a:graphicData uri="http://schemas.openxmlformats.org/presentationml/2006/ole">
            <p:oleObj spid="_x0000_s99333" name="Photo Editor Photo" r:id="rId3" imgW="3677163" imgH="257210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482850"/>
          </a:xfrm>
        </p:spPr>
        <p:txBody>
          <a:bodyPr/>
          <a:lstStyle/>
          <a:p>
            <a:r>
              <a:rPr lang="en-US" b="1"/>
              <a:t>Enzyme Catalysis</a:t>
            </a:r>
            <a:endParaRPr lang="en-US"/>
          </a:p>
        </p:txBody>
      </p:sp>
      <p:pic>
        <p:nvPicPr>
          <p:cNvPr id="102405" name="Picture 1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838" y="2474913"/>
            <a:ext cx="6203950" cy="38004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Collision Theory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Reaction rate depends on the collisions between reacting particles.</a:t>
            </a:r>
          </a:p>
          <a:p>
            <a:pPr>
              <a:spcBef>
                <a:spcPct val="50000"/>
              </a:spcBef>
            </a:pPr>
            <a:r>
              <a:rPr lang="en-US" dirty="0"/>
              <a:t>Successful collisions occur if the particles...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solidFill>
                  <a:srgbClr val="FFFF66"/>
                </a:solidFill>
              </a:rPr>
              <a:t>collide</a:t>
            </a:r>
            <a:r>
              <a:rPr lang="en-US" dirty="0"/>
              <a:t> with each other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have the correct </a:t>
            </a:r>
            <a:r>
              <a:rPr lang="en-US" dirty="0">
                <a:solidFill>
                  <a:srgbClr val="FFFF66"/>
                </a:solidFill>
              </a:rPr>
              <a:t>orientation </a:t>
            </a:r>
            <a:endParaRPr lang="en-US" dirty="0"/>
          </a:p>
          <a:p>
            <a:pPr lvl="1">
              <a:spcBef>
                <a:spcPct val="50000"/>
              </a:spcBef>
            </a:pPr>
            <a:r>
              <a:rPr lang="en-US" dirty="0"/>
              <a:t>have enough </a:t>
            </a:r>
            <a:r>
              <a:rPr lang="en-US" dirty="0">
                <a:solidFill>
                  <a:srgbClr val="FFFF66"/>
                </a:solidFill>
              </a:rPr>
              <a:t>kinetic energy</a:t>
            </a:r>
            <a:r>
              <a:rPr lang="en-US" dirty="0"/>
              <a:t> to break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Collision Theory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Particle Orientation</a:t>
            </a: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1873250" y="2386013"/>
          <a:ext cx="3321050" cy="1358900"/>
        </p:xfrm>
        <a:graphic>
          <a:graphicData uri="http://schemas.openxmlformats.org/presentationml/2006/ole">
            <p:oleObj spid="_x0000_s92165" name="Photo Editor Photo" r:id="rId3" imgW="1419048" imgH="581106" progId="">
              <p:embed/>
            </p:oleObj>
          </a:graphicData>
        </a:graphic>
      </p:graphicFrame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797050" y="3832225"/>
            <a:ext cx="347345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  <a:latin typeface="Arial" charset="0"/>
              </a:rPr>
              <a:t>Required Orientation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1868488" y="4746625"/>
          <a:ext cx="3330575" cy="1223963"/>
        </p:xfrm>
        <a:graphic>
          <a:graphicData uri="http://schemas.openxmlformats.org/presentationml/2006/ole">
            <p:oleObj spid="_x0000_s92166" name="Photo Editor Photo" r:id="rId4" imgW="1476190" imgH="542857" progId="">
              <p:embed/>
            </p:oleObj>
          </a:graphicData>
        </a:graphic>
      </p:graphicFrame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858963" y="6070600"/>
            <a:ext cx="3351212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  <a:latin typeface="Arial" charset="0"/>
              </a:rPr>
              <a:t>Successful Collision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6118225" y="1838325"/>
          <a:ext cx="2322513" cy="3719513"/>
        </p:xfrm>
        <a:graphic>
          <a:graphicData uri="http://schemas.openxmlformats.org/presentationml/2006/ole">
            <p:oleObj spid="_x0000_s92164" name="QuickTime Picture" r:id="rId5" imgW="6200318" imgH="4815894" progId="">
              <p:embed/>
            </p:oleObj>
          </a:graphicData>
        </a:graphic>
      </p:graphicFrame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5962650" y="5643563"/>
            <a:ext cx="2633663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folHlink"/>
                </a:solidFill>
                <a:latin typeface="Arial" charset="0"/>
              </a:rPr>
              <a:t>Unsuccessful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Collision Theory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47863"/>
          </a:xfrm>
        </p:spPr>
        <p:txBody>
          <a:bodyPr/>
          <a:lstStyle/>
          <a:p>
            <a:r>
              <a:rPr lang="en-US" b="1"/>
              <a:t>Activation Energy</a:t>
            </a:r>
            <a:r>
              <a:rPr lang="en-US"/>
              <a:t> (E</a:t>
            </a:r>
            <a:r>
              <a:rPr lang="en-US" baseline="-25000"/>
              <a:t>a</a:t>
            </a:r>
            <a:r>
              <a:rPr lang="en-US"/>
              <a:t>)</a:t>
            </a:r>
            <a:endParaRPr lang="en-US" b="1"/>
          </a:p>
          <a:p>
            <a:pPr lvl="1"/>
            <a:r>
              <a:rPr lang="en-US"/>
              <a:t>minimum energy required for a reaction to occur</a:t>
            </a:r>
          </a:p>
        </p:txBody>
      </p:sp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2277115" y="3218858"/>
            <a:ext cx="5430837" cy="3392487"/>
            <a:chOff x="1443" y="2105"/>
            <a:chExt cx="3421" cy="2137"/>
          </a:xfrm>
        </p:grpSpPr>
        <p:grpSp>
          <p:nvGrpSpPr>
            <p:cNvPr id="93188" name="Group 4"/>
            <p:cNvGrpSpPr>
              <a:grpSpLocks/>
            </p:cNvGrpSpPr>
            <p:nvPr/>
          </p:nvGrpSpPr>
          <p:grpSpPr bwMode="auto">
            <a:xfrm>
              <a:off x="1443" y="2105"/>
              <a:ext cx="3421" cy="2137"/>
              <a:chOff x="1237" y="1832"/>
              <a:chExt cx="3962" cy="2392"/>
            </a:xfrm>
          </p:grpSpPr>
          <p:graphicFrame>
            <p:nvGraphicFramePr>
              <p:cNvPr id="93189" name="Object 5"/>
              <p:cNvGraphicFramePr>
                <a:graphicFrameLocks noChangeAspect="1"/>
              </p:cNvGraphicFramePr>
              <p:nvPr/>
            </p:nvGraphicFramePr>
            <p:xfrm>
              <a:off x="1237" y="1832"/>
              <a:ext cx="3962" cy="2392"/>
            </p:xfrm>
            <a:graphic>
              <a:graphicData uri="http://schemas.openxmlformats.org/presentationml/2006/ole">
                <p:oleObj spid="_x0000_s93189" name="QuickTime Picture" r:id="rId3" imgW="6200318" imgH="4815894" progId="">
                  <p:embed/>
                </p:oleObj>
              </a:graphicData>
            </a:graphic>
          </p:graphicFrame>
          <p:sp>
            <p:nvSpPr>
              <p:cNvPr id="93190" name="Rectangle 6"/>
              <p:cNvSpPr>
                <a:spLocks noChangeArrowheads="1"/>
              </p:cNvSpPr>
              <p:nvPr/>
            </p:nvSpPr>
            <p:spPr bwMode="auto">
              <a:xfrm>
                <a:off x="2918" y="3830"/>
                <a:ext cx="2039" cy="1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1" name="Rectangle 7"/>
              <p:cNvSpPr>
                <a:spLocks noChangeArrowheads="1"/>
              </p:cNvSpPr>
              <p:nvPr/>
            </p:nvSpPr>
            <p:spPr bwMode="auto">
              <a:xfrm>
                <a:off x="1398" y="2153"/>
                <a:ext cx="164" cy="4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194" name="Rectangle 10"/>
            <p:cNvSpPr>
              <a:spLocks noChangeArrowheads="1"/>
            </p:cNvSpPr>
            <p:nvPr/>
          </p:nvSpPr>
          <p:spPr bwMode="auto">
            <a:xfrm>
              <a:off x="3896" y="3115"/>
              <a:ext cx="830" cy="674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 flipH="1" flipV="1">
              <a:off x="3328" y="2383"/>
              <a:ext cx="1" cy="14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3023" y="3114"/>
              <a:ext cx="904" cy="435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latin typeface="Arial" charset="0"/>
                </a:rPr>
                <a:t>Activation</a:t>
              </a:r>
            </a:p>
            <a:p>
              <a:r>
                <a:rPr lang="en-US" sz="2000" b="1">
                  <a:latin typeface="Arial" charset="0"/>
                </a:rPr>
                <a:t>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Collision Theory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7550"/>
          </a:xfrm>
        </p:spPr>
        <p:txBody>
          <a:bodyPr/>
          <a:lstStyle/>
          <a:p>
            <a:r>
              <a:rPr lang="en-US" b="1"/>
              <a:t>Activation Energy</a:t>
            </a:r>
            <a:endParaRPr lang="en-US"/>
          </a:p>
          <a:p>
            <a:pPr lvl="1"/>
            <a:r>
              <a:rPr lang="en-US"/>
              <a:t>depends on reactants</a:t>
            </a:r>
          </a:p>
          <a:p>
            <a:pPr lvl="1"/>
            <a:r>
              <a:rPr lang="en-US"/>
              <a:t>low E</a:t>
            </a:r>
            <a:r>
              <a:rPr lang="en-US" baseline="-25000"/>
              <a:t>a</a:t>
            </a:r>
            <a:r>
              <a:rPr lang="en-US"/>
              <a:t> = fast rxn rate</a:t>
            </a:r>
          </a:p>
        </p:txBody>
      </p:sp>
      <p:grpSp>
        <p:nvGrpSpPr>
          <p:cNvPr id="94226" name="Group 18"/>
          <p:cNvGrpSpPr>
            <a:grpSpLocks/>
          </p:cNvGrpSpPr>
          <p:nvPr/>
        </p:nvGrpSpPr>
        <p:grpSpPr bwMode="auto">
          <a:xfrm>
            <a:off x="2990850" y="3594100"/>
            <a:ext cx="4248150" cy="2754313"/>
            <a:chOff x="1892" y="2538"/>
            <a:chExt cx="2562" cy="1661"/>
          </a:xfrm>
        </p:grpSpPr>
        <p:pic>
          <p:nvPicPr>
            <p:cNvPr id="94213" name="Picture 5"/>
            <p:cNvPicPr>
              <a:picLocks noChangeArrowheads="1"/>
            </p:cNvPicPr>
            <p:nvPr/>
          </p:nvPicPr>
          <p:blipFill>
            <a:blip r:embed="rId2" cstate="print"/>
            <a:srcRect t="2739" b="4416"/>
            <a:stretch>
              <a:fillRect/>
            </a:stretch>
          </p:blipFill>
          <p:spPr bwMode="auto">
            <a:xfrm>
              <a:off x="1892" y="2538"/>
              <a:ext cx="2559" cy="16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>
              <a:off x="2718" y="3297"/>
              <a:ext cx="17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 flipV="1">
              <a:off x="3271" y="2672"/>
              <a:ext cx="0" cy="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2937" y="2934"/>
              <a:ext cx="361" cy="27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E</a:t>
              </a:r>
              <a:r>
                <a:rPr lang="en-US" b="1" baseline="-25000">
                  <a:latin typeface="Arial" charset="0"/>
                </a:rPr>
                <a:t>a</a:t>
              </a:r>
              <a:endParaRPr lang="en-US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Surface Area</a:t>
            </a:r>
            <a:endParaRPr lang="en-US" dirty="0"/>
          </a:p>
          <a:p>
            <a:pPr lvl="1"/>
            <a:r>
              <a:rPr lang="en-US" dirty="0"/>
              <a:t>high SA = fast </a:t>
            </a:r>
            <a:r>
              <a:rPr lang="en-US" dirty="0" err="1"/>
              <a:t>rxn</a:t>
            </a:r>
            <a:r>
              <a:rPr lang="en-US" dirty="0"/>
              <a:t> rate</a:t>
            </a:r>
          </a:p>
          <a:p>
            <a:pPr lvl="1"/>
            <a:r>
              <a:rPr lang="en-US" dirty="0"/>
              <a:t>more opportunities for collisions</a:t>
            </a:r>
          </a:p>
          <a:p>
            <a:pPr lvl="1"/>
            <a:r>
              <a:rPr lang="en-US" b="1" dirty="0"/>
              <a:t>Increase surface area by…</a:t>
            </a:r>
          </a:p>
          <a:p>
            <a:pPr lvl="2"/>
            <a:r>
              <a:rPr lang="en-US" dirty="0"/>
              <a:t>using smaller particles</a:t>
            </a:r>
          </a:p>
          <a:p>
            <a:pPr lvl="2"/>
            <a:r>
              <a:rPr lang="en-US" dirty="0"/>
              <a:t>dissolving 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600325"/>
          </a:xfrm>
        </p:spPr>
        <p:txBody>
          <a:bodyPr/>
          <a:lstStyle/>
          <a:p>
            <a:r>
              <a:rPr lang="en-US" b="1"/>
              <a:t>Concentration</a:t>
            </a:r>
            <a:endParaRPr lang="en-US"/>
          </a:p>
          <a:p>
            <a:pPr lvl="1"/>
            <a:r>
              <a:rPr lang="en-US"/>
              <a:t>high conc = fast rxn rate</a:t>
            </a:r>
          </a:p>
          <a:p>
            <a:pPr lvl="1"/>
            <a:r>
              <a:rPr lang="en-US"/>
              <a:t>more opportunities for collisions </a:t>
            </a:r>
          </a:p>
        </p:txBody>
      </p:sp>
      <p:graphicFrame>
        <p:nvGraphicFramePr>
          <p:cNvPr id="106496" name="Object 0"/>
          <p:cNvGraphicFramePr>
            <a:graphicFrameLocks noChangeAspect="1"/>
          </p:cNvGraphicFramePr>
          <p:nvPr/>
        </p:nvGraphicFramePr>
        <p:xfrm>
          <a:off x="2249488" y="3954463"/>
          <a:ext cx="2609850" cy="2651125"/>
        </p:xfrm>
        <a:graphic>
          <a:graphicData uri="http://schemas.openxmlformats.org/presentationml/2006/ole">
            <p:oleObj spid="_x0000_s106496" name="Photo Editor Photo" r:id="rId3" imgW="1800476" imgH="1828571" progId="">
              <p:embed/>
            </p:oleObj>
          </a:graphicData>
        </a:graphic>
      </p:graphicFrame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5395913" y="3956050"/>
          <a:ext cx="2609850" cy="2651125"/>
        </p:xfrm>
        <a:graphic>
          <a:graphicData uri="http://schemas.openxmlformats.org/presentationml/2006/ole">
            <p:oleObj spid="_x0000_s106497" name="Photo Editor Photo" r:id="rId4" imgW="1800476" imgH="18285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31083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/>
              <a:t>Temperature</a:t>
            </a:r>
            <a:endParaRPr lang="en-US"/>
          </a:p>
          <a:p>
            <a:pPr lvl="1">
              <a:spcBef>
                <a:spcPct val="50000"/>
              </a:spcBef>
            </a:pPr>
            <a:r>
              <a:rPr lang="en-US"/>
              <a:t>high temp = fast rxn rate</a:t>
            </a:r>
          </a:p>
          <a:p>
            <a:pPr lvl="1">
              <a:spcBef>
                <a:spcPct val="50000"/>
              </a:spcBef>
            </a:pPr>
            <a:r>
              <a:rPr lang="en-US"/>
              <a:t>high KE </a:t>
            </a:r>
          </a:p>
          <a:p>
            <a:pPr lvl="2">
              <a:spcBef>
                <a:spcPct val="50000"/>
              </a:spcBef>
            </a:pPr>
            <a:r>
              <a:rPr lang="en-US"/>
              <a:t>fast-moving particles</a:t>
            </a:r>
          </a:p>
          <a:p>
            <a:pPr lvl="2">
              <a:spcBef>
                <a:spcPct val="50000"/>
              </a:spcBef>
            </a:pPr>
            <a:r>
              <a:rPr lang="en-US"/>
              <a:t>more likely to reach activation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Factors Affecting Rxn Rate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490663"/>
          </a:xfrm>
        </p:spPr>
        <p:txBody>
          <a:bodyPr/>
          <a:lstStyle/>
          <a:p>
            <a:r>
              <a:rPr lang="en-US" b="1"/>
              <a:t>Temperature</a:t>
            </a: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 b="1">
                <a:solidFill>
                  <a:srgbClr val="FFFF66"/>
                </a:solidFill>
              </a:rPr>
              <a:t>Analogy: 2-car collision</a:t>
            </a:r>
            <a:endParaRPr lang="en-US" b="1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7638" y="2733675"/>
            <a:ext cx="4737100" cy="147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190875" y="4175125"/>
            <a:ext cx="373221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  <a:latin typeface="Arial" charset="0"/>
              </a:rPr>
              <a:t>5 mph “fender bender”</a:t>
            </a:r>
          </a:p>
        </p:txBody>
      </p:sp>
      <p:pic>
        <p:nvPicPr>
          <p:cNvPr id="983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4115" y="4813631"/>
            <a:ext cx="5276850" cy="146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833689" y="6338887"/>
            <a:ext cx="44450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folHlink"/>
                </a:solidFill>
                <a:latin typeface="Arial" charset="0"/>
              </a:rPr>
              <a:t>50 mph “high-speed crash”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utoUpdateAnimBg="0"/>
      <p:bldP spid="98311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3604</TotalTime>
  <Words>216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Dads Tie</vt:lpstr>
      <vt:lpstr>QuickTime Picture</vt:lpstr>
      <vt:lpstr>Photo Editor Photo</vt:lpstr>
      <vt:lpstr>V. Reaction Rate       </vt:lpstr>
      <vt:lpstr>A. Collision Theory</vt:lpstr>
      <vt:lpstr>A. Collision Theory</vt:lpstr>
      <vt:lpstr>A. Collision Theory</vt:lpstr>
      <vt:lpstr>A. Collision Theory</vt:lpstr>
      <vt:lpstr>B. Factors Affecting Rxn Rate</vt:lpstr>
      <vt:lpstr>B. Factors Affecting Rxn Rate</vt:lpstr>
      <vt:lpstr>B. Factors Affecting Rxn Rate</vt:lpstr>
      <vt:lpstr>B. Factors Affecting Rxn Rate</vt:lpstr>
      <vt:lpstr>B. Factors Affecting Rxn Rate</vt:lpstr>
      <vt:lpstr>B. Factors Affecting Rxn Rate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Mshull</cp:lastModifiedBy>
  <cp:revision>276</cp:revision>
  <cp:lastPrinted>2000-01-25T02:31:12Z</cp:lastPrinted>
  <dcterms:created xsi:type="dcterms:W3CDTF">2000-01-04T23:14:30Z</dcterms:created>
  <dcterms:modified xsi:type="dcterms:W3CDTF">2014-04-11T11:46:19Z</dcterms:modified>
</cp:coreProperties>
</file>