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3"/>
  </p:notesMasterIdLst>
  <p:sldIdLst>
    <p:sldId id="256" r:id="rId3"/>
    <p:sldId id="259" r:id="rId4"/>
    <p:sldId id="257" r:id="rId5"/>
    <p:sldId id="275" r:id="rId6"/>
    <p:sldId id="276" r:id="rId7"/>
    <p:sldId id="258" r:id="rId8"/>
    <p:sldId id="281" r:id="rId9"/>
    <p:sldId id="277" r:id="rId10"/>
    <p:sldId id="282" r:id="rId11"/>
    <p:sldId id="283" r:id="rId12"/>
    <p:sldId id="284" r:id="rId13"/>
    <p:sldId id="278" r:id="rId14"/>
    <p:sldId id="279" r:id="rId15"/>
    <p:sldId id="280" r:id="rId16"/>
    <p:sldId id="260" r:id="rId17"/>
    <p:sldId id="262" r:id="rId18"/>
    <p:sldId id="261" r:id="rId19"/>
    <p:sldId id="270" r:id="rId20"/>
    <p:sldId id="271" r:id="rId21"/>
    <p:sldId id="27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35" autoAdjust="0"/>
    <p:restoredTop sz="86333" autoAdjust="0"/>
  </p:normalViewPr>
  <p:slideViewPr>
    <p:cSldViewPr>
      <p:cViewPr varScale="1">
        <p:scale>
          <a:sx n="64" d="100"/>
          <a:sy n="64" d="100"/>
        </p:scale>
        <p:origin x="-3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8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2D49B2-EE3E-4F18-BD76-4EC9D54554D6}" type="datetimeFigureOut">
              <a:rPr lang="en-US"/>
              <a:pPr>
                <a:defRPr/>
              </a:pPr>
              <a:t>9/12/2013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8089FD-F117-4C80-9630-B1805A919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B0557C-2C4C-4719-B237-0BE871DAC1E2}" type="slidenum">
              <a:rPr lang="en-US"/>
              <a:pPr/>
              <a:t>7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2D6C9-3F54-44F9-BC69-6CA5351601A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BC6BE-3FFD-4A36-822C-60FA793C1203}" type="slidenum">
              <a:rPr lang="en-US"/>
              <a:pPr/>
              <a:t>12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E54DAE-A0D4-4FBE-A08E-7612D068C4C8}" type="slidenum">
              <a:rPr lang="en-US"/>
              <a:pPr/>
              <a:t>13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8167F-62D4-460B-8FCE-F3B2A65147E8}" type="slidenum">
              <a:rPr lang="en-US"/>
              <a:pPr/>
              <a:t>14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6CAC3D-82FD-4BEF-82E9-FF90BF5FFB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2D6C9-3F54-44F9-BC69-6CA5351601A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48DAE-6F83-42F9-AD3A-BC2CBA9E6467}" type="datetimeFigureOut">
              <a:rPr lang="en-US"/>
              <a:pPr>
                <a:defRPr/>
              </a:pPr>
              <a:t>9/12/2013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C7F33-1C96-4903-998D-65F2B1633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4A315-8CC9-4234-BE33-113DFF2756AF}" type="datetimeFigureOut">
              <a:rPr lang="en-US"/>
              <a:pPr>
                <a:defRPr/>
              </a:pPr>
              <a:t>9/12/2013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96E1E-A19F-4F1A-9EE0-E80D2EC86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6ABAC-5B26-47DE-94CC-669DD683BC57}" type="datetimeFigureOut">
              <a:rPr lang="en-US"/>
              <a:pPr>
                <a:defRPr/>
              </a:pPr>
              <a:t>9/12/2013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46227-3FCA-4130-AE5B-2CFB53EC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0DDF1-C84A-4B12-848F-57B412DCA1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45723-D345-44F7-8F55-1A1DFBF38B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EBD8A-A2F1-426A-ACF8-5ED5688461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60CB6-7004-47F5-8DD3-1CEF9AD1F9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17EA8-2452-49E0-B9EC-B8156A180C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D541-9D41-4F78-A616-42BD138E27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9FAB3-FBC5-46B1-9797-52D94FD83E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C2AAC-7C05-4ACD-BDC9-21951F4AE5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DADD6-99BB-41CA-B9F6-FA9BD3AA7D6A}" type="datetimeFigureOut">
              <a:rPr lang="en-US"/>
              <a:pPr>
                <a:defRPr/>
              </a:pPr>
              <a:t>9/12/2013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E348D-10B7-4562-BF6B-5C9D58400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82AB4-44A6-4949-9624-D9E8983491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39BCC-6243-4D76-85FB-0854F9EC27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00B6A-6E13-4ED5-A4D1-59434B5938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B1AE3-C08E-4B5B-BF29-492711AD72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DA45-28EE-44D2-980E-DDDE7EF05444}" type="datetimeFigureOut">
              <a:rPr lang="en-US"/>
              <a:pPr>
                <a:defRPr/>
              </a:pPr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9BF41-BD8B-48B1-864D-712CC0739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0002D-61B1-4039-BDB3-34CF073A3995}" type="datetimeFigureOut">
              <a:rPr lang="en-US"/>
              <a:pPr>
                <a:defRPr/>
              </a:pPr>
              <a:t>9/12/2013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8BF23-2D7A-433E-9109-8D7947EBA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1304C-6258-42E0-A4C3-F96FAAE6E81F}" type="datetimeFigureOut">
              <a:rPr lang="en-US"/>
              <a:pPr>
                <a:defRPr/>
              </a:pPr>
              <a:t>9/12/2013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04691-00D5-4300-9DC5-5924753D2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942FC-50E2-4299-AEC6-80F88DCB80D7}" type="datetimeFigureOut">
              <a:rPr lang="en-US"/>
              <a:pPr>
                <a:defRPr/>
              </a:pPr>
              <a:t>9/12/2013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17FF9-A76A-4EF9-9FFE-06382ABC9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E6F07-9B03-491F-AFF3-A649BF26F024}" type="datetimeFigureOut">
              <a:rPr lang="en-US"/>
              <a:pPr>
                <a:defRPr/>
              </a:pPr>
              <a:t>9/12/2013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1E6A0-D7B2-4164-815E-0ABB73653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4F6ED-69AC-459A-A447-36823C3D0D5B}" type="datetimeFigureOut">
              <a:rPr lang="en-US"/>
              <a:pPr>
                <a:defRPr/>
              </a:pPr>
              <a:t>9/12/2013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FB71-21FD-4F40-9C88-9D8AF3B4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8BDA3-40D8-4A05-8D18-FF53C78B3199}" type="datetimeFigureOut">
              <a:rPr lang="en-US"/>
              <a:pPr>
                <a:defRPr/>
              </a:pPr>
              <a:t>9/12/2013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958F1-9918-46D3-B7DE-96BE016CA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-4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66DA0A-647E-41B3-86AD-C14BFDC9EA8F}" type="datetimeFigureOut">
              <a:rPr lang="en-US"/>
              <a:pPr>
                <a:defRPr/>
              </a:pPr>
              <a:t>9/12/2013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5A62D1-964F-42DC-95B0-F06FF50DD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7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 bright="-4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>
              <a:defRPr/>
            </a:pPr>
            <a:fld id="{B34F5A95-25A1-4CC4-A922-8DA5EDC1AC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0iSsalSOUv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ChemASAP/dswmedia/rsc/asap1_chem05_cmcp0219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ChemASAP/dswmedia/rsc/asap1_chem05_cmcp0219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Elements and Compounds	</a:t>
            </a:r>
            <a:endParaRPr lang="en-US" dirty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Chapter 2.3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Chemical Symbols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use Chemical Symbols to represent elements and combinations of chemical symbols to represent compounds</a:t>
            </a:r>
          </a:p>
          <a:p>
            <a:pPr eaLnBrk="1" hangingPunct="1"/>
            <a:r>
              <a:rPr lang="en-US" smtClean="0"/>
              <a:t>Previously used chemical symbols: </a:t>
            </a:r>
          </a:p>
          <a:p>
            <a:pPr eaLnBrk="1" hangingPunct="1"/>
            <a:endParaRPr lang="en-US" smtClean="0"/>
          </a:p>
        </p:txBody>
      </p:sp>
      <p:pic>
        <p:nvPicPr>
          <p:cNvPr id="4" name="Picture 11" descr="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343400"/>
            <a:ext cx="57531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More Chemical Symbols</a:t>
            </a:r>
            <a:endParaRPr lang="en-US" dirty="0"/>
          </a:p>
        </p:txBody>
      </p:sp>
      <p:pic>
        <p:nvPicPr>
          <p:cNvPr id="19459" name="Picture 7" descr="052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2950" y="2078038"/>
            <a:ext cx="7658100" cy="3752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Chemical Reactions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>
                <a:latin typeface="Comic Sans MS" pitchFamily="66" charset="0"/>
              </a:rPr>
              <a:t>A chemical reaction occurs whenever bonds between atoms and molecules are created or destroyed.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>
                <a:latin typeface="Comic Sans MS" pitchFamily="66" charset="0"/>
              </a:rPr>
              <a:t>When a bond is created, the molecules form a new product.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>
                <a:latin typeface="Comic Sans MS" pitchFamily="66" charset="0"/>
              </a:rPr>
              <a:t>Example:  Sodium (Na) and Chlorine (Cl) react together by combining to form Sodium Chloride (NaCl).  </a:t>
            </a:r>
          </a:p>
        </p:txBody>
      </p:sp>
      <p:pic>
        <p:nvPicPr>
          <p:cNvPr id="14340" name="Picture 4" descr="MPj030576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8900" y="5257800"/>
            <a:ext cx="1435100" cy="1600200"/>
          </a:xfrm>
          <a:prstGeom prst="rect">
            <a:avLst/>
          </a:prstGeom>
          <a:noFill/>
        </p:spPr>
      </p:pic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5105400" y="5638800"/>
            <a:ext cx="2424113" cy="9429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Salt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Chemical Reactions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>
                <a:latin typeface="Comic Sans MS" pitchFamily="66" charset="0"/>
              </a:rPr>
              <a:t>4. Example:  When iron is left outside, it reacts with oxygen, and rust forms.</a:t>
            </a:r>
          </a:p>
          <a:p>
            <a:pPr marL="609600" indent="-609600">
              <a:buFontTx/>
              <a:buAutoNum type="arabicPeriod" startAt="5"/>
            </a:pPr>
            <a:r>
              <a:rPr lang="en-US">
                <a:latin typeface="Comic Sans MS" pitchFamily="66" charset="0"/>
              </a:rPr>
              <a:t>Example:  Stomach acid digests food.</a:t>
            </a:r>
          </a:p>
          <a:p>
            <a:pPr marL="609600" indent="-609600">
              <a:buFontTx/>
              <a:buAutoNum type="arabicPeriod" startAt="5"/>
            </a:pPr>
            <a:endParaRPr lang="en-US" sz="1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Is it a chemical reaction?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562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3000">
                <a:latin typeface="Comic Sans MS" pitchFamily="66" charset="0"/>
              </a:rPr>
              <a:t>Are there bubbles being released when you add something to something else?  (The matter may change phase and have new behavior.)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3000">
                <a:latin typeface="Comic Sans MS" pitchFamily="66" charset="0"/>
              </a:rPr>
              <a:t>When mixing two solutions, does one solution change color?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3000">
                <a:latin typeface="Comic Sans MS" pitchFamily="66" charset="0"/>
              </a:rPr>
              <a:t>Does the temperature change when you add one solution to another?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3000">
                <a:latin typeface="Comic Sans MS" pitchFamily="66" charset="0"/>
              </a:rPr>
              <a:t>Does a precipitate form?  A precipitate looks like colored sand, mud, dust, or snow forming in the solution.  It lets us know new molecules were made.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Breaking Down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708525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A </a:t>
            </a:r>
            <a:r>
              <a:rPr lang="en-US" b="1" dirty="0" smtClean="0"/>
              <a:t>chemical change</a:t>
            </a:r>
            <a:r>
              <a:rPr lang="en-US" dirty="0" smtClean="0"/>
              <a:t> is a change that produces matter with a different composition than the original matter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  <a:p>
            <a:pPr marL="548640" lvl="2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dirty="0" smtClean="0"/>
              <a:t>When table sugar is heated, it goes through a series of chemical changes.   You can see the change as the sugar is burned.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4" name="Picture 11" descr="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76400"/>
            <a:ext cx="3368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54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Distinguishing Elements and Compounds</a:t>
            </a:r>
          </a:p>
        </p:txBody>
      </p:sp>
      <p:sp>
        <p:nvSpPr>
          <p:cNvPr id="819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en-US" dirty="0" smtClean="0"/>
              <a:t>The final products of these chemical changes are solid carbon and water vapor. The following diagram summarizes the process.</a:t>
            </a:r>
          </a:p>
          <a:p>
            <a:pPr eaLnBrk="1" hangingPunct="1"/>
            <a:r>
              <a:rPr lang="en-US" dirty="0" smtClean="0"/>
              <a:t>				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827088" y="682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8847138" y="5902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pic>
        <p:nvPicPr>
          <p:cNvPr id="819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900" y="2895600"/>
            <a:ext cx="69342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Properties of Compounds and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9575" lvl="2" eaLnBrk="1" hangingPunct="1"/>
            <a:r>
              <a:rPr lang="en-US" sz="3400" dirty="0" smtClean="0"/>
              <a:t>In general, the properties of compounds are quite different from those of their component elements.</a:t>
            </a:r>
          </a:p>
          <a:p>
            <a:pPr marL="409575" lvl="2" eaLnBrk="1" hangingPunct="1"/>
            <a:r>
              <a:rPr lang="en-US" sz="3400" dirty="0" smtClean="0">
                <a:solidFill>
                  <a:srgbClr val="FFFF00"/>
                </a:solidFill>
                <a:hlinkClick r:id="rId2"/>
              </a:rPr>
              <a:t>Sodium</a:t>
            </a:r>
            <a:r>
              <a:rPr lang="en-US" sz="3400" dirty="0" smtClean="0"/>
              <a:t>- explosive, soft, lustrous metal</a:t>
            </a:r>
          </a:p>
          <a:p>
            <a:pPr marL="409575" lvl="2" eaLnBrk="1" hangingPunct="1"/>
            <a:r>
              <a:rPr lang="en-US" sz="3400" dirty="0" smtClean="0"/>
              <a:t>Chlorine- greenish yellow, poisonous gas</a:t>
            </a:r>
          </a:p>
          <a:p>
            <a:pPr marL="409575" lvl="2" eaLnBrk="1" hangingPunct="1"/>
            <a:r>
              <a:rPr lang="en-US" sz="3400" dirty="0" smtClean="0"/>
              <a:t>Sodium Chloride- table salt!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347663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95000"/>
              </a:lnSpc>
              <a:spcAft>
                <a:spcPct val="15000"/>
              </a:spcAft>
              <a:defRPr/>
            </a:pPr>
            <a:r>
              <a:rPr lang="en-US" dirty="0" smtClean="0"/>
              <a:t>Problem Solving- Element or Compound</a:t>
            </a:r>
            <a:endParaRPr lang="en-US" dirty="0"/>
          </a:p>
        </p:txBody>
      </p:sp>
      <p:pic>
        <p:nvPicPr>
          <p:cNvPr id="16387" name="Picture 8" descr="051-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143000"/>
            <a:ext cx="8001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3730625" y="4378325"/>
            <a:ext cx="4651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6389" name="Rectangle 11">
            <a:hlinkClick r:id="rId4"/>
          </p:cNvPr>
          <p:cNvSpPr>
            <a:spLocks noChangeArrowheads="1"/>
          </p:cNvSpPr>
          <p:nvPr/>
        </p:nvSpPr>
        <p:spPr bwMode="auto">
          <a:xfrm>
            <a:off x="685800" y="4419600"/>
            <a:ext cx="205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Chemical Symbols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use Chemical Symbols to represent elements and combinations of chemical symbols to represent compounds</a:t>
            </a:r>
          </a:p>
          <a:p>
            <a:pPr eaLnBrk="1" hangingPunct="1"/>
            <a:r>
              <a:rPr lang="en-US" smtClean="0"/>
              <a:t>Previously used chemical symbols: </a:t>
            </a:r>
          </a:p>
          <a:p>
            <a:pPr eaLnBrk="1" hangingPunct="1"/>
            <a:endParaRPr lang="en-US" smtClean="0"/>
          </a:p>
        </p:txBody>
      </p:sp>
      <p:pic>
        <p:nvPicPr>
          <p:cNvPr id="4" name="Picture 11" descr="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343400"/>
            <a:ext cx="57531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Substance or Mixture?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Remember that a mixture is a physical blend of 2 or more components- composition varies</a:t>
            </a:r>
          </a:p>
          <a:p>
            <a:pPr lvl="1" eaLnBrk="1" hangingPunct="1"/>
            <a:r>
              <a:rPr lang="en-US" dirty="0" smtClean="0"/>
              <a:t>mixtures can be separated by physical changes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Substances- Have the same composition throughout- just one component</a:t>
            </a:r>
          </a:p>
          <a:p>
            <a:pPr lvl="1" eaLnBrk="1" hangingPunct="1"/>
            <a:r>
              <a:rPr lang="en-US" dirty="0" smtClean="0"/>
              <a:t>Includes elements and compounds</a:t>
            </a:r>
          </a:p>
          <a:p>
            <a:pPr lvl="1" eaLnBrk="1" hangingPunct="1"/>
            <a:r>
              <a:rPr lang="en-US" dirty="0" smtClean="0"/>
              <a:t>Cannot be physically separated</a:t>
            </a:r>
          </a:p>
          <a:p>
            <a:pPr lvl="1" eaLnBrk="1" hangingPunct="1"/>
            <a:r>
              <a:rPr lang="en-US" dirty="0" smtClean="0"/>
              <a:t>In other words, boiling, filtering, distilling, or sifting will not separate the substance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More Chemical Symbols</a:t>
            </a:r>
            <a:endParaRPr lang="en-US" dirty="0"/>
          </a:p>
        </p:txBody>
      </p:sp>
      <p:pic>
        <p:nvPicPr>
          <p:cNvPr id="19459" name="Picture 7" descr="052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2950" y="2078038"/>
            <a:ext cx="7658100" cy="3752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</a:t>
            </a:r>
            <a:r>
              <a:rPr lang="en-US" b="1" dirty="0" smtClean="0"/>
              <a:t>element</a:t>
            </a:r>
            <a:r>
              <a:rPr lang="en-US" dirty="0" smtClean="0"/>
              <a:t> is the simplest form of matter that has a unique set of properties.</a:t>
            </a:r>
          </a:p>
          <a:p>
            <a:pPr lvl="1" eaLnBrk="1" hangingPunct="1"/>
            <a:r>
              <a:rPr lang="en-US" dirty="0" smtClean="0"/>
              <a:t>Can be an atom or a </a:t>
            </a:r>
            <a:r>
              <a:rPr lang="en-US" i="1" dirty="0" smtClean="0"/>
              <a:t>diatomic</a:t>
            </a:r>
            <a:r>
              <a:rPr lang="en-US" dirty="0" smtClean="0"/>
              <a:t> molecule</a:t>
            </a:r>
          </a:p>
          <a:p>
            <a:pPr lvl="1" eaLnBrk="1" hangingPunct="1"/>
            <a:r>
              <a:rPr lang="en-US" dirty="0" smtClean="0"/>
              <a:t>Elements can be found on the periodic table</a:t>
            </a:r>
          </a:p>
          <a:p>
            <a:pPr lvl="1" eaLnBrk="1" hangingPunct="1"/>
            <a:r>
              <a:rPr lang="en-US" dirty="0" smtClean="0"/>
              <a:t>Elements can’t be broken down physically or chemically</a:t>
            </a:r>
          </a:p>
          <a:p>
            <a:pPr lvl="1" eaLnBrk="1" hangingPunct="1"/>
            <a:r>
              <a:rPr lang="en-US" dirty="0" smtClean="0"/>
              <a:t>An atom is the smallest unit of an element that retains that elements physical properties.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04813"/>
            <a:ext cx="8351838" cy="1584325"/>
          </a:xfrm>
        </p:spPr>
        <p:txBody>
          <a:bodyPr/>
          <a:lstStyle/>
          <a:p>
            <a:pPr algn="l" eaLnBrk="1" hangingPunct="1"/>
            <a:r>
              <a:rPr lang="en-US" b="1" dirty="0" smtClean="0">
                <a:latin typeface="Book Antiqua" pitchFamily="18" charset="0"/>
              </a:rPr>
              <a:t>An element is a substance that is made from one kind of atom only. It </a:t>
            </a:r>
            <a:r>
              <a:rPr lang="en-US" b="1" u="sng" dirty="0" smtClean="0">
                <a:latin typeface="Book Antiqua" pitchFamily="18" charset="0"/>
              </a:rPr>
              <a:t>cannot</a:t>
            </a:r>
            <a:r>
              <a:rPr lang="en-US" b="1" dirty="0" smtClean="0">
                <a:latin typeface="Book Antiqua" pitchFamily="18" charset="0"/>
              </a:rPr>
              <a:t> be broken down into simpler substances.</a:t>
            </a:r>
            <a:endParaRPr lang="en-US" sz="2400" b="1" dirty="0" smtClean="0">
              <a:latin typeface="Book Antiqua" pitchFamily="18" charset="0"/>
            </a:endParaRPr>
          </a:p>
        </p:txBody>
      </p:sp>
      <p:sp>
        <p:nvSpPr>
          <p:cNvPr id="59395" name="Oval 3"/>
          <p:cNvSpPr>
            <a:spLocks noChangeArrowheads="1"/>
          </p:cNvSpPr>
          <p:nvPr/>
        </p:nvSpPr>
        <p:spPr bwMode="auto">
          <a:xfrm>
            <a:off x="1909763" y="3716338"/>
            <a:ext cx="935037" cy="936625"/>
          </a:xfrm>
          <a:prstGeom prst="ellipse">
            <a:avLst/>
          </a:prstGeom>
          <a:gradFill rotWithShape="1">
            <a:gsLst>
              <a:gs pos="0">
                <a:srgbClr val="CD276E"/>
              </a:gs>
              <a:gs pos="100000">
                <a:srgbClr val="5F1233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1404938" y="2997200"/>
            <a:ext cx="935037" cy="936625"/>
          </a:xfrm>
          <a:prstGeom prst="ellipse">
            <a:avLst/>
          </a:prstGeom>
          <a:gradFill rotWithShape="1">
            <a:gsLst>
              <a:gs pos="0">
                <a:srgbClr val="CD276E"/>
              </a:gs>
              <a:gs pos="100000">
                <a:srgbClr val="5F1233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2125663" y="2997200"/>
            <a:ext cx="935037" cy="936625"/>
          </a:xfrm>
          <a:prstGeom prst="ellipse">
            <a:avLst/>
          </a:prstGeom>
          <a:gradFill rotWithShape="1">
            <a:gsLst>
              <a:gs pos="0">
                <a:srgbClr val="CD276E"/>
              </a:gs>
              <a:gs pos="100000">
                <a:srgbClr val="5F1233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1189038" y="3716338"/>
            <a:ext cx="935037" cy="936625"/>
          </a:xfrm>
          <a:prstGeom prst="ellipse">
            <a:avLst/>
          </a:prstGeom>
          <a:gradFill rotWithShape="1">
            <a:gsLst>
              <a:gs pos="0">
                <a:srgbClr val="CD276E"/>
              </a:gs>
              <a:gs pos="100000">
                <a:srgbClr val="5F1233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973138" y="4365625"/>
            <a:ext cx="935037" cy="936625"/>
          </a:xfrm>
          <a:prstGeom prst="ellipse">
            <a:avLst/>
          </a:prstGeom>
          <a:gradFill rotWithShape="1">
            <a:gsLst>
              <a:gs pos="0">
                <a:srgbClr val="CD276E"/>
              </a:gs>
              <a:gs pos="100000">
                <a:srgbClr val="5F1233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1620838" y="4365625"/>
            <a:ext cx="935037" cy="936625"/>
          </a:xfrm>
          <a:prstGeom prst="ellipse">
            <a:avLst/>
          </a:prstGeom>
          <a:gradFill rotWithShape="1">
            <a:gsLst>
              <a:gs pos="0">
                <a:srgbClr val="CD276E"/>
              </a:gs>
              <a:gs pos="100000">
                <a:srgbClr val="5F1233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2486025" y="4076700"/>
            <a:ext cx="935038" cy="936625"/>
          </a:xfrm>
          <a:prstGeom prst="ellipse">
            <a:avLst/>
          </a:prstGeom>
          <a:gradFill rotWithShape="1">
            <a:gsLst>
              <a:gs pos="0">
                <a:srgbClr val="CD276E"/>
              </a:gs>
              <a:gs pos="100000">
                <a:srgbClr val="5F1233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2628900" y="3573463"/>
            <a:ext cx="935038" cy="936625"/>
          </a:xfrm>
          <a:prstGeom prst="ellipse">
            <a:avLst/>
          </a:prstGeom>
          <a:gradFill rotWithShape="1">
            <a:gsLst>
              <a:gs pos="0">
                <a:srgbClr val="CD276E"/>
              </a:gs>
              <a:gs pos="100000">
                <a:srgbClr val="5F1233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612775" y="2997200"/>
            <a:ext cx="935038" cy="936625"/>
          </a:xfrm>
          <a:prstGeom prst="ellipse">
            <a:avLst/>
          </a:prstGeom>
          <a:gradFill rotWithShape="1">
            <a:gsLst>
              <a:gs pos="0">
                <a:srgbClr val="CD276E"/>
              </a:gs>
              <a:gs pos="100000">
                <a:srgbClr val="5F1233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Oval 12"/>
          <p:cNvSpPr>
            <a:spLocks noChangeArrowheads="1"/>
          </p:cNvSpPr>
          <p:nvPr/>
        </p:nvSpPr>
        <p:spPr bwMode="auto">
          <a:xfrm>
            <a:off x="468313" y="3644900"/>
            <a:ext cx="935037" cy="936625"/>
          </a:xfrm>
          <a:prstGeom prst="ellipse">
            <a:avLst/>
          </a:prstGeom>
          <a:gradFill rotWithShape="1">
            <a:gsLst>
              <a:gs pos="0">
                <a:srgbClr val="CD276E"/>
              </a:gs>
              <a:gs pos="100000">
                <a:srgbClr val="5F1233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AutoShape 13"/>
          <p:cNvSpPr>
            <a:spLocks noChangeArrowheads="1"/>
          </p:cNvSpPr>
          <p:nvPr/>
        </p:nvSpPr>
        <p:spPr bwMode="auto">
          <a:xfrm>
            <a:off x="6588125" y="3571875"/>
            <a:ext cx="936625" cy="792163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59FD70"/>
              </a:gs>
              <a:gs pos="100000">
                <a:srgbClr val="297534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6" name="AutoShape 14"/>
          <p:cNvSpPr>
            <a:spLocks noChangeArrowheads="1"/>
          </p:cNvSpPr>
          <p:nvPr/>
        </p:nvSpPr>
        <p:spPr bwMode="auto">
          <a:xfrm>
            <a:off x="7235825" y="3067050"/>
            <a:ext cx="936625" cy="792163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59FD70"/>
              </a:gs>
              <a:gs pos="100000">
                <a:srgbClr val="297534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7" name="AutoShape 15"/>
          <p:cNvSpPr>
            <a:spLocks noChangeArrowheads="1"/>
          </p:cNvSpPr>
          <p:nvPr/>
        </p:nvSpPr>
        <p:spPr bwMode="auto">
          <a:xfrm>
            <a:off x="7451725" y="4075113"/>
            <a:ext cx="936625" cy="79216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59FD70"/>
              </a:gs>
              <a:gs pos="100000">
                <a:srgbClr val="297534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8" name="AutoShape 16"/>
          <p:cNvSpPr>
            <a:spLocks noChangeArrowheads="1"/>
          </p:cNvSpPr>
          <p:nvPr/>
        </p:nvSpPr>
        <p:spPr bwMode="auto">
          <a:xfrm>
            <a:off x="6588125" y="4291013"/>
            <a:ext cx="936625" cy="79216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59FD70"/>
              </a:gs>
              <a:gs pos="100000">
                <a:srgbClr val="297534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9" name="AutoShape 17"/>
          <p:cNvSpPr>
            <a:spLocks noChangeArrowheads="1"/>
          </p:cNvSpPr>
          <p:nvPr/>
        </p:nvSpPr>
        <p:spPr bwMode="auto">
          <a:xfrm>
            <a:off x="7667625" y="3500438"/>
            <a:ext cx="936625" cy="79216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59FD70"/>
              </a:gs>
              <a:gs pos="100000">
                <a:srgbClr val="297534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0" name="AutoShape 18"/>
          <p:cNvSpPr>
            <a:spLocks noChangeArrowheads="1"/>
          </p:cNvSpPr>
          <p:nvPr/>
        </p:nvSpPr>
        <p:spPr bwMode="auto">
          <a:xfrm>
            <a:off x="6443663" y="2924175"/>
            <a:ext cx="936625" cy="792163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59FD70"/>
              </a:gs>
              <a:gs pos="100000">
                <a:srgbClr val="297534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1" name="AutoShape 19"/>
          <p:cNvSpPr>
            <a:spLocks noChangeArrowheads="1"/>
          </p:cNvSpPr>
          <p:nvPr/>
        </p:nvSpPr>
        <p:spPr bwMode="auto">
          <a:xfrm>
            <a:off x="5867400" y="3787775"/>
            <a:ext cx="936625" cy="792163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59FD70"/>
              </a:gs>
              <a:gs pos="100000">
                <a:srgbClr val="297534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2" name="AutoShape 20"/>
          <p:cNvSpPr>
            <a:spLocks noChangeArrowheads="1"/>
          </p:cNvSpPr>
          <p:nvPr/>
        </p:nvSpPr>
        <p:spPr bwMode="auto">
          <a:xfrm>
            <a:off x="5867400" y="4508500"/>
            <a:ext cx="936625" cy="792163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59FD70"/>
              </a:gs>
              <a:gs pos="100000">
                <a:srgbClr val="297534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3" name="AutoShape 21"/>
          <p:cNvSpPr>
            <a:spLocks noChangeArrowheads="1"/>
          </p:cNvSpPr>
          <p:nvPr/>
        </p:nvSpPr>
        <p:spPr bwMode="auto">
          <a:xfrm>
            <a:off x="6588125" y="4940300"/>
            <a:ext cx="936625" cy="792163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59FD70"/>
              </a:gs>
              <a:gs pos="100000">
                <a:srgbClr val="297534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4" name="AutoShape 22"/>
          <p:cNvSpPr>
            <a:spLocks noChangeArrowheads="1"/>
          </p:cNvSpPr>
          <p:nvPr/>
        </p:nvSpPr>
        <p:spPr bwMode="auto">
          <a:xfrm>
            <a:off x="7596188" y="4724400"/>
            <a:ext cx="936625" cy="792163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59FD70"/>
              </a:gs>
              <a:gs pos="100000">
                <a:srgbClr val="297534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5" name="AutoShape 23"/>
          <p:cNvSpPr>
            <a:spLocks noChangeArrowheads="1"/>
          </p:cNvSpPr>
          <p:nvPr/>
        </p:nvSpPr>
        <p:spPr bwMode="auto">
          <a:xfrm>
            <a:off x="7164388" y="3859213"/>
            <a:ext cx="936625" cy="79216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59FD70"/>
              </a:gs>
              <a:gs pos="100000">
                <a:srgbClr val="297534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6" name="Text Box 24"/>
          <p:cNvSpPr txBox="1">
            <a:spLocks noChangeArrowheads="1"/>
          </p:cNvSpPr>
          <p:nvPr/>
        </p:nvSpPr>
        <p:spPr bwMode="auto">
          <a:xfrm>
            <a:off x="684213" y="5734050"/>
            <a:ext cx="215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0" dirty="0"/>
              <a:t>An element</a:t>
            </a:r>
            <a:endParaRPr lang="en-US" sz="2800" b="0" dirty="0"/>
          </a:p>
        </p:txBody>
      </p:sp>
      <p:sp>
        <p:nvSpPr>
          <p:cNvPr id="59417" name="Text Box 25"/>
          <p:cNvSpPr txBox="1">
            <a:spLocks noChangeArrowheads="1"/>
          </p:cNvSpPr>
          <p:nvPr/>
        </p:nvSpPr>
        <p:spPr bwMode="auto">
          <a:xfrm>
            <a:off x="6084888" y="5949950"/>
            <a:ext cx="215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0"/>
              <a:t>An element</a:t>
            </a:r>
            <a:endParaRPr lang="en-US" sz="2800" b="0"/>
          </a:p>
        </p:txBody>
      </p:sp>
      <p:sp>
        <p:nvSpPr>
          <p:cNvPr id="59418" name="Text Box 26"/>
          <p:cNvSpPr txBox="1">
            <a:spLocks noChangeArrowheads="1"/>
          </p:cNvSpPr>
          <p:nvPr/>
        </p:nvSpPr>
        <p:spPr bwMode="auto">
          <a:xfrm>
            <a:off x="2051050" y="2205038"/>
            <a:ext cx="1152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0" dirty="0"/>
              <a:t>atom</a:t>
            </a:r>
            <a:endParaRPr lang="en-US" sz="2800" b="0" dirty="0"/>
          </a:p>
        </p:txBody>
      </p:sp>
      <p:sp>
        <p:nvSpPr>
          <p:cNvPr id="59419" name="Line 27"/>
          <p:cNvSpPr>
            <a:spLocks noChangeShapeType="1"/>
          </p:cNvSpPr>
          <p:nvPr/>
        </p:nvSpPr>
        <p:spPr bwMode="auto">
          <a:xfrm>
            <a:off x="7596188" y="2492375"/>
            <a:ext cx="71437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6659563" y="2060575"/>
            <a:ext cx="1296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0"/>
              <a:t>atom</a:t>
            </a:r>
            <a:endParaRPr lang="en-US" sz="2800" b="0"/>
          </a:p>
        </p:txBody>
      </p:sp>
      <p:sp>
        <p:nvSpPr>
          <p:cNvPr id="59421" name="Line 29"/>
          <p:cNvSpPr>
            <a:spLocks noChangeShapeType="1"/>
          </p:cNvSpPr>
          <p:nvPr/>
        </p:nvSpPr>
        <p:spPr bwMode="auto">
          <a:xfrm>
            <a:off x="2411413" y="2636838"/>
            <a:ext cx="71437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nimBg="1"/>
      <p:bldP spid="59396" grpId="0" animBg="1"/>
      <p:bldP spid="59397" grpId="0" animBg="1"/>
      <p:bldP spid="59398" grpId="0" animBg="1"/>
      <p:bldP spid="59399" grpId="0" animBg="1"/>
      <p:bldP spid="59400" grpId="0" animBg="1"/>
      <p:bldP spid="59401" grpId="0" animBg="1"/>
      <p:bldP spid="59402" grpId="0" animBg="1"/>
      <p:bldP spid="59403" grpId="0" animBg="1"/>
      <p:bldP spid="59404" grpId="0" animBg="1"/>
      <p:bldP spid="59405" grpId="0" animBg="1"/>
      <p:bldP spid="59406" grpId="0" animBg="1"/>
      <p:bldP spid="59407" grpId="0" animBg="1"/>
      <p:bldP spid="59408" grpId="0" animBg="1"/>
      <p:bldP spid="59409" grpId="0" animBg="1"/>
      <p:bldP spid="59410" grpId="0" animBg="1"/>
      <p:bldP spid="59411" grpId="0" animBg="1"/>
      <p:bldP spid="59412" grpId="0" animBg="1"/>
      <p:bldP spid="59413" grpId="0" animBg="1"/>
      <p:bldP spid="59414" grpId="0" animBg="1"/>
      <p:bldP spid="59415" grpId="0" animBg="1"/>
      <p:bldP spid="59416" grpId="0"/>
      <p:bldP spid="59417" grpId="0"/>
      <p:bldP spid="59418" grpId="0"/>
      <p:bldP spid="59419" grpId="0" animBg="1"/>
      <p:bldP spid="59420" grpId="0"/>
      <p:bldP spid="594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/>
              <a:t>Molecule- 2 or more atoms bonded together</a:t>
            </a:r>
          </a:p>
          <a:p>
            <a:pPr lvl="1" eaLnBrk="1" hangingPunct="1"/>
            <a:r>
              <a:rPr lang="en-US" dirty="0" smtClean="0"/>
              <a:t>Diatomic molecule- molecule containing 2 atoms of the same element</a:t>
            </a:r>
          </a:p>
          <a:p>
            <a:pPr lvl="2" eaLnBrk="1" hangingPunct="1"/>
            <a:r>
              <a:rPr lang="en-US" dirty="0" smtClean="0"/>
              <a:t>There are 7 of them:  H</a:t>
            </a:r>
            <a:r>
              <a:rPr lang="en-US" baseline="-25000" dirty="0" smtClean="0"/>
              <a:t>2,</a:t>
            </a:r>
            <a:r>
              <a:rPr lang="en-US" dirty="0" smtClean="0"/>
              <a:t> N</a:t>
            </a:r>
            <a:r>
              <a:rPr lang="en-US" baseline="-25000" dirty="0" smtClean="0"/>
              <a:t>2,</a:t>
            </a:r>
            <a:r>
              <a:rPr lang="en-US" dirty="0" smtClean="0"/>
              <a:t> O</a:t>
            </a:r>
            <a:r>
              <a:rPr lang="en-US" baseline="-25000" dirty="0" smtClean="0"/>
              <a:t>2,</a:t>
            </a:r>
            <a:r>
              <a:rPr lang="en-US" dirty="0" smtClean="0"/>
              <a:t> Cl</a:t>
            </a:r>
            <a:r>
              <a:rPr lang="en-US" baseline="-25000" dirty="0" smtClean="0"/>
              <a:t>2,</a:t>
            </a:r>
            <a:r>
              <a:rPr lang="en-US" dirty="0" smtClean="0"/>
              <a:t> F</a:t>
            </a:r>
            <a:r>
              <a:rPr lang="en-US" baseline="-25000" dirty="0" smtClean="0"/>
              <a:t>2,</a:t>
            </a:r>
            <a:r>
              <a:rPr lang="en-US" dirty="0" smtClean="0"/>
              <a:t> Br</a:t>
            </a:r>
            <a:r>
              <a:rPr lang="en-US" baseline="-25000" dirty="0" smtClean="0"/>
              <a:t>2,</a:t>
            </a:r>
            <a:r>
              <a:rPr lang="en-US" dirty="0" smtClean="0"/>
              <a:t> I</a:t>
            </a:r>
            <a:r>
              <a:rPr lang="en-US" baseline="-25000" dirty="0" smtClean="0"/>
              <a:t>2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molecu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352800"/>
            <a:ext cx="5410200" cy="3146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A </a:t>
            </a:r>
            <a:r>
              <a:rPr lang="en-US" b="1" dirty="0" smtClean="0"/>
              <a:t>compound </a:t>
            </a:r>
            <a:r>
              <a:rPr lang="en-US" dirty="0" smtClean="0"/>
              <a:t>is a substance that contains two or more elements chemically combined in a fixed proportion</a:t>
            </a:r>
          </a:p>
          <a:p>
            <a:pPr lvl="1" eaLnBrk="1" hangingPunct="1"/>
            <a:r>
              <a:rPr lang="en-US" dirty="0" smtClean="0"/>
              <a:t>Can be broken down by chemical means but not by physical means</a:t>
            </a:r>
          </a:p>
          <a:p>
            <a:pPr lvl="1" eaLnBrk="1" hangingPunct="1"/>
            <a:r>
              <a:rPr lang="en-US" dirty="0" smtClean="0"/>
              <a:t>Fixed proportion- this means that the ratio of elements is the same in every particle of the compound</a:t>
            </a:r>
          </a:p>
          <a:p>
            <a:pPr lvl="2" eaLnBrk="1" hangingPunct="1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 - Water always contains 2 hydrogen atoms for every 1 oxygen atom</a:t>
            </a:r>
          </a:p>
          <a:p>
            <a:pPr lvl="2" eaLnBrk="1" hangingPunct="1"/>
            <a:r>
              <a:rPr lang="en-US" dirty="0" smtClean="0"/>
              <a:t>CH</a:t>
            </a:r>
            <a:r>
              <a:rPr lang="en-US" baseline="-25000" dirty="0" smtClean="0"/>
              <a:t>4 </a:t>
            </a:r>
            <a:r>
              <a:rPr lang="en-US" dirty="0" smtClean="0"/>
              <a:t>- Methane always contains 4 hydrogen atoms for every 1 carbon atom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Elements and Compounds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Gold (Au)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Silver (Ag)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Tin (</a:t>
            </a:r>
            <a:r>
              <a:rPr lang="en-US" dirty="0" err="1">
                <a:solidFill>
                  <a:schemeClr val="bg1"/>
                </a:solidFill>
              </a:rPr>
              <a:t>Sn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Lead (</a:t>
            </a:r>
            <a:r>
              <a:rPr lang="en-US" dirty="0" err="1">
                <a:solidFill>
                  <a:schemeClr val="bg1"/>
                </a:solidFill>
              </a:rPr>
              <a:t>Pb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Neon (Ne)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Mercury (Hg)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Sulfur (S)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Chlorine (</a:t>
            </a:r>
            <a:r>
              <a:rPr lang="en-US" dirty="0" err="1">
                <a:solidFill>
                  <a:schemeClr val="bg1"/>
                </a:solidFill>
              </a:rPr>
              <a:t>Cl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Fluorine (F)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10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Carbon Dioxide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Carbon Monoxide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Sodium Chloride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Hydrogen Peroxide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Water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Baking Soda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Ammonia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Rust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Sulfuric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Group 2"/>
          <p:cNvGraphicFramePr>
            <a:graphicFrameLocks noGrp="1"/>
          </p:cNvGraphicFramePr>
          <p:nvPr/>
        </p:nvGraphicFramePr>
        <p:xfrm>
          <a:off x="250825" y="333375"/>
          <a:ext cx="8713789" cy="8100060"/>
        </p:xfrm>
        <a:graphic>
          <a:graphicData uri="http://schemas.openxmlformats.org/drawingml/2006/table">
            <a:tbl>
              <a:tblPr/>
              <a:tblGrid>
                <a:gridCol w="2010525"/>
                <a:gridCol w="2475366"/>
                <a:gridCol w="2475366"/>
                <a:gridCol w="1752532"/>
              </a:tblGrid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Material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Made up of: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Element or compound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51ADA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Water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51ADA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51ADA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Hydrogen and Oxygen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351ADA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351ADA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51ADA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C24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Coal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BC24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C24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Carbon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BC24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BC24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BC24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4019B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Carbon dioxide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4019B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4019B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Carbon and Oxygen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4019B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4019B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4019B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78A2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Oxygen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278A2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78A2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Oxygen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278A2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278A2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D7A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037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Chalk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7F037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037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Calcium, Carbon &amp; Oxygen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7F037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7F037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E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Wax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E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Table salt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Sodium &amp; Chlorine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Caffeine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Carbon, Hydrogen, Nitrogen &amp; Oxygen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347663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95000"/>
              </a:lnSpc>
              <a:spcAft>
                <a:spcPct val="15000"/>
              </a:spcAft>
              <a:defRPr/>
            </a:pPr>
            <a:r>
              <a:rPr lang="en-US" dirty="0" smtClean="0"/>
              <a:t>Problem Solving- Element or Compound</a:t>
            </a:r>
            <a:endParaRPr lang="en-US" dirty="0"/>
          </a:p>
        </p:txBody>
      </p:sp>
      <p:pic>
        <p:nvPicPr>
          <p:cNvPr id="16387" name="Picture 8" descr="051-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143000"/>
            <a:ext cx="8001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3730625" y="4378325"/>
            <a:ext cx="4651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6389" name="Rectangle 11">
            <a:hlinkClick r:id="rId4"/>
          </p:cNvPr>
          <p:cNvSpPr>
            <a:spLocks noChangeArrowheads="1"/>
          </p:cNvSpPr>
          <p:nvPr/>
        </p:nvSpPr>
        <p:spPr bwMode="auto">
          <a:xfrm>
            <a:off x="685800" y="4419600"/>
            <a:ext cx="205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851</TotalTime>
  <Words>702</Words>
  <Application>Microsoft Office PowerPoint</Application>
  <PresentationFormat>On-screen Show (4:3)</PresentationFormat>
  <Paragraphs>110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Apex</vt:lpstr>
      <vt:lpstr>Default Design</vt:lpstr>
      <vt:lpstr>Elements and Compounds </vt:lpstr>
      <vt:lpstr>Substance or Mixture? </vt:lpstr>
      <vt:lpstr>Elements</vt:lpstr>
      <vt:lpstr>Slide 4</vt:lpstr>
      <vt:lpstr>Molecules</vt:lpstr>
      <vt:lpstr>Compounds</vt:lpstr>
      <vt:lpstr>Elements and Compounds</vt:lpstr>
      <vt:lpstr>Slide 8</vt:lpstr>
      <vt:lpstr>Problem Solving- Element or Compound</vt:lpstr>
      <vt:lpstr>Chemical Symbols</vt:lpstr>
      <vt:lpstr>More Chemical Symbols</vt:lpstr>
      <vt:lpstr>Chemical Reactions</vt:lpstr>
      <vt:lpstr>Chemical Reactions</vt:lpstr>
      <vt:lpstr>Is it a chemical reaction?</vt:lpstr>
      <vt:lpstr>Breaking Down Compounds</vt:lpstr>
      <vt:lpstr>Distinguishing Elements and Compounds</vt:lpstr>
      <vt:lpstr>Properties of Compounds and Elements</vt:lpstr>
      <vt:lpstr>Problem Solving- Element or Compound</vt:lpstr>
      <vt:lpstr>Chemical Symbols</vt:lpstr>
      <vt:lpstr>More Chemical Symbols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and Compounds</dc:title>
  <dc:creator>Erin</dc:creator>
  <cp:lastModifiedBy>Mshull</cp:lastModifiedBy>
  <cp:revision>40</cp:revision>
  <dcterms:created xsi:type="dcterms:W3CDTF">2009-07-29T20:58:20Z</dcterms:created>
  <dcterms:modified xsi:type="dcterms:W3CDTF">2013-09-12T17:55:34Z</dcterms:modified>
</cp:coreProperties>
</file>