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4" r:id="rId2"/>
    <p:sldMasterId id="2147483689" r:id="rId3"/>
  </p:sldMasterIdLst>
  <p:sldIdLst>
    <p:sldId id="256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25 h 385"/>
                <a:gd name="T2" fmla="*/ 5762 w 5762"/>
                <a:gd name="T3" fmla="*/ 21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24DE64-1CD9-4011-A766-27ECD2C4C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FD4A-6EE7-4428-A7B2-ECD637EF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E65-C8C6-4159-80F8-ED99DFD00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53B3-9322-4E0B-BC6A-01BAEF9EA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756B-115C-47E9-8ED9-E625D8C3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CE7D-B998-4DF6-A41D-1C429790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5B14CE-3563-4F78-A3A2-D2305DC65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15B42A-A53A-4663-9ED7-9C30FFF8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346A12-7F81-4711-A142-B4727951A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873A3E-C83F-4F3B-A57C-E7C4D1961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E8E8CF-7B43-4A34-AEF0-CDB3B592C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482A-01B9-41F1-9651-18A133B3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2453E9-AE75-4F77-B2C8-6B1DE8A8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FB7DBE-D4F8-4054-B913-52A888520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E236976-8A36-4803-9883-792A39FAA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4149FD-5687-41F1-A9F8-ABDF20A3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ED535A-73ED-4BB0-9D8E-FCB8AECE7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D88B93-7877-4D6D-92B7-42E162D1E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163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62B2E2-2C80-4790-983B-C64987CF4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ECE9CF-860A-4E8D-A7F6-B76499303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0533CF-A94D-4A4B-9978-B60E59AFC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01F51C-2B89-47AB-8C23-A24A85865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F7A4-4347-48EC-86AF-137C4ADC7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D4003F0-D9AE-4936-9F16-232D5B0E4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680521-F38E-49C8-84BB-44C0F97BF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9A7636-153C-454D-8FC2-44C10F1FF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E25F4B-A44B-4CE5-9C42-E9B06BB0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366717-ACAE-4D7D-B2B0-C9501D58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897BF2-2B19-4276-A79C-765044923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FDB5B3-CFA1-407C-BA27-B1F7576D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169183-A63D-4D13-8CF7-898476B8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EC0F1A0-7C53-4E89-8891-4D6BA821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163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A52AA3-FE9E-43CD-86B2-4A93D2A9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7EA41-828D-4E01-86DD-918FACF82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C7922C-9C81-4E2B-A612-F80FFE7F5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8375-F1E3-45AE-BE1E-FDB08D81C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8441-9322-4651-A2EF-E1EC93DB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5A62-7E32-4113-9C1D-919D77D38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DBB4-9189-4747-B771-AA951D310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A228-4980-47C0-BC74-DE4A988F9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25 h 385"/>
                <a:gd name="T2" fmla="*/ 3239 w 5762"/>
                <a:gd name="T3" fmla="*/ 215 h 385"/>
                <a:gd name="T4" fmla="*/ 3239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8 w 5761"/>
                <a:gd name="T3" fmla="*/ 0 h 189"/>
                <a:gd name="T4" fmla="*/ 323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C643F48C-C64B-44C5-8667-CC0AE805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6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25 h 385"/>
                <a:gd name="T2" fmla="*/ 3239 w 5762"/>
                <a:gd name="T3" fmla="*/ 215 h 385"/>
                <a:gd name="T4" fmla="*/ 3239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8 w 5761"/>
                <a:gd name="T3" fmla="*/ 0 h 189"/>
                <a:gd name="T4" fmla="*/ 323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2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kumimoji="1" lang="en-US" sz="3200">
                <a:latin typeface="Arial" charset="0"/>
              </a:rPr>
              <a:t>A.) Response A</a:t>
            </a:r>
          </a:p>
        </p:txBody>
      </p:sp>
      <p:sp>
        <p:nvSpPr>
          <p:cNvPr id="2053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kumimoji="1" lang="en-US" sz="3200">
                <a:latin typeface="Arial" charset="0"/>
              </a:rPr>
              <a:t>B.) Response B</a:t>
            </a:r>
          </a:p>
        </p:txBody>
      </p:sp>
      <p:sp>
        <p:nvSpPr>
          <p:cNvPr id="2054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kumimoji="1" lang="en-US" sz="3200">
                <a:latin typeface="Arial" charset="0"/>
              </a:rPr>
              <a:t>C.) Response C</a:t>
            </a:r>
          </a:p>
        </p:txBody>
      </p:sp>
      <p:sp>
        <p:nvSpPr>
          <p:cNvPr id="2055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kumimoji="1" lang="en-US" sz="3200">
                <a:latin typeface="Arial" charset="0"/>
              </a:rPr>
              <a:t>D.) Response D</a:t>
            </a:r>
          </a:p>
        </p:txBody>
      </p:sp>
      <p:sp>
        <p:nvSpPr>
          <p:cNvPr id="2056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kumimoji="1" lang="en-US" sz="3200">
                <a:latin typeface="Arial" charset="0"/>
              </a:rPr>
              <a:t>E.) Response E</a:t>
            </a:r>
          </a:p>
        </p:txBody>
      </p:sp>
      <p:sp>
        <p:nvSpPr>
          <p:cNvPr id="2057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8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107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11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8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25 h 385"/>
                <a:gd name="T2" fmla="*/ 3239 w 5762"/>
                <a:gd name="T3" fmla="*/ 215 h 385"/>
                <a:gd name="T4" fmla="*/ 3239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8 w 5761"/>
                <a:gd name="T3" fmla="*/ 0 h 189"/>
                <a:gd name="T4" fmla="*/ 323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/>
              <a:t>iRespond Graph</a:t>
            </a:r>
          </a:p>
        </p:txBody>
      </p:sp>
      <p:grpSp>
        <p:nvGrpSpPr>
          <p:cNvPr id="3076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5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0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1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2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3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4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8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7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2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3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4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5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6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0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6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087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088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089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090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3091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3081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2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3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4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5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5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Physical and Chemical Changes</a:t>
            </a:r>
          </a:p>
        </p:txBody>
      </p:sp>
      <p:pic>
        <p:nvPicPr>
          <p:cNvPr id="31747" name="Picture 4" descr="yellow_bubbling_liquid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743200"/>
            <a:ext cx="2035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potion_flask_bubble_smoke_blue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90900"/>
            <a:ext cx="3219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potion_flask_bubble_smoke_green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3390900"/>
            <a:ext cx="3219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boy_girl_eating_schoo_a_lc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143000"/>
            <a:ext cx="4038600" cy="2782888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54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Another Example Is…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276600"/>
            <a:ext cx="7848600" cy="5105400"/>
          </a:xfrm>
        </p:spPr>
        <p:txBody>
          <a:bodyPr/>
          <a:lstStyle/>
          <a:p>
            <a:pPr>
              <a:defRPr/>
            </a:pPr>
            <a:r>
              <a:rPr lang="en-US" sz="3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Eating…</a:t>
            </a:r>
          </a:p>
          <a:p>
            <a:pPr>
              <a:defRPr/>
            </a:pPr>
            <a:r>
              <a:rPr lang="en-US" sz="3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Now eating can change food both physically and chemically.</a:t>
            </a:r>
          </a:p>
          <a:p>
            <a:pPr>
              <a:defRPr/>
            </a:pPr>
            <a:r>
              <a:rPr lang="en-US" sz="3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Chewing is Physical but…</a:t>
            </a:r>
          </a:p>
          <a:p>
            <a:pPr>
              <a:defRPr/>
            </a:pPr>
            <a:r>
              <a:rPr lang="en-US" sz="3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Once your spit touches the food chemicals in the saliva begin to change the food chemically.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Signs That a Chemical Change has occurred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Creation of a gas (bubbles)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Creation or loss of heat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Fire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Rotting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Breaking down (decomposition)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Precipitation (Sour milk clumps)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Cooking</a:t>
            </a:r>
          </a:p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Rusting (oxidation)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Physical Changes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495800" cy="4572000"/>
          </a:xfrm>
        </p:spPr>
        <p:txBody>
          <a:bodyPr/>
          <a:lstStyle/>
          <a:p>
            <a:pPr algn="ctr"/>
            <a:r>
              <a:rPr lang="en-US" sz="3600" smtClean="0">
                <a:latin typeface="Century Gothic" pitchFamily="34" charset="0"/>
              </a:rPr>
              <a:t>Physical changes are changes that alter the size, shape, location or physical state of a substance but not its chemical state.</a:t>
            </a:r>
          </a:p>
        </p:txBody>
      </p:sp>
      <p:pic>
        <p:nvPicPr>
          <p:cNvPr id="32772" name="Picture 4" descr="colorman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5263" y="2189163"/>
            <a:ext cx="3454400" cy="3325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82000" cy="1143000"/>
          </a:xfrm>
        </p:spPr>
        <p:txBody>
          <a:bodyPr/>
          <a:lstStyle/>
          <a:p>
            <a:pPr algn="ctr">
              <a:defRPr/>
            </a:pPr>
            <a:r>
              <a:rPr lang="en-US" sz="48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Don’t Use ‘Dem Big Words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5029200" cy="5029200"/>
          </a:xfrm>
        </p:spPr>
        <p:txBody>
          <a:bodyPr/>
          <a:lstStyle/>
          <a:p>
            <a:r>
              <a:rPr lang="en-US" sz="3600" b="1" smtClean="0">
                <a:latin typeface="Century Gothic" pitchFamily="34" charset="0"/>
              </a:rPr>
              <a:t>Physical State-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Solid 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Liquid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Gas</a:t>
            </a:r>
          </a:p>
          <a:p>
            <a:pPr lvl="1"/>
            <a:endParaRPr lang="en-US" sz="3200" smtClean="0">
              <a:latin typeface="Century Gothic" pitchFamily="34" charset="0"/>
            </a:endParaRPr>
          </a:p>
          <a:p>
            <a:r>
              <a:rPr lang="en-US" sz="3600" b="1" smtClean="0">
                <a:latin typeface="Century Gothic" pitchFamily="34" charset="0"/>
              </a:rPr>
              <a:t>Substance-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Stuff… something… the item you are working with</a:t>
            </a:r>
          </a:p>
        </p:txBody>
      </p:sp>
      <p:pic>
        <p:nvPicPr>
          <p:cNvPr id="33796" name="Picture 4" descr="bear_clipboard_lc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4825" y="1676400"/>
            <a:ext cx="2636838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 What Does That All Mean?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534400" cy="2362200"/>
          </a:xfrm>
        </p:spPr>
        <p:txBody>
          <a:bodyPr/>
          <a:lstStyle/>
          <a:p>
            <a:r>
              <a:rPr lang="en-US" sz="3600" smtClean="0">
                <a:latin typeface="Century Gothic" pitchFamily="34" charset="0"/>
              </a:rPr>
              <a:t>Ok… here’s the deal…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If the thing is still the same thing after it has been changed…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It’s a Physical Change.</a:t>
            </a:r>
          </a:p>
          <a:p>
            <a:pPr lvl="1"/>
            <a:r>
              <a:rPr lang="en-US" sz="3200" smtClean="0">
                <a:latin typeface="Century Gothic" pitchFamily="34" charset="0"/>
              </a:rPr>
              <a:t>Example… Boiling water</a:t>
            </a:r>
          </a:p>
          <a:p>
            <a:pPr lvl="1"/>
            <a:endParaRPr lang="en-US" sz="3200" smtClean="0">
              <a:latin typeface="Century Gothic" pitchFamily="34" charset="0"/>
            </a:endParaRPr>
          </a:p>
          <a:p>
            <a:pPr lvl="1">
              <a:buFontTx/>
              <a:buNone/>
            </a:pPr>
            <a:r>
              <a:rPr lang="en-US" sz="3200" smtClean="0">
                <a:latin typeface="Century Gothic" pitchFamily="34" charset="0"/>
              </a:rPr>
              <a:t>Boiling Water becomes </a:t>
            </a:r>
          </a:p>
          <a:p>
            <a:pPr lvl="1">
              <a:buFontTx/>
              <a:buNone/>
            </a:pPr>
            <a:r>
              <a:rPr lang="en-US" sz="3200" smtClean="0">
                <a:latin typeface="Century Gothic" pitchFamily="34" charset="0"/>
              </a:rPr>
              <a:t>Water vapor</a:t>
            </a:r>
          </a:p>
          <a:p>
            <a:pPr lvl="1">
              <a:buFontTx/>
              <a:buNone/>
            </a:pPr>
            <a:r>
              <a:rPr lang="en-US" sz="3200" smtClean="0">
                <a:latin typeface="Century Gothic" pitchFamily="34" charset="0"/>
              </a:rPr>
              <a:t>Water = water</a:t>
            </a:r>
          </a:p>
        </p:txBody>
      </p:sp>
      <p:pic>
        <p:nvPicPr>
          <p:cNvPr id="34820" name="Picture 4" descr="MCj011274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4148138"/>
            <a:ext cx="3505200" cy="2709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Here’s An Example…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7513637" cy="4114800"/>
          </a:xfrm>
        </p:spPr>
        <p:txBody>
          <a:bodyPr/>
          <a:lstStyle/>
          <a:p>
            <a:r>
              <a:rPr lang="en-US" sz="2800" smtClean="0">
                <a:latin typeface="Century Gothic" pitchFamily="34" charset="0"/>
              </a:rPr>
              <a:t>A physical change in a substance doesn't change what the substance is.</a:t>
            </a:r>
          </a:p>
          <a:p>
            <a:r>
              <a:rPr lang="en-US" sz="2800" smtClean="0">
                <a:latin typeface="Century Gothic" pitchFamily="34" charset="0"/>
              </a:rPr>
              <a:t> cutting paper – </a:t>
            </a:r>
          </a:p>
          <a:p>
            <a:pPr lvl="1"/>
            <a:r>
              <a:rPr lang="en-US" smtClean="0">
                <a:latin typeface="Century Gothic" pitchFamily="34" charset="0"/>
              </a:rPr>
              <a:t> physical change in the shape and size of the paper. </a:t>
            </a:r>
          </a:p>
          <a:p>
            <a:pPr lvl="1"/>
            <a:r>
              <a:rPr lang="en-US" sz="5400" b="1" smtClean="0">
                <a:latin typeface="Century Gothic" pitchFamily="34" charset="0"/>
              </a:rPr>
              <a:t>It is still paper!!!!!!</a:t>
            </a:r>
          </a:p>
        </p:txBody>
      </p:sp>
      <p:pic>
        <p:nvPicPr>
          <p:cNvPr id="35844" name="Picture 4" descr="j0283462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7125" y="3886200"/>
            <a:ext cx="1666875" cy="1666875"/>
          </a:xfrm>
          <a:noFill/>
        </p:spPr>
      </p:pic>
      <p:pic>
        <p:nvPicPr>
          <p:cNvPr id="36870" name="j00729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6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  <p:bldLst>
      <p:bldP spid="3686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Other Kinds of Changes Are Physical?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3814762" cy="4114800"/>
          </a:xfrm>
        </p:spPr>
        <p:txBody>
          <a:bodyPr/>
          <a:lstStyle/>
          <a:p>
            <a:r>
              <a:rPr lang="en-US" sz="3600" smtClean="0">
                <a:latin typeface="Century Gothic" pitchFamily="34" charset="0"/>
              </a:rPr>
              <a:t>Cutting</a:t>
            </a:r>
          </a:p>
          <a:p>
            <a:r>
              <a:rPr lang="en-US" sz="3600" smtClean="0">
                <a:latin typeface="Century Gothic" pitchFamily="34" charset="0"/>
              </a:rPr>
              <a:t>Tearing</a:t>
            </a:r>
          </a:p>
          <a:p>
            <a:r>
              <a:rPr lang="en-US" sz="3600" smtClean="0">
                <a:latin typeface="Century Gothic" pitchFamily="34" charset="0"/>
              </a:rPr>
              <a:t>Shredding</a:t>
            </a:r>
          </a:p>
          <a:p>
            <a:r>
              <a:rPr lang="en-US" sz="3600" smtClean="0">
                <a:latin typeface="Century Gothic" pitchFamily="34" charset="0"/>
              </a:rPr>
              <a:t>Grinding</a:t>
            </a:r>
          </a:p>
          <a:p>
            <a:r>
              <a:rPr lang="en-US" sz="3600" smtClean="0">
                <a:latin typeface="Century Gothic" pitchFamily="34" charset="0"/>
              </a:rPr>
              <a:t>Shrinking</a:t>
            </a:r>
          </a:p>
          <a:p>
            <a:r>
              <a:rPr lang="en-US" sz="3600" smtClean="0">
                <a:latin typeface="Century Gothic" pitchFamily="34" charset="0"/>
              </a:rPr>
              <a:t>Enlarging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0800" y="1981200"/>
            <a:ext cx="3814763" cy="4114800"/>
          </a:xfrm>
        </p:spPr>
        <p:txBody>
          <a:bodyPr/>
          <a:lstStyle/>
          <a:p>
            <a:r>
              <a:rPr lang="en-US" sz="3600" smtClean="0">
                <a:latin typeface="Century Gothic" pitchFamily="34" charset="0"/>
              </a:rPr>
              <a:t>Change in Phase </a:t>
            </a:r>
          </a:p>
          <a:p>
            <a:r>
              <a:rPr lang="en-US" sz="3600" smtClean="0">
                <a:latin typeface="Century Gothic" pitchFamily="34" charset="0"/>
              </a:rPr>
              <a:t> Relocating</a:t>
            </a:r>
          </a:p>
          <a:p>
            <a:r>
              <a:rPr lang="en-US" sz="3600" smtClean="0">
                <a:latin typeface="Century Gothic" pitchFamily="34" charset="0"/>
              </a:rPr>
              <a:t>Dissolving</a:t>
            </a:r>
          </a:p>
          <a:p>
            <a:r>
              <a:rPr lang="en-US" sz="3600" smtClean="0">
                <a:latin typeface="Century Gothic" pitchFamily="34" charset="0"/>
              </a:rPr>
              <a:t>Rotating</a:t>
            </a:r>
          </a:p>
          <a:p>
            <a:r>
              <a:rPr lang="en-US" sz="3600" smtClean="0">
                <a:latin typeface="Century Gothic" pitchFamily="34" charset="0"/>
              </a:rPr>
              <a:t>Molding (shaping)</a:t>
            </a:r>
          </a:p>
          <a:p>
            <a:endParaRPr lang="en-US" sz="360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Chemical Changes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3814762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Chemical changes are changes that alter the chemical make up of the substance being changed.</a:t>
            </a:r>
          </a:p>
        </p:txBody>
      </p:sp>
      <p:pic>
        <p:nvPicPr>
          <p:cNvPr id="37892" name="Picture 4" descr="mad_scientist_mixing__a_lc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828800"/>
            <a:ext cx="3192463" cy="4389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Basically What You’re Telling Me Is…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1148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If you end up with a chemical or chemicals that you did not start with, </a:t>
            </a:r>
          </a:p>
          <a:p>
            <a:pPr>
              <a:defRPr/>
            </a:pPr>
            <a:endParaRPr lang="en-US" sz="240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>
              <a:buFontTx/>
              <a:buNone/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It is a chemical change!!!!!!!</a:t>
            </a:r>
          </a:p>
        </p:txBody>
      </p:sp>
      <p:pic>
        <p:nvPicPr>
          <p:cNvPr id="38916" name="Picture 6" descr="teacher_had_a_science_a_lc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447800"/>
            <a:ext cx="4576763" cy="4576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Here’s An Example…</a:t>
            </a:r>
            <a:r>
              <a:rPr lang="en-US" sz="5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105400" cy="49530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Burning anything…</a:t>
            </a:r>
          </a:p>
          <a:p>
            <a:pPr lvl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Once something burns, it can not burn again…</a:t>
            </a:r>
          </a:p>
          <a:p>
            <a:pPr lvl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Burn a piece of wood and what do you have?</a:t>
            </a:r>
          </a:p>
          <a:p>
            <a:pPr lvl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Ash… not wood. Ash cannot be burned again.  It is a new substance!!!</a:t>
            </a:r>
          </a:p>
        </p:txBody>
      </p:sp>
      <p:pic>
        <p:nvPicPr>
          <p:cNvPr id="39940" name="Picture 6" descr="32549592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981200"/>
            <a:ext cx="4238625" cy="423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</p:bldLst>
  </p:timing>
</p:sld>
</file>

<file path=ppt/theme/theme1.xml><?xml version="1.0" encoding="utf-8"?>
<a:theme xmlns:a="http://schemas.openxmlformats.org/drawingml/2006/main" name="DADSTIE">
  <a:themeElements>
    <a:clrScheme name="DADSTIE 8">
      <a:dk1>
        <a:srgbClr val="000000"/>
      </a:dk1>
      <a:lt1>
        <a:srgbClr val="EEE63C"/>
      </a:lt1>
      <a:dk2>
        <a:srgbClr val="00AC00"/>
      </a:dk2>
      <a:lt2>
        <a:srgbClr val="908A6C"/>
      </a:lt2>
      <a:accent1>
        <a:srgbClr val="808000"/>
      </a:accent1>
      <a:accent2>
        <a:srgbClr val="996633"/>
      </a:accent2>
      <a:accent3>
        <a:srgbClr val="F5F0AF"/>
      </a:accent3>
      <a:accent4>
        <a:srgbClr val="000000"/>
      </a:accent4>
      <a:accent5>
        <a:srgbClr val="C0C0AA"/>
      </a:accent5>
      <a:accent6>
        <a:srgbClr val="8A5C2D"/>
      </a:accent6>
      <a:hlink>
        <a:srgbClr val="008000"/>
      </a:hlink>
      <a:folHlink>
        <a:srgbClr val="D6DEB2"/>
      </a:folHlink>
    </a:clrScheme>
    <a:fontScheme name="DADS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 7">
        <a:dk1>
          <a:srgbClr val="000000"/>
        </a:dk1>
        <a:lt1>
          <a:srgbClr val="EEE63C"/>
        </a:lt1>
        <a:dk2>
          <a:srgbClr val="00AC00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5F0A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8">
        <a:dk1>
          <a:srgbClr val="000000"/>
        </a:dk1>
        <a:lt1>
          <a:srgbClr val="EEE63C"/>
        </a:lt1>
        <a:dk2>
          <a:srgbClr val="00AC00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5F0A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0080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ADSTIE 8">
      <a:dk1>
        <a:srgbClr val="000000"/>
      </a:dk1>
      <a:lt1>
        <a:srgbClr val="EEE63C"/>
      </a:lt1>
      <a:dk2>
        <a:srgbClr val="00AC00"/>
      </a:dk2>
      <a:lt2>
        <a:srgbClr val="908A6C"/>
      </a:lt2>
      <a:accent1>
        <a:srgbClr val="808000"/>
      </a:accent1>
      <a:accent2>
        <a:srgbClr val="996633"/>
      </a:accent2>
      <a:accent3>
        <a:srgbClr val="F5F0AF"/>
      </a:accent3>
      <a:accent4>
        <a:srgbClr val="000000"/>
      </a:accent4>
      <a:accent5>
        <a:srgbClr val="C0C0AA"/>
      </a:accent5>
      <a:accent6>
        <a:srgbClr val="8A5C2D"/>
      </a:accent6>
      <a:hlink>
        <a:srgbClr val="008000"/>
      </a:hlink>
      <a:folHlink>
        <a:srgbClr val="D6DEB2"/>
      </a:folHlink>
    </a:clrScheme>
    <a:fontScheme name="DADS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 7">
        <a:dk1>
          <a:srgbClr val="000000"/>
        </a:dk1>
        <a:lt1>
          <a:srgbClr val="EEE63C"/>
        </a:lt1>
        <a:dk2>
          <a:srgbClr val="00AC00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5F0A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8">
        <a:dk1>
          <a:srgbClr val="000000"/>
        </a:dk1>
        <a:lt1>
          <a:srgbClr val="EEE63C"/>
        </a:lt1>
        <a:dk2>
          <a:srgbClr val="00AC00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5F0A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0080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ADSTIE 8">
      <a:dk1>
        <a:srgbClr val="000000"/>
      </a:dk1>
      <a:lt1>
        <a:srgbClr val="EEE63C"/>
      </a:lt1>
      <a:dk2>
        <a:srgbClr val="00AC00"/>
      </a:dk2>
      <a:lt2>
        <a:srgbClr val="908A6C"/>
      </a:lt2>
      <a:accent1>
        <a:srgbClr val="808000"/>
      </a:accent1>
      <a:accent2>
        <a:srgbClr val="996633"/>
      </a:accent2>
      <a:accent3>
        <a:srgbClr val="F5F0AF"/>
      </a:accent3>
      <a:accent4>
        <a:srgbClr val="000000"/>
      </a:accent4>
      <a:accent5>
        <a:srgbClr val="C0C0AA"/>
      </a:accent5>
      <a:accent6>
        <a:srgbClr val="8A5C2D"/>
      </a:accent6>
      <a:hlink>
        <a:srgbClr val="008000"/>
      </a:hlink>
      <a:folHlink>
        <a:srgbClr val="D6DEB2"/>
      </a:folHlink>
    </a:clrScheme>
    <a:fontScheme name="DADS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 7">
        <a:dk1>
          <a:srgbClr val="000000"/>
        </a:dk1>
        <a:lt1>
          <a:srgbClr val="EEE63C"/>
        </a:lt1>
        <a:dk2>
          <a:srgbClr val="00AC00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5F0A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 8">
        <a:dk1>
          <a:srgbClr val="000000"/>
        </a:dk1>
        <a:lt1>
          <a:srgbClr val="EEE63C"/>
        </a:lt1>
        <a:dk2>
          <a:srgbClr val="00AC00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5F0A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0080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100</TotalTime>
  <Words>327</Words>
  <Application>Microsoft Office PowerPoint</Application>
  <PresentationFormat>On-screen Show (4:3)</PresentationFormat>
  <Paragraphs>62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Calibri</vt:lpstr>
      <vt:lpstr>Comic Sans MS</vt:lpstr>
      <vt:lpstr>Century Gothic</vt:lpstr>
      <vt:lpstr>DADSTIE</vt:lpstr>
      <vt:lpstr>iRespondQuestionMaster</vt:lpstr>
      <vt:lpstr>iRespondGraphMaster</vt:lpstr>
      <vt:lpstr>Physical and Chemical Changes</vt:lpstr>
      <vt:lpstr>Physical Changes</vt:lpstr>
      <vt:lpstr>Don’t Use ‘Dem Big Words</vt:lpstr>
      <vt:lpstr>So What Does That All Mean?</vt:lpstr>
      <vt:lpstr>Here’s An Example…</vt:lpstr>
      <vt:lpstr>What Other Kinds of Changes Are Physical?</vt:lpstr>
      <vt:lpstr>Chemical Changes</vt:lpstr>
      <vt:lpstr>Basically What You’re Telling Me Is…</vt:lpstr>
      <vt:lpstr>Here’s An Example… </vt:lpstr>
      <vt:lpstr>Another Example Is…</vt:lpstr>
      <vt:lpstr>Signs That a Chemical Change has occurred</vt:lpstr>
    </vt:vector>
  </TitlesOfParts>
  <Company>CFBISD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Changes</dc:title>
  <dc:creator>rickenj</dc:creator>
  <cp:lastModifiedBy>Mshull</cp:lastModifiedBy>
  <cp:revision>10</cp:revision>
  <dcterms:created xsi:type="dcterms:W3CDTF">2006-09-26T17:32:52Z</dcterms:created>
  <dcterms:modified xsi:type="dcterms:W3CDTF">2013-09-11T19:39:20Z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