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7" r:id="rId3"/>
    <p:sldId id="300" r:id="rId4"/>
    <p:sldId id="301" r:id="rId5"/>
  </p:sldIdLst>
  <p:sldSz cx="10287000" cy="6858000" type="35mm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F1F7D"/>
    <a:srgbClr val="2C2CB4"/>
    <a:srgbClr val="2E2EBA"/>
    <a:srgbClr val="3333CC"/>
    <a:srgbClr val="3939AB"/>
    <a:srgbClr val="B2B2B2"/>
    <a:srgbClr val="CECFC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44" y="-79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7175" y="87313"/>
            <a:ext cx="2079625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300" y="87313"/>
            <a:ext cx="6086475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01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5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4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5" name="Rectangle 261"/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87313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86" name="Rectangle 2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600200"/>
            <a:ext cx="83058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93" name="Group 269"/>
          <p:cNvGrpSpPr>
            <a:grpSpLocks/>
          </p:cNvGrpSpPr>
          <p:nvPr/>
        </p:nvGrpSpPr>
        <p:grpSpPr bwMode="auto">
          <a:xfrm>
            <a:off x="0" y="0"/>
            <a:ext cx="1527175" cy="6858000"/>
            <a:chOff x="2757" y="0"/>
            <a:chExt cx="962" cy="4320"/>
          </a:xfrm>
        </p:grpSpPr>
        <p:sp>
          <p:nvSpPr>
            <p:cNvPr id="1288" name="Rectangle 264"/>
            <p:cNvSpPr>
              <a:spLocks noChangeArrowheads="1"/>
            </p:cNvSpPr>
            <p:nvPr/>
          </p:nvSpPr>
          <p:spPr bwMode="auto">
            <a:xfrm>
              <a:off x="2757" y="0"/>
              <a:ext cx="962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87" name="Object 263"/>
            <p:cNvGraphicFramePr>
              <a:graphicFrameLocks noChangeAspect="1"/>
            </p:cNvGraphicFramePr>
            <p:nvPr/>
          </p:nvGraphicFramePr>
          <p:xfrm>
            <a:off x="2800" y="5"/>
            <a:ext cx="877" cy="857"/>
          </p:xfrm>
          <a:graphic>
            <a:graphicData uri="http://schemas.openxmlformats.org/presentationml/2006/ole">
              <p:oleObj spid="_x0000_s1287" name="Clip" r:id="rId14" imgW="3314880" imgH="3238560" progId="">
                <p:embed/>
              </p:oleObj>
            </a:graphicData>
          </a:graphic>
        </p:graphicFrame>
        <p:graphicFrame>
          <p:nvGraphicFramePr>
            <p:cNvPr id="1289" name="Object 265"/>
            <p:cNvGraphicFramePr>
              <a:graphicFrameLocks noChangeAspect="1"/>
            </p:cNvGraphicFramePr>
            <p:nvPr/>
          </p:nvGraphicFramePr>
          <p:xfrm>
            <a:off x="2800" y="868"/>
            <a:ext cx="877" cy="857"/>
          </p:xfrm>
          <a:graphic>
            <a:graphicData uri="http://schemas.openxmlformats.org/presentationml/2006/ole">
              <p:oleObj spid="_x0000_s1289" name="Clip" r:id="rId15" imgW="3314880" imgH="3238560" progId="">
                <p:embed/>
              </p:oleObj>
            </a:graphicData>
          </a:graphic>
        </p:graphicFrame>
        <p:graphicFrame>
          <p:nvGraphicFramePr>
            <p:cNvPr id="1290" name="Object 266"/>
            <p:cNvGraphicFramePr>
              <a:graphicFrameLocks noChangeAspect="1"/>
            </p:cNvGraphicFramePr>
            <p:nvPr/>
          </p:nvGraphicFramePr>
          <p:xfrm>
            <a:off x="2800" y="1731"/>
            <a:ext cx="877" cy="857"/>
          </p:xfrm>
          <a:graphic>
            <a:graphicData uri="http://schemas.openxmlformats.org/presentationml/2006/ole">
              <p:oleObj spid="_x0000_s1290" name="Clip" r:id="rId16" imgW="3314880" imgH="3238560" progId="">
                <p:embed/>
              </p:oleObj>
            </a:graphicData>
          </a:graphic>
        </p:graphicFrame>
        <p:graphicFrame>
          <p:nvGraphicFramePr>
            <p:cNvPr id="1291" name="Object 267"/>
            <p:cNvGraphicFramePr>
              <a:graphicFrameLocks noChangeAspect="1"/>
            </p:cNvGraphicFramePr>
            <p:nvPr/>
          </p:nvGraphicFramePr>
          <p:xfrm>
            <a:off x="2800" y="2594"/>
            <a:ext cx="877" cy="857"/>
          </p:xfrm>
          <a:graphic>
            <a:graphicData uri="http://schemas.openxmlformats.org/presentationml/2006/ole">
              <p:oleObj spid="_x0000_s1291" name="Clip" r:id="rId17" imgW="3314880" imgH="3238560" progId="">
                <p:embed/>
              </p:oleObj>
            </a:graphicData>
          </a:graphic>
        </p:graphicFrame>
        <p:graphicFrame>
          <p:nvGraphicFramePr>
            <p:cNvPr id="1292" name="Object 268"/>
            <p:cNvGraphicFramePr>
              <a:graphicFrameLocks noChangeAspect="1"/>
            </p:cNvGraphicFramePr>
            <p:nvPr/>
          </p:nvGraphicFramePr>
          <p:xfrm>
            <a:off x="2800" y="3458"/>
            <a:ext cx="877" cy="857"/>
          </p:xfrm>
          <a:graphic>
            <a:graphicData uri="http://schemas.openxmlformats.org/presentationml/2006/ole">
              <p:oleObj spid="_x0000_s1292" name="Clip" r:id="rId18" imgW="3314880" imgH="3238560" progId="">
                <p:embed/>
              </p:oleObj>
            </a:graphicData>
          </a:graphic>
        </p:graphicFrame>
      </p:grpSp>
      <p:sp>
        <p:nvSpPr>
          <p:cNvPr id="1294" name="AutoShape 270"/>
          <p:cNvSpPr>
            <a:spLocks noChangeArrowheads="1"/>
          </p:cNvSpPr>
          <p:nvPr/>
        </p:nvSpPr>
        <p:spPr bwMode="auto">
          <a:xfrm>
            <a:off x="1423988" y="1209675"/>
            <a:ext cx="8863012" cy="222250"/>
          </a:xfrm>
          <a:prstGeom prst="roundRect">
            <a:avLst>
              <a:gd name="adj" fmla="val 33106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5" name="Rectangle 27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ª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381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w"/>
        <a:defRPr sz="3200">
          <a:solidFill>
            <a:schemeClr val="tx1"/>
          </a:solidFill>
          <a:latin typeface="+mn-lt"/>
        </a:defRPr>
      </a:lvl2pPr>
      <a:lvl3pPr marL="1362075" indent="-338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3200">
          <a:solidFill>
            <a:schemeClr val="tx1"/>
          </a:solidFill>
          <a:latin typeface="+mn-lt"/>
        </a:defRPr>
      </a:lvl3pPr>
      <a:lvl4pPr marL="1827213" indent="-35083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+mn-lt"/>
        </a:defRPr>
      </a:lvl4pPr>
      <a:lvl5pPr marL="22828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5pPr>
      <a:lvl6pPr marL="27400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6pPr>
      <a:lvl7pPr marL="31972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7pPr>
      <a:lvl8pPr marL="36544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8pPr>
      <a:lvl9pPr marL="41116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0" y="868363"/>
            <a:ext cx="8763000" cy="2359025"/>
          </a:xfrm>
          <a:noFill/>
          <a:ln/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 algn="l"/>
            <a:r>
              <a:rPr lang="en-US" sz="6400" dirty="0">
                <a:solidFill>
                  <a:schemeClr val="accent2"/>
                </a:solidFill>
                <a:effectLst/>
                <a:latin typeface="Westminster" pitchFamily="82" charset="0"/>
              </a:rPr>
              <a:t>		   </a:t>
            </a:r>
            <a: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  <a:t>CHAPTER</a:t>
            </a: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 </a:t>
            </a:r>
            <a:r>
              <a:rPr lang="en-US" sz="6400" dirty="0" smtClean="0">
                <a:solidFill>
                  <a:schemeClr val="accent1"/>
                </a:solidFill>
                <a:effectLst/>
                <a:latin typeface="Westminster" pitchFamily="82" charset="0"/>
              </a:rPr>
              <a:t>25</a:t>
            </a:r>
            <a: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  <a:t/>
            </a:r>
            <a:b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  <a:t/>
            </a:r>
            <a:b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  <a:t>	</a:t>
            </a: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 Nuclear</a:t>
            </a:r>
            <a:b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			 Chemistry</a:t>
            </a:r>
            <a:endParaRPr lang="en-US" sz="9200" dirty="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  <p:sp>
        <p:nvSpPr>
          <p:cNvPr id="4117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5450" y="4572000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</a:t>
            </a:r>
          </a:p>
        </p:txBody>
      </p:sp>
      <p:sp>
        <p:nvSpPr>
          <p:cNvPr id="4118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5450" y="6299200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IV</a:t>
            </a:r>
          </a:p>
        </p:txBody>
      </p:sp>
      <p:sp>
        <p:nvSpPr>
          <p:cNvPr id="4119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5450" y="5722938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III</a:t>
            </a:r>
          </a:p>
        </p:txBody>
      </p:sp>
      <p:sp>
        <p:nvSpPr>
          <p:cNvPr id="4120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5450" y="5146675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II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16150" y="4457700"/>
            <a:ext cx="72009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Mass Defect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2095500"/>
          </a:xfrm>
        </p:spPr>
        <p:txBody>
          <a:bodyPr/>
          <a:lstStyle/>
          <a:p>
            <a:r>
              <a:rPr lang="en-US"/>
              <a:t>Difference between the mass of an atom and the mass of its individual particles.</a:t>
            </a:r>
          </a:p>
        </p:txBody>
      </p: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6388100" y="3354388"/>
            <a:ext cx="2724150" cy="1590675"/>
            <a:chOff x="4412" y="2612"/>
            <a:chExt cx="983" cy="574"/>
          </a:xfrm>
        </p:grpSpPr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4412" y="2612"/>
              <a:ext cx="230" cy="2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4412" y="2956"/>
              <a:ext cx="230" cy="2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auto">
            <a:xfrm>
              <a:off x="4812" y="2612"/>
              <a:ext cx="230" cy="23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auto">
            <a:xfrm>
              <a:off x="4812" y="2956"/>
              <a:ext cx="230" cy="23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auto">
            <a:xfrm>
              <a:off x="5280" y="2669"/>
              <a:ext cx="115" cy="1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auto">
            <a:xfrm>
              <a:off x="5280" y="3013"/>
              <a:ext cx="115" cy="1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00" name="Group 20"/>
          <p:cNvGrpSpPr>
            <a:grpSpLocks/>
          </p:cNvGrpSpPr>
          <p:nvPr/>
        </p:nvGrpSpPr>
        <p:grpSpPr bwMode="auto">
          <a:xfrm>
            <a:off x="2413000" y="3132138"/>
            <a:ext cx="2033588" cy="2033587"/>
            <a:chOff x="1664" y="2536"/>
            <a:chExt cx="734" cy="734"/>
          </a:xfrm>
        </p:grpSpPr>
        <p:sp>
          <p:nvSpPr>
            <p:cNvPr id="71686" name="Oval 6"/>
            <p:cNvSpPr>
              <a:spLocks noChangeArrowheads="1"/>
            </p:cNvSpPr>
            <p:nvPr/>
          </p:nvSpPr>
          <p:spPr bwMode="auto">
            <a:xfrm>
              <a:off x="1872" y="2720"/>
              <a:ext cx="230" cy="2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88" name="Oval 8"/>
            <p:cNvSpPr>
              <a:spLocks noChangeArrowheads="1"/>
            </p:cNvSpPr>
            <p:nvPr/>
          </p:nvSpPr>
          <p:spPr bwMode="auto">
            <a:xfrm>
              <a:off x="1848" y="2832"/>
              <a:ext cx="230" cy="23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87" name="Oval 7"/>
            <p:cNvSpPr>
              <a:spLocks noChangeArrowheads="1"/>
            </p:cNvSpPr>
            <p:nvPr/>
          </p:nvSpPr>
          <p:spPr bwMode="auto">
            <a:xfrm>
              <a:off x="1992" y="2752"/>
              <a:ext cx="230" cy="2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1984" y="2872"/>
              <a:ext cx="230" cy="23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9" name="Oval 19"/>
            <p:cNvSpPr>
              <a:spLocks noChangeArrowheads="1"/>
            </p:cNvSpPr>
            <p:nvPr/>
          </p:nvSpPr>
          <p:spPr bwMode="auto">
            <a:xfrm>
              <a:off x="1664" y="2536"/>
              <a:ext cx="734" cy="7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auto">
            <a:xfrm>
              <a:off x="2216" y="3136"/>
              <a:ext cx="115" cy="1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auto">
            <a:xfrm>
              <a:off x="1744" y="2568"/>
              <a:ext cx="115" cy="1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2411413" y="5324475"/>
            <a:ext cx="20399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4.00260 amu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6729413" y="5324475"/>
            <a:ext cx="20399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4.03298 amu</a:t>
            </a:r>
          </a:p>
        </p:txBody>
      </p:sp>
      <p:sp>
        <p:nvSpPr>
          <p:cNvPr id="71703" name="Freeform 23"/>
          <p:cNvSpPr>
            <a:spLocks/>
          </p:cNvSpPr>
          <p:nvPr/>
        </p:nvSpPr>
        <p:spPr bwMode="auto">
          <a:xfrm>
            <a:off x="4999038" y="3694113"/>
            <a:ext cx="820737" cy="909637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0" y="192"/>
              </a:cxn>
              <a:cxn ang="0">
                <a:pos x="296" y="328"/>
              </a:cxn>
            </a:cxnLst>
            <a:rect l="0" t="0" r="r" b="b"/>
            <a:pathLst>
              <a:path w="296" h="328">
                <a:moveTo>
                  <a:pt x="288" y="0"/>
                </a:moveTo>
                <a:lnTo>
                  <a:pt x="0" y="192"/>
                </a:lnTo>
                <a:lnTo>
                  <a:pt x="296" y="328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Nuclear Binding Energy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2095500"/>
          </a:xfrm>
        </p:spPr>
        <p:txBody>
          <a:bodyPr/>
          <a:lstStyle/>
          <a:p>
            <a:r>
              <a:rPr lang="en-US"/>
              <a:t>Energy released when a nucleus is formed from nucleons.</a:t>
            </a:r>
          </a:p>
          <a:p>
            <a:r>
              <a:rPr lang="en-US">
                <a:sym typeface="Symbol" pitchFamily="18" charset="2"/>
              </a:rPr>
              <a:t>High binding energy = stable nucleus.</a:t>
            </a:r>
            <a:endParaRPr lang="en-US"/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1630363" y="3457575"/>
            <a:ext cx="4398962" cy="3182938"/>
          </a:xfrm>
          <a:prstGeom prst="irregularSeal1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 b="1">
                <a:solidFill>
                  <a:schemeClr val="bg2"/>
                </a:solidFill>
              </a:rPr>
              <a:t>E = mc</a:t>
            </a:r>
            <a:r>
              <a:rPr lang="en-US" sz="6000" b="1" baseline="30000">
                <a:solidFill>
                  <a:schemeClr val="bg2"/>
                </a:solidFill>
              </a:rPr>
              <a:t>2</a:t>
            </a:r>
            <a:endParaRPr lang="en-US" sz="6000" b="1">
              <a:solidFill>
                <a:schemeClr val="bg2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038850" y="3914775"/>
            <a:ext cx="40259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692150" algn="l"/>
              </a:tabLst>
            </a:pPr>
            <a:r>
              <a:rPr lang="en-US" sz="3600" b="1"/>
              <a:t>E:	energy (J)</a:t>
            </a:r>
          </a:p>
          <a:p>
            <a:pPr>
              <a:tabLst>
                <a:tab pos="692150" algn="l"/>
              </a:tabLst>
            </a:pPr>
            <a:r>
              <a:rPr lang="en-US" sz="3600" b="1"/>
              <a:t>m:	mass defect (kg)</a:t>
            </a:r>
          </a:p>
          <a:p>
            <a:pPr>
              <a:tabLst>
                <a:tab pos="692150" algn="l"/>
              </a:tabLst>
            </a:pPr>
            <a:r>
              <a:rPr lang="en-US" sz="3600" b="1"/>
              <a:t>c:	speed of light</a:t>
            </a:r>
            <a:br>
              <a:rPr lang="en-US" sz="3600" b="1"/>
            </a:br>
            <a:r>
              <a:rPr lang="en-US" sz="3600" b="1"/>
              <a:t>	(3.00×10</a:t>
            </a:r>
            <a:r>
              <a:rPr lang="en-US" sz="3600" b="1" baseline="30000"/>
              <a:t>8</a:t>
            </a:r>
            <a:r>
              <a:rPr lang="en-US" sz="3600" b="1"/>
              <a:t>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  <p:bldP spid="84996" grpId="0" animBg="1" autoUpdateAnimBg="0"/>
      <p:bldP spid="8499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Nuclear Binding Energy</a:t>
            </a: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0" y="1593850"/>
            <a:ext cx="7416800" cy="41148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778000" y="5715000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r>
              <a:rPr lang="en-US" sz="3200" dirty="0">
                <a:latin typeface="Arial" charset="0"/>
              </a:rPr>
              <a:t>Unstable nuclides are radioactive and undergo radioactive decay.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 autoUpdateAnimBg="0"/>
    </p:bldLst>
  </p:timing>
</p:sld>
</file>

<file path=ppt/theme/theme1.xml><?xml version="1.0" encoding="utf-8"?>
<a:theme xmlns:a="http://schemas.openxmlformats.org/drawingml/2006/main" name="Tube.pot">
  <a:themeElements>
    <a:clrScheme name="">
      <a:dk1>
        <a:srgbClr val="000000"/>
      </a:dk1>
      <a:lt1>
        <a:srgbClr val="FFFFFF"/>
      </a:lt1>
      <a:dk2>
        <a:srgbClr val="1A1A68"/>
      </a:dk2>
      <a:lt2>
        <a:srgbClr val="FFFFFF"/>
      </a:lt2>
      <a:accent1>
        <a:srgbClr val="FFFF66"/>
      </a:accent1>
      <a:accent2>
        <a:srgbClr val="09DBC2"/>
      </a:accent2>
      <a:accent3>
        <a:srgbClr val="ABABB9"/>
      </a:accent3>
      <a:accent4>
        <a:srgbClr val="DADADA"/>
      </a:accent4>
      <a:accent5>
        <a:srgbClr val="FFFFB8"/>
      </a:accent5>
      <a:accent6>
        <a:srgbClr val="07C6B0"/>
      </a:accent6>
      <a:hlink>
        <a:srgbClr val="53A9FF"/>
      </a:hlink>
      <a:folHlink>
        <a:srgbClr val="F49100"/>
      </a:folHlink>
    </a:clrScheme>
    <a:fontScheme name="Tube.pot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ub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Designs\TUBE.POT</Template>
  <TotalTime>1797</TotalTime>
  <Pages>1</Pages>
  <Words>68</Words>
  <Application>Microsoft Office PowerPoint</Application>
  <PresentationFormat>35mm Slides</PresentationFormat>
  <Paragraphs>18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Tube.pot</vt:lpstr>
      <vt:lpstr>Clip</vt:lpstr>
      <vt:lpstr>     CHAPTER 25    Nuclear     Chemistry</vt:lpstr>
      <vt:lpstr>A. Mass Defect</vt:lpstr>
      <vt:lpstr>B. Nuclear Binding Energy</vt:lpstr>
      <vt:lpstr>B. Nuclear Binding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The Nucleus</dc:title>
  <dc:creator>Mrs. Johannesson</dc:creator>
  <cp:lastModifiedBy>mshull</cp:lastModifiedBy>
  <cp:revision>109</cp:revision>
  <cp:lastPrinted>1601-01-01T00:00:00Z</cp:lastPrinted>
  <dcterms:created xsi:type="dcterms:W3CDTF">2000-12-08T03:44:32Z</dcterms:created>
  <dcterms:modified xsi:type="dcterms:W3CDTF">2015-05-18T11:20:13Z</dcterms:modified>
</cp:coreProperties>
</file>