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9" r:id="rId2"/>
    <p:sldId id="293" r:id="rId3"/>
    <p:sldId id="294" r:id="rId4"/>
    <p:sldId id="295" r:id="rId5"/>
    <p:sldId id="302" r:id="rId6"/>
    <p:sldId id="296" r:id="rId7"/>
    <p:sldId id="297" r:id="rId8"/>
    <p:sldId id="303" r:id="rId9"/>
    <p:sldId id="298" r:id="rId10"/>
  </p:sldIdLst>
  <p:sldSz cx="10287000" cy="6858000" type="35mm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1F1F7D"/>
    <a:srgbClr val="2C2CB4"/>
    <a:srgbClr val="2E2EBA"/>
    <a:srgbClr val="3333CC"/>
    <a:srgbClr val="3939AB"/>
    <a:srgbClr val="B2B2B2"/>
    <a:srgbClr val="CECFC9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744" y="-798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6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63600" y="692150"/>
            <a:ext cx="51308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77175" y="87313"/>
            <a:ext cx="2079625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8300" y="87313"/>
            <a:ext cx="6086475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1000" y="16002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0100" y="16002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oleObject" Target="../embeddings/oleObject5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87000" cy="6858000"/>
          </a:xfrm>
          <a:prstGeom prst="rect">
            <a:avLst/>
          </a:prstGeom>
          <a:gradFill rotWithShape="0">
            <a:gsLst>
              <a:gs pos="0">
                <a:srgbClr val="3333CC"/>
              </a:gs>
              <a:gs pos="100000">
                <a:srgbClr val="3333CC">
                  <a:gamma/>
                  <a:shade val="49804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85" name="Rectangle 261"/>
          <p:cNvSpPr>
            <a:spLocks noGrp="1" noChangeArrowheads="1"/>
          </p:cNvSpPr>
          <p:nvPr>
            <p:ph type="title"/>
          </p:nvPr>
        </p:nvSpPr>
        <p:spPr bwMode="auto">
          <a:xfrm>
            <a:off x="1638300" y="87313"/>
            <a:ext cx="8305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86" name="Rectangle 26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0" y="1600200"/>
            <a:ext cx="8305800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293" name="Group 269"/>
          <p:cNvGrpSpPr>
            <a:grpSpLocks/>
          </p:cNvGrpSpPr>
          <p:nvPr/>
        </p:nvGrpSpPr>
        <p:grpSpPr bwMode="auto">
          <a:xfrm>
            <a:off x="0" y="0"/>
            <a:ext cx="1527175" cy="6858000"/>
            <a:chOff x="2757" y="0"/>
            <a:chExt cx="962" cy="4320"/>
          </a:xfrm>
        </p:grpSpPr>
        <p:sp>
          <p:nvSpPr>
            <p:cNvPr id="1288" name="Rectangle 264"/>
            <p:cNvSpPr>
              <a:spLocks noChangeArrowheads="1"/>
            </p:cNvSpPr>
            <p:nvPr/>
          </p:nvSpPr>
          <p:spPr bwMode="auto">
            <a:xfrm>
              <a:off x="2757" y="0"/>
              <a:ext cx="962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87" name="Object 263"/>
            <p:cNvGraphicFramePr>
              <a:graphicFrameLocks noChangeAspect="1"/>
            </p:cNvGraphicFramePr>
            <p:nvPr/>
          </p:nvGraphicFramePr>
          <p:xfrm>
            <a:off x="2800" y="5"/>
            <a:ext cx="877" cy="857"/>
          </p:xfrm>
          <a:graphic>
            <a:graphicData uri="http://schemas.openxmlformats.org/presentationml/2006/ole">
              <p:oleObj spid="_x0000_s1287" name="Clip" r:id="rId14" imgW="3314880" imgH="3238560" progId="MS_ClipArt_Gallery.5">
                <p:embed/>
              </p:oleObj>
            </a:graphicData>
          </a:graphic>
        </p:graphicFrame>
        <p:graphicFrame>
          <p:nvGraphicFramePr>
            <p:cNvPr id="1289" name="Object 265"/>
            <p:cNvGraphicFramePr>
              <a:graphicFrameLocks noChangeAspect="1"/>
            </p:cNvGraphicFramePr>
            <p:nvPr/>
          </p:nvGraphicFramePr>
          <p:xfrm>
            <a:off x="2800" y="868"/>
            <a:ext cx="877" cy="857"/>
          </p:xfrm>
          <a:graphic>
            <a:graphicData uri="http://schemas.openxmlformats.org/presentationml/2006/ole">
              <p:oleObj spid="_x0000_s1289" name="Clip" r:id="rId15" imgW="3314880" imgH="3238560" progId="MS_ClipArt_Gallery.5">
                <p:embed/>
              </p:oleObj>
            </a:graphicData>
          </a:graphic>
        </p:graphicFrame>
        <p:graphicFrame>
          <p:nvGraphicFramePr>
            <p:cNvPr id="1290" name="Object 266"/>
            <p:cNvGraphicFramePr>
              <a:graphicFrameLocks noChangeAspect="1"/>
            </p:cNvGraphicFramePr>
            <p:nvPr/>
          </p:nvGraphicFramePr>
          <p:xfrm>
            <a:off x="2800" y="1731"/>
            <a:ext cx="877" cy="857"/>
          </p:xfrm>
          <a:graphic>
            <a:graphicData uri="http://schemas.openxmlformats.org/presentationml/2006/ole">
              <p:oleObj spid="_x0000_s1290" name="Clip" r:id="rId16" imgW="3314880" imgH="3238560" progId="MS_ClipArt_Gallery.5">
                <p:embed/>
              </p:oleObj>
            </a:graphicData>
          </a:graphic>
        </p:graphicFrame>
        <p:graphicFrame>
          <p:nvGraphicFramePr>
            <p:cNvPr id="1291" name="Object 267"/>
            <p:cNvGraphicFramePr>
              <a:graphicFrameLocks noChangeAspect="1"/>
            </p:cNvGraphicFramePr>
            <p:nvPr/>
          </p:nvGraphicFramePr>
          <p:xfrm>
            <a:off x="2800" y="2594"/>
            <a:ext cx="877" cy="857"/>
          </p:xfrm>
          <a:graphic>
            <a:graphicData uri="http://schemas.openxmlformats.org/presentationml/2006/ole">
              <p:oleObj spid="_x0000_s1291" name="Clip" r:id="rId17" imgW="3314880" imgH="3238560" progId="MS_ClipArt_Gallery.5">
                <p:embed/>
              </p:oleObj>
            </a:graphicData>
          </a:graphic>
        </p:graphicFrame>
        <p:graphicFrame>
          <p:nvGraphicFramePr>
            <p:cNvPr id="1292" name="Object 268"/>
            <p:cNvGraphicFramePr>
              <a:graphicFrameLocks noChangeAspect="1"/>
            </p:cNvGraphicFramePr>
            <p:nvPr/>
          </p:nvGraphicFramePr>
          <p:xfrm>
            <a:off x="2800" y="3458"/>
            <a:ext cx="877" cy="857"/>
          </p:xfrm>
          <a:graphic>
            <a:graphicData uri="http://schemas.openxmlformats.org/presentationml/2006/ole">
              <p:oleObj spid="_x0000_s1292" name="Clip" r:id="rId18" imgW="3314880" imgH="3238560" progId="MS_ClipArt_Gallery.5">
                <p:embed/>
              </p:oleObj>
            </a:graphicData>
          </a:graphic>
        </p:graphicFrame>
      </p:grpSp>
      <p:sp>
        <p:nvSpPr>
          <p:cNvPr id="1294" name="AutoShape 270"/>
          <p:cNvSpPr>
            <a:spLocks noChangeArrowheads="1"/>
          </p:cNvSpPr>
          <p:nvPr/>
        </p:nvSpPr>
        <p:spPr bwMode="auto">
          <a:xfrm>
            <a:off x="1423988" y="1209675"/>
            <a:ext cx="8863012" cy="222250"/>
          </a:xfrm>
          <a:prstGeom prst="roundRect">
            <a:avLst>
              <a:gd name="adj" fmla="val 33106"/>
            </a:avLst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7" name="Rectangle 27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C. Johannesson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Wingdings" pitchFamily="2" charset="2"/>
        <a:buChar char="ª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9638" indent="-3381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w"/>
        <a:defRPr sz="3200">
          <a:solidFill>
            <a:schemeClr val="tx1"/>
          </a:solidFill>
          <a:latin typeface="+mn-lt"/>
        </a:defRPr>
      </a:lvl2pPr>
      <a:lvl3pPr marL="1362075" indent="-3381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sz="3200">
          <a:solidFill>
            <a:schemeClr val="tx1"/>
          </a:solidFill>
          <a:latin typeface="+mn-lt"/>
        </a:defRPr>
      </a:lvl3pPr>
      <a:lvl4pPr marL="1827213" indent="-350838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3200">
          <a:solidFill>
            <a:schemeClr val="tx1"/>
          </a:solidFill>
          <a:latin typeface="+mn-lt"/>
        </a:defRPr>
      </a:lvl4pPr>
      <a:lvl5pPr marL="22828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5pPr>
      <a:lvl6pPr marL="27400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6pPr>
      <a:lvl7pPr marL="31972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7pPr>
      <a:lvl8pPr marL="36544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8pPr>
      <a:lvl9pPr marL="4111625" indent="-341313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0.pn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524000" y="868363"/>
            <a:ext cx="8763000" cy="2359025"/>
          </a:xfrm>
          <a:noFill/>
          <a:ln/>
          <a:effectLst>
            <a:outerShdw dist="71842" dir="2700000" algn="ctr" rotWithShape="0">
              <a:srgbClr val="000000"/>
            </a:outerShdw>
          </a:effectLst>
        </p:spPr>
        <p:txBody>
          <a:bodyPr/>
          <a:lstStyle/>
          <a:p>
            <a:pPr algn="l"/>
            <a:r>
              <a:rPr lang="en-US" sz="6400" dirty="0">
                <a:solidFill>
                  <a:schemeClr val="accent2"/>
                </a:solidFill>
                <a:effectLst/>
                <a:latin typeface="Westminster" pitchFamily="82" charset="0"/>
              </a:rPr>
              <a:t>		   </a:t>
            </a:r>
            <a:r>
              <a:rPr lang="en-US" sz="6400" dirty="0">
                <a:solidFill>
                  <a:schemeClr val="accent1"/>
                </a:solidFill>
                <a:effectLst/>
                <a:latin typeface="Westminster" pitchFamily="82" charset="0"/>
              </a:rPr>
              <a:t>CHAPTER</a:t>
            </a:r>
            <a:r>
              <a:rPr lang="en-US" sz="9200" dirty="0">
                <a:solidFill>
                  <a:schemeClr val="accent1"/>
                </a:solidFill>
                <a:effectLst/>
                <a:latin typeface="Westminster" pitchFamily="82" charset="0"/>
              </a:rPr>
              <a:t> </a:t>
            </a:r>
            <a:r>
              <a:rPr lang="en-US" sz="6400" dirty="0" smtClean="0">
                <a:solidFill>
                  <a:schemeClr val="accent1"/>
                </a:solidFill>
                <a:effectLst/>
                <a:latin typeface="Westminster" pitchFamily="82" charset="0"/>
              </a:rPr>
              <a:t>25</a:t>
            </a:r>
            <a:r>
              <a:rPr lang="en-US" sz="6400" dirty="0">
                <a:solidFill>
                  <a:schemeClr val="accent1"/>
                </a:solidFill>
                <a:effectLst/>
                <a:latin typeface="Westminster" pitchFamily="82" charset="0"/>
              </a:rPr>
              <a:t/>
            </a:r>
            <a:br>
              <a:rPr lang="en-US" sz="6400" dirty="0">
                <a:solidFill>
                  <a:schemeClr val="accent1"/>
                </a:solidFill>
                <a:effectLst/>
                <a:latin typeface="Westminster" pitchFamily="82" charset="0"/>
              </a:rPr>
            </a:br>
            <a:r>
              <a:rPr lang="en-US" sz="2000" dirty="0">
                <a:solidFill>
                  <a:schemeClr val="accent1"/>
                </a:solidFill>
                <a:effectLst/>
                <a:latin typeface="Westminster" pitchFamily="82" charset="0"/>
              </a:rPr>
              <a:t/>
            </a:r>
            <a:br>
              <a:rPr lang="en-US" sz="2000" dirty="0">
                <a:solidFill>
                  <a:schemeClr val="accent1"/>
                </a:solidFill>
                <a:effectLst/>
                <a:latin typeface="Westminster" pitchFamily="82" charset="0"/>
              </a:rPr>
            </a:br>
            <a:r>
              <a:rPr lang="en-US" sz="2000" dirty="0">
                <a:solidFill>
                  <a:schemeClr val="accent1"/>
                </a:solidFill>
                <a:effectLst/>
                <a:latin typeface="Westminster" pitchFamily="82" charset="0"/>
              </a:rPr>
              <a:t>	</a:t>
            </a:r>
            <a:r>
              <a:rPr lang="en-US" sz="9200" dirty="0">
                <a:solidFill>
                  <a:schemeClr val="accent1"/>
                </a:solidFill>
                <a:effectLst/>
                <a:latin typeface="Westminster" pitchFamily="82" charset="0"/>
              </a:rPr>
              <a:t> Nuclear</a:t>
            </a:r>
            <a:br>
              <a:rPr lang="en-US" sz="9200" dirty="0">
                <a:solidFill>
                  <a:schemeClr val="accent1"/>
                </a:solidFill>
                <a:effectLst/>
                <a:latin typeface="Westminster" pitchFamily="82" charset="0"/>
              </a:rPr>
            </a:br>
            <a:r>
              <a:rPr lang="en-US" sz="9200" dirty="0">
                <a:solidFill>
                  <a:schemeClr val="accent1"/>
                </a:solidFill>
                <a:effectLst/>
                <a:latin typeface="Westminster" pitchFamily="82" charset="0"/>
              </a:rPr>
              <a:t>			 Chemistry</a:t>
            </a:r>
            <a:endParaRPr lang="en-US" sz="9200" dirty="0">
              <a:solidFill>
                <a:schemeClr val="accent2"/>
              </a:solidFill>
              <a:effectLst/>
              <a:latin typeface="Westminster" pitchFamily="82" charset="0"/>
            </a:endParaRPr>
          </a:p>
        </p:txBody>
      </p:sp>
      <p:sp>
        <p:nvSpPr>
          <p:cNvPr id="839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01988" y="4654550"/>
            <a:ext cx="5676900" cy="1774825"/>
          </a:xfrm>
          <a:effectLst>
            <a:outerShdw dist="63500" dir="3187806" algn="ctr" rotWithShape="0">
              <a:schemeClr val="bg2"/>
            </a:outerShdw>
          </a:effectLst>
        </p:spPr>
        <p:txBody>
          <a:bodyPr/>
          <a:lstStyle/>
          <a:p>
            <a:pPr defTabSz="912813"/>
            <a:r>
              <a:rPr lang="en-US" sz="4700" dirty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II. Radioactive </a:t>
            </a:r>
            <a:r>
              <a:rPr lang="en-US" sz="4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Decay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75" name="AutoShape 103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95450" y="4572000"/>
            <a:ext cx="365125" cy="365125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I</a:t>
            </a:r>
          </a:p>
        </p:txBody>
      </p:sp>
      <p:sp>
        <p:nvSpPr>
          <p:cNvPr id="83976" name="AutoShape 10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5450" y="6299200"/>
            <a:ext cx="365125" cy="365125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IV</a:t>
            </a:r>
          </a:p>
        </p:txBody>
      </p:sp>
      <p:sp>
        <p:nvSpPr>
          <p:cNvPr id="83977" name="AutoShape 103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95450" y="5722938"/>
            <a:ext cx="365125" cy="365125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III</a:t>
            </a:r>
          </a:p>
        </p:txBody>
      </p:sp>
      <p:sp>
        <p:nvSpPr>
          <p:cNvPr id="83978" name="AutoShape 103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95450" y="5146675"/>
            <a:ext cx="365125" cy="365125"/>
          </a:xfrm>
          <a:prstGeom prst="actionButtonBlank">
            <a:avLst/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2"/>
                </a:solidFill>
                <a:latin typeface="Impact" pitchFamily="34" charset="0"/>
              </a:rPr>
              <a:t>II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>
            <a:off x="5729288" y="1595438"/>
            <a:ext cx="1563687" cy="1565275"/>
            <a:chOff x="4818" y="1629"/>
            <a:chExt cx="1002" cy="986"/>
          </a:xfrm>
        </p:grpSpPr>
        <p:sp>
          <p:nvSpPr>
            <p:cNvPr id="77827" name="AutoShape 3"/>
            <p:cNvSpPr>
              <a:spLocks noChangeArrowheads="1"/>
            </p:cNvSpPr>
            <p:nvPr/>
          </p:nvSpPr>
          <p:spPr bwMode="auto">
            <a:xfrm>
              <a:off x="4818" y="1629"/>
              <a:ext cx="1002" cy="986"/>
            </a:xfrm>
            <a:prstGeom prst="star16">
              <a:avLst>
                <a:gd name="adj" fmla="val 40366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7828" name="Object 4"/>
            <p:cNvGraphicFramePr>
              <a:graphicFrameLocks noChangeAspect="1"/>
            </p:cNvGraphicFramePr>
            <p:nvPr/>
          </p:nvGraphicFramePr>
          <p:xfrm>
            <a:off x="4972" y="1830"/>
            <a:ext cx="774" cy="584"/>
          </p:xfrm>
          <a:graphic>
            <a:graphicData uri="http://schemas.openxmlformats.org/presentationml/2006/ole">
              <p:oleObj spid="_x0000_s77828" name="Equation" r:id="rId3" imgW="304560" imgH="228600" progId="Equation.3">
                <p:embed/>
              </p:oleObj>
            </a:graphicData>
          </a:graphic>
        </p:graphicFrame>
      </p:grpSp>
      <p:sp>
        <p:nvSpPr>
          <p:cNvPr id="778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Types of Radiation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43063" y="1600200"/>
            <a:ext cx="8305800" cy="1314450"/>
          </a:xfrm>
        </p:spPr>
        <p:txBody>
          <a:bodyPr/>
          <a:lstStyle/>
          <a:p>
            <a:r>
              <a:rPr lang="en-US" b="1"/>
              <a:t>Alpha particle (</a:t>
            </a:r>
            <a:r>
              <a:rPr lang="en-US" b="1">
                <a:sym typeface="Symbol" pitchFamily="18" charset="2"/>
              </a:rPr>
              <a:t>)</a:t>
            </a:r>
            <a:endParaRPr lang="en-US"/>
          </a:p>
          <a:p>
            <a:pPr lvl="1"/>
            <a:r>
              <a:rPr lang="en-US"/>
              <a:t>helium nucleus</a:t>
            </a:r>
          </a:p>
        </p:txBody>
      </p:sp>
      <p:sp>
        <p:nvSpPr>
          <p:cNvPr id="77831" name="AutoShape 7"/>
          <p:cNvSpPr>
            <a:spLocks noChangeArrowheads="1"/>
          </p:cNvSpPr>
          <p:nvPr/>
        </p:nvSpPr>
        <p:spPr bwMode="auto">
          <a:xfrm rot="5400000" flipH="1">
            <a:off x="8430419" y="1880394"/>
            <a:ext cx="1423988" cy="1016000"/>
          </a:xfrm>
          <a:prstGeom prst="parallelogram">
            <a:avLst>
              <a:gd name="adj" fmla="val 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chemeClr val="bg2"/>
                </a:solidFill>
                <a:latin typeface="Impact" pitchFamily="34" charset="0"/>
              </a:rPr>
              <a:t>paper</a:t>
            </a:r>
            <a:endParaRPr lang="en-US">
              <a:solidFill>
                <a:schemeClr val="bg2"/>
              </a:solidFill>
            </a:endParaRP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7632700" y="2055813"/>
            <a:ext cx="6731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2+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1643063" y="2944813"/>
            <a:ext cx="8305800" cy="1262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ª"/>
            </a:pPr>
            <a:r>
              <a:rPr lang="en-US" sz="3200" b="1">
                <a:latin typeface="Arial" charset="0"/>
              </a:rPr>
              <a:t>Beta particle (</a:t>
            </a:r>
            <a:r>
              <a:rPr lang="en-US" sz="3200" b="1">
                <a:latin typeface="Arial" charset="0"/>
                <a:sym typeface="Symbol" pitchFamily="18" charset="2"/>
              </a:rPr>
              <a:t>-)</a:t>
            </a:r>
            <a:endParaRPr lang="en-US" sz="3200">
              <a:latin typeface="Arial" charset="0"/>
            </a:endParaRPr>
          </a:p>
          <a:p>
            <a:pPr marL="909638" lvl="1" indent="-338138">
              <a:spcBef>
                <a:spcPct val="20000"/>
              </a:spcBef>
              <a:buClr>
                <a:schemeClr val="folHlink"/>
              </a:buClr>
              <a:buSzPct val="100000"/>
              <a:buFont typeface="Wingdings" pitchFamily="2" charset="2"/>
              <a:buChar char="w"/>
            </a:pPr>
            <a:r>
              <a:rPr lang="en-US" sz="3200">
                <a:latin typeface="Arial" charset="0"/>
              </a:rPr>
              <a:t>electron</a:t>
            </a:r>
          </a:p>
        </p:txBody>
      </p:sp>
      <p:grpSp>
        <p:nvGrpSpPr>
          <p:cNvPr id="77834" name="Group 10"/>
          <p:cNvGrpSpPr>
            <a:grpSpLocks/>
          </p:cNvGrpSpPr>
          <p:nvPr/>
        </p:nvGrpSpPr>
        <p:grpSpPr bwMode="auto">
          <a:xfrm>
            <a:off x="5311775" y="3170238"/>
            <a:ext cx="1563688" cy="1563687"/>
            <a:chOff x="3403" y="3271"/>
            <a:chExt cx="985" cy="985"/>
          </a:xfrm>
        </p:grpSpPr>
        <p:sp>
          <p:nvSpPr>
            <p:cNvPr id="77835" name="AutoShape 11"/>
            <p:cNvSpPr>
              <a:spLocks noChangeArrowheads="1"/>
            </p:cNvSpPr>
            <p:nvPr/>
          </p:nvSpPr>
          <p:spPr bwMode="auto">
            <a:xfrm>
              <a:off x="3403" y="3271"/>
              <a:ext cx="985" cy="985"/>
            </a:xfrm>
            <a:prstGeom prst="star24">
              <a:avLst>
                <a:gd name="adj" fmla="val 42347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7836" name="Object 12"/>
            <p:cNvGraphicFramePr>
              <a:graphicFrameLocks noChangeAspect="1"/>
            </p:cNvGraphicFramePr>
            <p:nvPr/>
          </p:nvGraphicFramePr>
          <p:xfrm>
            <a:off x="3651" y="3464"/>
            <a:ext cx="515" cy="584"/>
          </p:xfrm>
          <a:graphic>
            <a:graphicData uri="http://schemas.openxmlformats.org/presentationml/2006/ole">
              <p:oleObj spid="_x0000_s77836" name="Equation" r:id="rId4" imgW="203040" imgH="228600" progId="Equation.3">
                <p:embed/>
              </p:oleObj>
            </a:graphicData>
          </a:graphic>
        </p:graphicFrame>
      </p:grp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7013575" y="3368675"/>
            <a:ext cx="5651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1-</a:t>
            </a:r>
          </a:p>
        </p:txBody>
      </p:sp>
      <p:sp>
        <p:nvSpPr>
          <p:cNvPr id="77838" name="AutoShape 14"/>
          <p:cNvSpPr>
            <a:spLocks noChangeArrowheads="1"/>
          </p:cNvSpPr>
          <p:nvPr/>
        </p:nvSpPr>
        <p:spPr bwMode="auto">
          <a:xfrm rot="5400000" flipH="1">
            <a:off x="8430419" y="3625057"/>
            <a:ext cx="1423987" cy="1016000"/>
          </a:xfrm>
          <a:prstGeom prst="parallelogram">
            <a:avLst>
              <a:gd name="adj" fmla="val 0"/>
            </a:avLst>
          </a:prstGeom>
          <a:gradFill rotWithShape="0">
            <a:gsLst>
              <a:gs pos="0">
                <a:srgbClr val="5F5F5F">
                  <a:gamma/>
                  <a:tint val="58824"/>
                  <a:invGamma/>
                </a:srgbClr>
              </a:gs>
              <a:gs pos="100000">
                <a:srgbClr val="5F5F5F"/>
              </a:gs>
            </a:gsLst>
            <a:lin ang="2700000" scaled="1"/>
          </a:gradFill>
          <a:ln w="12700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5F5F5F"/>
            </a:extrusionClr>
          </a:sp3d>
        </p:spPr>
        <p:txBody>
          <a:bodyPr rot="10800000" vert="eaVert" wrap="none" anchor="ctr">
            <a:flatTx/>
          </a:bodyPr>
          <a:lstStyle/>
          <a:p>
            <a:pPr algn="ctr"/>
            <a:r>
              <a:rPr lang="en-US">
                <a:latin typeface="Impact" pitchFamily="34" charset="0"/>
              </a:rPr>
              <a:t>lead</a:t>
            </a:r>
            <a:endParaRPr lang="en-US"/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1643063" y="4238625"/>
            <a:ext cx="8305800" cy="1301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ª"/>
            </a:pPr>
            <a:r>
              <a:rPr lang="en-US" sz="3200" b="1">
                <a:latin typeface="Arial" charset="0"/>
              </a:rPr>
              <a:t>Positron (</a:t>
            </a:r>
            <a:r>
              <a:rPr lang="en-US" sz="3200" b="1">
                <a:latin typeface="Arial" charset="0"/>
                <a:sym typeface="Symbol" pitchFamily="18" charset="2"/>
              </a:rPr>
              <a:t>+)</a:t>
            </a:r>
            <a:endParaRPr lang="en-US" sz="3200">
              <a:latin typeface="Arial" charset="0"/>
            </a:endParaRPr>
          </a:p>
          <a:p>
            <a:pPr marL="909638" lvl="1" indent="-338138">
              <a:spcBef>
                <a:spcPct val="20000"/>
              </a:spcBef>
              <a:buClr>
                <a:schemeClr val="folHlink"/>
              </a:buClr>
              <a:buSzPct val="100000"/>
              <a:buFont typeface="Wingdings" pitchFamily="2" charset="2"/>
              <a:buChar char="w"/>
            </a:pPr>
            <a:r>
              <a:rPr lang="en-US" sz="3200">
                <a:latin typeface="Arial" charset="0"/>
              </a:rPr>
              <a:t>positron</a:t>
            </a:r>
          </a:p>
        </p:txBody>
      </p:sp>
      <p:grpSp>
        <p:nvGrpSpPr>
          <p:cNvPr id="77840" name="Group 16"/>
          <p:cNvGrpSpPr>
            <a:grpSpLocks/>
          </p:cNvGrpSpPr>
          <p:nvPr/>
        </p:nvGrpSpPr>
        <p:grpSpPr bwMode="auto">
          <a:xfrm>
            <a:off x="6103938" y="4130675"/>
            <a:ext cx="1563687" cy="1563688"/>
            <a:chOff x="3738" y="2660"/>
            <a:chExt cx="985" cy="985"/>
          </a:xfrm>
        </p:grpSpPr>
        <p:sp>
          <p:nvSpPr>
            <p:cNvPr id="77841" name="AutoShape 17"/>
            <p:cNvSpPr>
              <a:spLocks noChangeArrowheads="1"/>
            </p:cNvSpPr>
            <p:nvPr/>
          </p:nvSpPr>
          <p:spPr bwMode="auto">
            <a:xfrm>
              <a:off x="3738" y="2660"/>
              <a:ext cx="985" cy="985"/>
            </a:xfrm>
            <a:prstGeom prst="star24">
              <a:avLst>
                <a:gd name="adj" fmla="val 42347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7842" name="Object 18"/>
            <p:cNvGraphicFramePr>
              <a:graphicFrameLocks noChangeAspect="1"/>
            </p:cNvGraphicFramePr>
            <p:nvPr/>
          </p:nvGraphicFramePr>
          <p:xfrm>
            <a:off x="3952" y="2853"/>
            <a:ext cx="583" cy="584"/>
          </p:xfrm>
          <a:graphic>
            <a:graphicData uri="http://schemas.openxmlformats.org/presentationml/2006/ole">
              <p:oleObj spid="_x0000_s77842" name="Equation" r:id="rId5" imgW="228600" imgH="228600" progId="Equation.3">
                <p:embed/>
              </p:oleObj>
            </a:graphicData>
          </a:graphic>
        </p:graphicFrame>
      </p:grp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7740650" y="4514850"/>
            <a:ext cx="6731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1+</a:t>
            </a:r>
          </a:p>
        </p:txBody>
      </p:sp>
      <p:sp>
        <p:nvSpPr>
          <p:cNvPr id="77844" name="Rectangle 20"/>
          <p:cNvSpPr>
            <a:spLocks noChangeArrowheads="1"/>
          </p:cNvSpPr>
          <p:nvPr/>
        </p:nvSpPr>
        <p:spPr bwMode="auto">
          <a:xfrm>
            <a:off x="1643063" y="5559425"/>
            <a:ext cx="8305800" cy="1247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ª"/>
            </a:pPr>
            <a:r>
              <a:rPr lang="en-US" sz="3200" b="1" dirty="0">
                <a:latin typeface="Arial" charset="0"/>
              </a:rPr>
              <a:t>Gamma (</a:t>
            </a:r>
            <a:r>
              <a:rPr lang="en-US" sz="3200" b="1" dirty="0">
                <a:latin typeface="Arial" charset="0"/>
                <a:sym typeface="Symbol" pitchFamily="18" charset="2"/>
              </a:rPr>
              <a:t>)</a:t>
            </a:r>
            <a:endParaRPr lang="en-US" sz="3200" dirty="0">
              <a:latin typeface="Arial" charset="0"/>
            </a:endParaRPr>
          </a:p>
          <a:p>
            <a:pPr marL="909638" lvl="1" indent="-338138">
              <a:spcBef>
                <a:spcPct val="20000"/>
              </a:spcBef>
              <a:buClr>
                <a:schemeClr val="folHlink"/>
              </a:buClr>
              <a:buSzPct val="100000"/>
              <a:buFont typeface="Wingdings" pitchFamily="2" charset="2"/>
              <a:buChar char="w"/>
            </a:pPr>
            <a:r>
              <a:rPr lang="en-US" sz="3200" dirty="0">
                <a:latin typeface="Arial" charset="0"/>
              </a:rPr>
              <a:t>high-energy photon</a:t>
            </a:r>
          </a:p>
        </p:txBody>
      </p:sp>
      <p:grpSp>
        <p:nvGrpSpPr>
          <p:cNvPr id="77845" name="Group 21"/>
          <p:cNvGrpSpPr>
            <a:grpSpLocks/>
          </p:cNvGrpSpPr>
          <p:nvPr/>
        </p:nvGrpSpPr>
        <p:grpSpPr bwMode="auto">
          <a:xfrm>
            <a:off x="6589713" y="5956300"/>
            <a:ext cx="1003300" cy="506413"/>
            <a:chOff x="3820" y="3802"/>
            <a:chExt cx="632" cy="319"/>
          </a:xfrm>
        </p:grpSpPr>
        <p:sp>
          <p:nvSpPr>
            <p:cNvPr id="77846" name="Freeform 22"/>
            <p:cNvSpPr>
              <a:spLocks/>
            </p:cNvSpPr>
            <p:nvPr/>
          </p:nvSpPr>
          <p:spPr bwMode="auto">
            <a:xfrm>
              <a:off x="3820" y="3802"/>
              <a:ext cx="632" cy="155"/>
            </a:xfrm>
            <a:custGeom>
              <a:avLst/>
              <a:gdLst/>
              <a:ahLst/>
              <a:cxnLst>
                <a:cxn ang="0">
                  <a:pos x="0" y="406"/>
                </a:cxn>
                <a:cxn ang="0">
                  <a:pos x="265" y="17"/>
                </a:cxn>
                <a:cxn ang="0">
                  <a:pos x="577" y="406"/>
                </a:cxn>
                <a:cxn ang="0">
                  <a:pos x="935" y="1"/>
                </a:cxn>
                <a:cxn ang="0">
                  <a:pos x="1196" y="400"/>
                </a:cxn>
                <a:cxn ang="0">
                  <a:pos x="1418" y="171"/>
                </a:cxn>
              </a:cxnLst>
              <a:rect l="0" t="0" r="r" b="b"/>
              <a:pathLst>
                <a:path w="1418" h="428">
                  <a:moveTo>
                    <a:pt x="0" y="406"/>
                  </a:moveTo>
                  <a:cubicBezTo>
                    <a:pt x="44" y="339"/>
                    <a:pt x="169" y="17"/>
                    <a:pt x="265" y="17"/>
                  </a:cubicBezTo>
                  <a:cubicBezTo>
                    <a:pt x="361" y="17"/>
                    <a:pt x="465" y="409"/>
                    <a:pt x="577" y="406"/>
                  </a:cubicBezTo>
                  <a:cubicBezTo>
                    <a:pt x="689" y="403"/>
                    <a:pt x="832" y="2"/>
                    <a:pt x="935" y="1"/>
                  </a:cubicBezTo>
                  <a:cubicBezTo>
                    <a:pt x="1038" y="0"/>
                    <a:pt x="1116" y="372"/>
                    <a:pt x="1196" y="400"/>
                  </a:cubicBezTo>
                  <a:cubicBezTo>
                    <a:pt x="1276" y="428"/>
                    <a:pt x="1372" y="218"/>
                    <a:pt x="1418" y="171"/>
                  </a:cubicBezTo>
                </a:path>
              </a:pathLst>
            </a:custGeom>
            <a:noFill/>
            <a:ln w="38100" cap="sq" cmpd="sng">
              <a:solidFill>
                <a:schemeClr val="accent1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47" name="Freeform 23"/>
            <p:cNvSpPr>
              <a:spLocks/>
            </p:cNvSpPr>
            <p:nvPr/>
          </p:nvSpPr>
          <p:spPr bwMode="auto">
            <a:xfrm>
              <a:off x="3820" y="3966"/>
              <a:ext cx="632" cy="155"/>
            </a:xfrm>
            <a:custGeom>
              <a:avLst/>
              <a:gdLst/>
              <a:ahLst/>
              <a:cxnLst>
                <a:cxn ang="0">
                  <a:pos x="0" y="406"/>
                </a:cxn>
                <a:cxn ang="0">
                  <a:pos x="265" y="17"/>
                </a:cxn>
                <a:cxn ang="0">
                  <a:pos x="577" y="406"/>
                </a:cxn>
                <a:cxn ang="0">
                  <a:pos x="935" y="1"/>
                </a:cxn>
                <a:cxn ang="0">
                  <a:pos x="1196" y="400"/>
                </a:cxn>
                <a:cxn ang="0">
                  <a:pos x="1418" y="171"/>
                </a:cxn>
              </a:cxnLst>
              <a:rect l="0" t="0" r="r" b="b"/>
              <a:pathLst>
                <a:path w="1418" h="428">
                  <a:moveTo>
                    <a:pt x="0" y="406"/>
                  </a:moveTo>
                  <a:cubicBezTo>
                    <a:pt x="44" y="339"/>
                    <a:pt x="169" y="17"/>
                    <a:pt x="265" y="17"/>
                  </a:cubicBezTo>
                  <a:cubicBezTo>
                    <a:pt x="361" y="17"/>
                    <a:pt x="465" y="409"/>
                    <a:pt x="577" y="406"/>
                  </a:cubicBezTo>
                  <a:cubicBezTo>
                    <a:pt x="689" y="403"/>
                    <a:pt x="832" y="2"/>
                    <a:pt x="935" y="1"/>
                  </a:cubicBezTo>
                  <a:cubicBezTo>
                    <a:pt x="1038" y="0"/>
                    <a:pt x="1116" y="372"/>
                    <a:pt x="1196" y="400"/>
                  </a:cubicBezTo>
                  <a:cubicBezTo>
                    <a:pt x="1276" y="428"/>
                    <a:pt x="1372" y="218"/>
                    <a:pt x="1418" y="171"/>
                  </a:cubicBezTo>
                </a:path>
              </a:pathLst>
            </a:custGeom>
            <a:noFill/>
            <a:ln w="38100" cap="sq" cmpd="sng">
              <a:solidFill>
                <a:schemeClr val="accent1"/>
              </a:solidFill>
              <a:prstDash val="solid"/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48" name="Text Box 24"/>
          <p:cNvSpPr txBox="1">
            <a:spLocks noChangeArrowheads="1"/>
          </p:cNvSpPr>
          <p:nvPr/>
        </p:nvSpPr>
        <p:spPr bwMode="auto">
          <a:xfrm>
            <a:off x="7802563" y="6048375"/>
            <a:ext cx="4127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0</a:t>
            </a:r>
          </a:p>
        </p:txBody>
      </p:sp>
      <p:sp>
        <p:nvSpPr>
          <p:cNvPr id="77849" name="AutoShape 25" descr="Newsprint"/>
          <p:cNvSpPr>
            <a:spLocks noChangeArrowheads="1"/>
          </p:cNvSpPr>
          <p:nvPr/>
        </p:nvSpPr>
        <p:spPr bwMode="auto">
          <a:xfrm rot="5400000" flipH="1">
            <a:off x="8429625" y="5386388"/>
            <a:ext cx="1423987" cy="1265238"/>
          </a:xfrm>
          <a:prstGeom prst="parallelogram">
            <a:avLst>
              <a:gd name="adj" fmla="val 0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8F8F8"/>
            </a:extrusionClr>
          </a:sp3d>
        </p:spPr>
        <p:txBody>
          <a:bodyPr rot="10800000" vert="eaVert" wrap="none" anchor="ctr">
            <a:flatTx/>
          </a:bodyPr>
          <a:lstStyle/>
          <a:p>
            <a:pPr algn="ctr"/>
            <a:r>
              <a:rPr lang="en-US">
                <a:solidFill>
                  <a:schemeClr val="bg2"/>
                </a:solidFill>
                <a:latin typeface="Impact" pitchFamily="34" charset="0"/>
              </a:rPr>
              <a:t>concrete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7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build="p" autoUpdateAnimBg="0"/>
      <p:bldP spid="77831" grpId="0" animBg="1" autoUpdateAnimBg="0"/>
      <p:bldP spid="77832" grpId="0" autoUpdateAnimBg="0"/>
      <p:bldP spid="77833" grpId="0" autoUpdateAnimBg="0"/>
      <p:bldP spid="77837" grpId="0" autoUpdateAnimBg="0"/>
      <p:bldP spid="77838" grpId="0" animBg="1" autoUpdateAnimBg="0"/>
      <p:bldP spid="77839" grpId="0" autoUpdateAnimBg="0"/>
      <p:bldP spid="77843" grpId="0" autoUpdateAnimBg="0"/>
      <p:bldP spid="77844" grpId="0" autoUpdateAnimBg="0"/>
      <p:bldP spid="77848" grpId="0" autoUpdateAnimBg="0"/>
      <p:bldP spid="7784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Nuclear Decay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738188"/>
          </a:xfrm>
        </p:spPr>
        <p:txBody>
          <a:bodyPr/>
          <a:lstStyle/>
          <a:p>
            <a:r>
              <a:rPr lang="en-US" b="1"/>
              <a:t>Alpha Emission</a:t>
            </a:r>
            <a:endParaRPr lang="en-US"/>
          </a:p>
        </p:txBody>
      </p:sp>
      <p:grpSp>
        <p:nvGrpSpPr>
          <p:cNvPr id="78852" name="Group 4"/>
          <p:cNvGrpSpPr>
            <a:grpSpLocks/>
          </p:cNvGrpSpPr>
          <p:nvPr/>
        </p:nvGrpSpPr>
        <p:grpSpPr bwMode="auto">
          <a:xfrm>
            <a:off x="3027363" y="2270125"/>
            <a:ext cx="5767387" cy="1239838"/>
            <a:chOff x="1907" y="1561"/>
            <a:chExt cx="3633" cy="781"/>
          </a:xfrm>
        </p:grpSpPr>
        <p:sp>
          <p:nvSpPr>
            <p:cNvPr id="78853" name="AutoShape 5"/>
            <p:cNvSpPr>
              <a:spLocks noChangeArrowheads="1"/>
            </p:cNvSpPr>
            <p:nvPr/>
          </p:nvSpPr>
          <p:spPr bwMode="auto">
            <a:xfrm>
              <a:off x="1907" y="1561"/>
              <a:ext cx="3633" cy="78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8854" name="Object 6"/>
            <p:cNvGraphicFramePr>
              <a:graphicFrameLocks noChangeAspect="1"/>
            </p:cNvGraphicFramePr>
            <p:nvPr/>
          </p:nvGraphicFramePr>
          <p:xfrm>
            <a:off x="2058" y="1654"/>
            <a:ext cx="3361" cy="622"/>
          </p:xfrm>
          <a:graphic>
            <a:graphicData uri="http://schemas.openxmlformats.org/presentationml/2006/ole">
              <p:oleObj spid="_x0000_s78854" name="Equation" r:id="rId3" imgW="1295280" imgH="241200" progId="Equation.3">
                <p:embed/>
              </p:oleObj>
            </a:graphicData>
          </a:graphic>
        </p:graphicFrame>
      </p:grpSp>
      <p:grpSp>
        <p:nvGrpSpPr>
          <p:cNvPr id="78855" name="Group 7"/>
          <p:cNvGrpSpPr>
            <a:grpSpLocks/>
          </p:cNvGrpSpPr>
          <p:nvPr/>
        </p:nvGrpSpPr>
        <p:grpSpPr bwMode="auto">
          <a:xfrm>
            <a:off x="2541588" y="3641725"/>
            <a:ext cx="1452562" cy="1466850"/>
            <a:chOff x="1601" y="2425"/>
            <a:chExt cx="915" cy="1915"/>
          </a:xfrm>
        </p:grpSpPr>
        <p:sp>
          <p:nvSpPr>
            <p:cNvPr id="78856" name="Text Box 8"/>
            <p:cNvSpPr txBox="1">
              <a:spLocks noChangeArrowheads="1"/>
            </p:cNvSpPr>
            <p:nvPr/>
          </p:nvSpPr>
          <p:spPr bwMode="auto">
            <a:xfrm>
              <a:off x="1601" y="2947"/>
              <a:ext cx="915" cy="13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Impact" pitchFamily="34" charset="0"/>
                </a:rPr>
                <a:t>parent</a:t>
              </a:r>
            </a:p>
            <a:p>
              <a:pPr algn="ctr"/>
              <a:r>
                <a:rPr lang="en-US" sz="3200">
                  <a:latin typeface="Impact" pitchFamily="34" charset="0"/>
                </a:rPr>
                <a:t>nuclide</a:t>
              </a:r>
            </a:p>
          </p:txBody>
        </p:sp>
        <p:sp>
          <p:nvSpPr>
            <p:cNvPr id="78857" name="Line 9"/>
            <p:cNvSpPr>
              <a:spLocks noChangeShapeType="1"/>
            </p:cNvSpPr>
            <p:nvPr/>
          </p:nvSpPr>
          <p:spPr bwMode="auto">
            <a:xfrm flipV="1">
              <a:off x="2056" y="2425"/>
              <a:ext cx="435" cy="5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858" name="Group 10"/>
          <p:cNvGrpSpPr>
            <a:grpSpLocks/>
          </p:cNvGrpSpPr>
          <p:nvPr/>
        </p:nvGrpSpPr>
        <p:grpSpPr bwMode="auto">
          <a:xfrm>
            <a:off x="5280025" y="3636963"/>
            <a:ext cx="1714500" cy="1468437"/>
            <a:chOff x="3236" y="2422"/>
            <a:chExt cx="1080" cy="1922"/>
          </a:xfrm>
        </p:grpSpPr>
        <p:sp>
          <p:nvSpPr>
            <p:cNvPr id="78859" name="Text Box 11"/>
            <p:cNvSpPr txBox="1">
              <a:spLocks noChangeArrowheads="1"/>
            </p:cNvSpPr>
            <p:nvPr/>
          </p:nvSpPr>
          <p:spPr bwMode="auto">
            <a:xfrm>
              <a:off x="3236" y="2948"/>
              <a:ext cx="1080" cy="13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Impact" pitchFamily="34" charset="0"/>
                </a:rPr>
                <a:t>daughter</a:t>
              </a:r>
            </a:p>
            <a:p>
              <a:pPr algn="ctr"/>
              <a:r>
                <a:rPr lang="en-US" sz="3200">
                  <a:latin typeface="Impact" pitchFamily="34" charset="0"/>
                </a:rPr>
                <a:t>nuclide</a:t>
              </a:r>
            </a:p>
          </p:txBody>
        </p:sp>
        <p:sp>
          <p:nvSpPr>
            <p:cNvPr id="78860" name="Line 12"/>
            <p:cNvSpPr>
              <a:spLocks noChangeShapeType="1"/>
            </p:cNvSpPr>
            <p:nvPr/>
          </p:nvSpPr>
          <p:spPr bwMode="auto">
            <a:xfrm flipH="1" flipV="1">
              <a:off x="3786" y="2422"/>
              <a:ext cx="1" cy="5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8861" name="Group 13"/>
          <p:cNvGrpSpPr>
            <a:grpSpLocks/>
          </p:cNvGrpSpPr>
          <p:nvPr/>
        </p:nvGrpSpPr>
        <p:grpSpPr bwMode="auto">
          <a:xfrm>
            <a:off x="8113713" y="3641725"/>
            <a:ext cx="1541462" cy="1466850"/>
            <a:chOff x="5111" y="2425"/>
            <a:chExt cx="971" cy="1915"/>
          </a:xfrm>
        </p:grpSpPr>
        <p:sp>
          <p:nvSpPr>
            <p:cNvPr id="78862" name="Text Box 14"/>
            <p:cNvSpPr txBox="1">
              <a:spLocks noChangeArrowheads="1"/>
            </p:cNvSpPr>
            <p:nvPr/>
          </p:nvSpPr>
          <p:spPr bwMode="auto">
            <a:xfrm>
              <a:off x="5136" y="2947"/>
              <a:ext cx="946" cy="13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Impact" pitchFamily="34" charset="0"/>
                </a:rPr>
                <a:t>alpha</a:t>
              </a:r>
            </a:p>
            <a:p>
              <a:pPr algn="ctr"/>
              <a:r>
                <a:rPr lang="en-US" sz="3200">
                  <a:latin typeface="Impact" pitchFamily="34" charset="0"/>
                </a:rPr>
                <a:t>particle</a:t>
              </a:r>
            </a:p>
          </p:txBody>
        </p:sp>
        <p:sp>
          <p:nvSpPr>
            <p:cNvPr id="78863" name="Line 15"/>
            <p:cNvSpPr>
              <a:spLocks noChangeShapeType="1"/>
            </p:cNvSpPr>
            <p:nvPr/>
          </p:nvSpPr>
          <p:spPr bwMode="auto">
            <a:xfrm flipH="1" flipV="1">
              <a:off x="5111" y="2425"/>
              <a:ext cx="435" cy="5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3170238" y="5099050"/>
            <a:ext cx="522287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400" b="1">
                <a:solidFill>
                  <a:schemeClr val="accent1"/>
                </a:solidFill>
                <a:latin typeface="Arial" charset="0"/>
              </a:rPr>
              <a:t>Numbers must balance!!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Nuclear Decay</a:t>
            </a:r>
          </a:p>
        </p:txBody>
      </p:sp>
      <p:sp>
        <p:nvSpPr>
          <p:cNvPr id="79875" name="Rectangle 3"/>
          <p:cNvSpPr>
            <a:spLocks noChangeArrowheads="1"/>
          </p:cNvSpPr>
          <p:nvPr>
            <p:ph type="body" idx="1"/>
          </p:nvPr>
        </p:nvSpPr>
        <p:spPr>
          <a:xfrm>
            <a:off x="1651000" y="1600200"/>
            <a:ext cx="8305800" cy="738188"/>
          </a:xfrm>
        </p:spPr>
        <p:txBody>
          <a:bodyPr/>
          <a:lstStyle/>
          <a:p>
            <a:r>
              <a:rPr lang="en-US" b="1"/>
              <a:t>Beta Emission</a:t>
            </a:r>
            <a:endParaRPr lang="en-US"/>
          </a:p>
        </p:txBody>
      </p:sp>
      <p:grpSp>
        <p:nvGrpSpPr>
          <p:cNvPr id="79876" name="Group 4"/>
          <p:cNvGrpSpPr>
            <a:grpSpLocks/>
          </p:cNvGrpSpPr>
          <p:nvPr/>
        </p:nvGrpSpPr>
        <p:grpSpPr bwMode="auto">
          <a:xfrm>
            <a:off x="3060700" y="2270125"/>
            <a:ext cx="5767388" cy="1239838"/>
            <a:chOff x="1928" y="1430"/>
            <a:chExt cx="3633" cy="781"/>
          </a:xfrm>
        </p:grpSpPr>
        <p:sp>
          <p:nvSpPr>
            <p:cNvPr id="79877" name="AutoShape 5"/>
            <p:cNvSpPr>
              <a:spLocks noChangeArrowheads="1"/>
            </p:cNvSpPr>
            <p:nvPr/>
          </p:nvSpPr>
          <p:spPr bwMode="auto">
            <a:xfrm>
              <a:off x="1928" y="1430"/>
              <a:ext cx="3633" cy="78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9878" name="Object 6"/>
            <p:cNvGraphicFramePr>
              <a:graphicFrameLocks noChangeAspect="1"/>
            </p:cNvGraphicFramePr>
            <p:nvPr/>
          </p:nvGraphicFramePr>
          <p:xfrm>
            <a:off x="2309" y="1523"/>
            <a:ext cx="2900" cy="622"/>
          </p:xfrm>
          <a:graphic>
            <a:graphicData uri="http://schemas.openxmlformats.org/presentationml/2006/ole">
              <p:oleObj spid="_x0000_s79878" name="Equation" r:id="rId3" imgW="1117440" imgH="241200" progId="Equation.3">
                <p:embed/>
              </p:oleObj>
            </a:graphicData>
          </a:graphic>
        </p:graphicFrame>
      </p:grpSp>
      <p:grpSp>
        <p:nvGrpSpPr>
          <p:cNvPr id="79885" name="Group 13"/>
          <p:cNvGrpSpPr>
            <a:grpSpLocks/>
          </p:cNvGrpSpPr>
          <p:nvPr/>
        </p:nvGrpSpPr>
        <p:grpSpPr bwMode="auto">
          <a:xfrm>
            <a:off x="8153400" y="3222625"/>
            <a:ext cx="1603375" cy="979488"/>
            <a:chOff x="5104" y="2425"/>
            <a:chExt cx="1010" cy="1279"/>
          </a:xfrm>
        </p:grpSpPr>
        <p:sp>
          <p:nvSpPr>
            <p:cNvPr id="79886" name="Text Box 14"/>
            <p:cNvSpPr txBox="1">
              <a:spLocks noChangeArrowheads="1"/>
            </p:cNvSpPr>
            <p:nvPr/>
          </p:nvSpPr>
          <p:spPr bwMode="auto">
            <a:xfrm>
              <a:off x="5104" y="2947"/>
              <a:ext cx="1010" cy="7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Impact" pitchFamily="34" charset="0"/>
                </a:rPr>
                <a:t>electron</a:t>
              </a:r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 flipH="1" flipV="1">
              <a:off x="5111" y="2425"/>
              <a:ext cx="435" cy="5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651000" y="3962400"/>
            <a:ext cx="8305800" cy="738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ª"/>
            </a:pPr>
            <a:r>
              <a:rPr lang="en-US" sz="3200" b="1">
                <a:latin typeface="Arial" charset="0"/>
              </a:rPr>
              <a:t>Positron Emission</a:t>
            </a:r>
            <a:endParaRPr lang="en-US" sz="3200">
              <a:latin typeface="Arial" charset="0"/>
            </a:endParaRPr>
          </a:p>
        </p:txBody>
      </p:sp>
      <p:grpSp>
        <p:nvGrpSpPr>
          <p:cNvPr id="79897" name="Group 25"/>
          <p:cNvGrpSpPr>
            <a:grpSpLocks/>
          </p:cNvGrpSpPr>
          <p:nvPr/>
        </p:nvGrpSpPr>
        <p:grpSpPr bwMode="auto">
          <a:xfrm>
            <a:off x="3060700" y="4632325"/>
            <a:ext cx="5767388" cy="1239838"/>
            <a:chOff x="1928" y="2918"/>
            <a:chExt cx="3633" cy="781"/>
          </a:xfrm>
        </p:grpSpPr>
        <p:sp>
          <p:nvSpPr>
            <p:cNvPr id="79891" name="AutoShape 19"/>
            <p:cNvSpPr>
              <a:spLocks noChangeArrowheads="1"/>
            </p:cNvSpPr>
            <p:nvPr/>
          </p:nvSpPr>
          <p:spPr bwMode="auto">
            <a:xfrm>
              <a:off x="1928" y="2918"/>
              <a:ext cx="3633" cy="78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9892" name="Object 20"/>
            <p:cNvGraphicFramePr>
              <a:graphicFrameLocks noChangeAspect="1"/>
            </p:cNvGraphicFramePr>
            <p:nvPr/>
          </p:nvGraphicFramePr>
          <p:xfrm>
            <a:off x="2276" y="3011"/>
            <a:ext cx="2966" cy="622"/>
          </p:xfrm>
          <a:graphic>
            <a:graphicData uri="http://schemas.openxmlformats.org/presentationml/2006/ole">
              <p:oleObj spid="_x0000_s79892" name="Equation" r:id="rId4" imgW="1143000" imgH="241200" progId="Equation.3">
                <p:embed/>
              </p:oleObj>
            </a:graphicData>
          </a:graphic>
        </p:graphicFrame>
      </p:grpSp>
      <p:grpSp>
        <p:nvGrpSpPr>
          <p:cNvPr id="79893" name="Group 21"/>
          <p:cNvGrpSpPr>
            <a:grpSpLocks/>
          </p:cNvGrpSpPr>
          <p:nvPr/>
        </p:nvGrpSpPr>
        <p:grpSpPr bwMode="auto">
          <a:xfrm>
            <a:off x="8153400" y="5622925"/>
            <a:ext cx="1597025" cy="979488"/>
            <a:chOff x="5105" y="2425"/>
            <a:chExt cx="1006" cy="1279"/>
          </a:xfrm>
        </p:grpSpPr>
        <p:sp>
          <p:nvSpPr>
            <p:cNvPr id="79894" name="Text Box 22"/>
            <p:cNvSpPr txBox="1">
              <a:spLocks noChangeArrowheads="1"/>
            </p:cNvSpPr>
            <p:nvPr/>
          </p:nvSpPr>
          <p:spPr bwMode="auto">
            <a:xfrm>
              <a:off x="5105" y="2947"/>
              <a:ext cx="1006" cy="7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Impact" pitchFamily="34" charset="0"/>
                </a:rPr>
                <a:t>positron</a:t>
              </a:r>
              <a:endParaRPr lang="en-US" sz="3200">
                <a:latin typeface="Arial" charset="0"/>
                <a:sym typeface="Symbol" pitchFamily="18" charset="2"/>
              </a:endParaRPr>
            </a:p>
          </p:txBody>
        </p:sp>
        <p:sp>
          <p:nvSpPr>
            <p:cNvPr id="79895" name="Line 23"/>
            <p:cNvSpPr>
              <a:spLocks noChangeShapeType="1"/>
            </p:cNvSpPr>
            <p:nvPr/>
          </p:nvSpPr>
          <p:spPr bwMode="auto">
            <a:xfrm flipH="1" flipV="1">
              <a:off x="5111" y="2425"/>
              <a:ext cx="435" cy="5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Nuclear Decay</a:t>
            </a:r>
          </a:p>
        </p:txBody>
      </p:sp>
      <p:sp>
        <p:nvSpPr>
          <p:cNvPr id="88067" name="Rectangle 3"/>
          <p:cNvSpPr>
            <a:spLocks noChangeArrowheads="1"/>
          </p:cNvSpPr>
          <p:nvPr>
            <p:ph type="body" idx="1"/>
          </p:nvPr>
        </p:nvSpPr>
        <p:spPr>
          <a:xfrm>
            <a:off x="1651000" y="1600200"/>
            <a:ext cx="8305800" cy="738188"/>
          </a:xfrm>
        </p:spPr>
        <p:txBody>
          <a:bodyPr/>
          <a:lstStyle/>
          <a:p>
            <a:r>
              <a:rPr lang="en-US" b="1"/>
              <a:t>Electron Capture</a:t>
            </a:r>
            <a:endParaRPr lang="en-US"/>
          </a:p>
        </p:txBody>
      </p:sp>
      <p:grpSp>
        <p:nvGrpSpPr>
          <p:cNvPr id="88083" name="Group 19"/>
          <p:cNvGrpSpPr>
            <a:grpSpLocks/>
          </p:cNvGrpSpPr>
          <p:nvPr/>
        </p:nvGrpSpPr>
        <p:grpSpPr bwMode="auto">
          <a:xfrm>
            <a:off x="3060700" y="2270125"/>
            <a:ext cx="5767388" cy="1239838"/>
            <a:chOff x="1928" y="1430"/>
            <a:chExt cx="3633" cy="781"/>
          </a:xfrm>
        </p:grpSpPr>
        <p:sp>
          <p:nvSpPr>
            <p:cNvPr id="88069" name="AutoShape 5"/>
            <p:cNvSpPr>
              <a:spLocks noChangeArrowheads="1"/>
            </p:cNvSpPr>
            <p:nvPr/>
          </p:nvSpPr>
          <p:spPr bwMode="auto">
            <a:xfrm>
              <a:off x="1928" y="1430"/>
              <a:ext cx="3633" cy="781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8070" name="Object 6"/>
            <p:cNvGraphicFramePr>
              <a:graphicFrameLocks noChangeAspect="1"/>
            </p:cNvGraphicFramePr>
            <p:nvPr/>
          </p:nvGraphicFramePr>
          <p:xfrm>
            <a:off x="2062" y="1523"/>
            <a:ext cx="3394" cy="622"/>
          </p:xfrm>
          <a:graphic>
            <a:graphicData uri="http://schemas.openxmlformats.org/presentationml/2006/ole">
              <p:oleObj spid="_x0000_s88070" name="Equation" r:id="rId3" imgW="1307880" imgH="241200" progId="Equation.3">
                <p:embed/>
              </p:oleObj>
            </a:graphicData>
          </a:graphic>
        </p:graphicFrame>
      </p:grpSp>
      <p:grpSp>
        <p:nvGrpSpPr>
          <p:cNvPr id="88071" name="Group 7"/>
          <p:cNvGrpSpPr>
            <a:grpSpLocks/>
          </p:cNvGrpSpPr>
          <p:nvPr/>
        </p:nvGrpSpPr>
        <p:grpSpPr bwMode="auto">
          <a:xfrm>
            <a:off x="5994400" y="3311525"/>
            <a:ext cx="1603375" cy="979488"/>
            <a:chOff x="5104" y="2425"/>
            <a:chExt cx="1010" cy="1279"/>
          </a:xfrm>
        </p:grpSpPr>
        <p:sp>
          <p:nvSpPr>
            <p:cNvPr id="88072" name="Text Box 8"/>
            <p:cNvSpPr txBox="1">
              <a:spLocks noChangeArrowheads="1"/>
            </p:cNvSpPr>
            <p:nvPr/>
          </p:nvSpPr>
          <p:spPr bwMode="auto">
            <a:xfrm>
              <a:off x="5104" y="2947"/>
              <a:ext cx="1010" cy="75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200">
                  <a:latin typeface="Impact" pitchFamily="34" charset="0"/>
                </a:rPr>
                <a:t>electron</a:t>
              </a:r>
            </a:p>
          </p:txBody>
        </p:sp>
        <p:sp>
          <p:nvSpPr>
            <p:cNvPr id="88073" name="Line 9"/>
            <p:cNvSpPr>
              <a:spLocks noChangeShapeType="1"/>
            </p:cNvSpPr>
            <p:nvPr/>
          </p:nvSpPr>
          <p:spPr bwMode="auto">
            <a:xfrm flipH="1" flipV="1">
              <a:off x="5111" y="2425"/>
              <a:ext cx="435" cy="55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1651000" y="4152900"/>
            <a:ext cx="8305800" cy="738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ª"/>
            </a:pPr>
            <a:r>
              <a:rPr lang="en-US" sz="3200" b="1">
                <a:latin typeface="Arial" charset="0"/>
              </a:rPr>
              <a:t>Gamma Emission</a:t>
            </a:r>
          </a:p>
          <a:p>
            <a:pPr marL="909638" lvl="1" indent="-338138">
              <a:spcBef>
                <a:spcPct val="20000"/>
              </a:spcBef>
              <a:buClr>
                <a:schemeClr val="folHlink"/>
              </a:buClr>
              <a:buSzPct val="100000"/>
              <a:buFont typeface="Wingdings" pitchFamily="2" charset="2"/>
              <a:buChar char="w"/>
            </a:pPr>
            <a:r>
              <a:rPr lang="en-US" sz="3200">
                <a:latin typeface="Arial" charset="0"/>
              </a:rPr>
              <a:t>Usually follows other types of decay.</a:t>
            </a:r>
          </a:p>
          <a:p>
            <a:pPr marL="457200" indent="-457200">
              <a:spcBef>
                <a:spcPct val="50000"/>
              </a:spcBef>
              <a:buClr>
                <a:schemeClr val="accent1"/>
              </a:buClr>
              <a:buSzPct val="100000"/>
              <a:buFont typeface="Wingdings" pitchFamily="2" charset="2"/>
              <a:buChar char="ª"/>
            </a:pPr>
            <a:r>
              <a:rPr lang="en-US" sz="3200" b="1">
                <a:latin typeface="Arial" charset="0"/>
              </a:rPr>
              <a:t>Transmutation </a:t>
            </a:r>
            <a:endParaRPr lang="en-US" sz="3200">
              <a:latin typeface="Arial" charset="0"/>
            </a:endParaRPr>
          </a:p>
          <a:p>
            <a:pPr marL="909638" lvl="1" indent="-338138">
              <a:spcBef>
                <a:spcPct val="20000"/>
              </a:spcBef>
              <a:buClr>
                <a:schemeClr val="folHlink"/>
              </a:buClr>
              <a:buSzPct val="100000"/>
              <a:buFont typeface="Wingdings" pitchFamily="2" charset="2"/>
              <a:buChar char="w"/>
            </a:pPr>
            <a:r>
              <a:rPr lang="en-US" sz="3200">
                <a:latin typeface="Arial" charset="0"/>
              </a:rPr>
              <a:t>One element becomes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8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8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8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8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Nuclear Decay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636000" cy="765175"/>
          </a:xfrm>
        </p:spPr>
        <p:txBody>
          <a:bodyPr/>
          <a:lstStyle/>
          <a:p>
            <a:r>
              <a:rPr lang="en-US" b="1"/>
              <a:t>Why nuclides decay…</a:t>
            </a:r>
          </a:p>
          <a:p>
            <a:pPr lvl="1"/>
            <a:r>
              <a:rPr lang="en-US"/>
              <a:t>need stable ratio of neutrons to protons</a:t>
            </a:r>
            <a:endParaRPr lang="en-US" b="1"/>
          </a:p>
        </p:txBody>
      </p:sp>
      <p:pic>
        <p:nvPicPr>
          <p:cNvPr id="80900" name="Picture 4" descr="stable nucle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0388" y="3059113"/>
            <a:ext cx="3430587" cy="34305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80901" name="Picture 5" descr="unstable nucl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2450" y="3059113"/>
            <a:ext cx="3430588" cy="34305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</p:spPr>
      </p:pic>
      <p:grpSp>
        <p:nvGrpSpPr>
          <p:cNvPr id="80909" name="Group 13"/>
          <p:cNvGrpSpPr>
            <a:grpSpLocks/>
          </p:cNvGrpSpPr>
          <p:nvPr/>
        </p:nvGrpSpPr>
        <p:grpSpPr bwMode="auto">
          <a:xfrm>
            <a:off x="5586413" y="3001963"/>
            <a:ext cx="4440237" cy="3595687"/>
            <a:chOff x="3519" y="1891"/>
            <a:chExt cx="2797" cy="2265"/>
          </a:xfrm>
        </p:grpSpPr>
        <p:sp>
          <p:nvSpPr>
            <p:cNvPr id="80903" name="AutoShape 7"/>
            <p:cNvSpPr>
              <a:spLocks noChangeArrowheads="1"/>
            </p:cNvSpPr>
            <p:nvPr/>
          </p:nvSpPr>
          <p:spPr bwMode="auto">
            <a:xfrm>
              <a:off x="3519" y="1891"/>
              <a:ext cx="2797" cy="2265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0904" name="Object 8"/>
            <p:cNvGraphicFramePr>
              <a:graphicFrameLocks noChangeAspect="1"/>
            </p:cNvGraphicFramePr>
            <p:nvPr/>
          </p:nvGraphicFramePr>
          <p:xfrm>
            <a:off x="3618" y="1983"/>
            <a:ext cx="2599" cy="481"/>
          </p:xfrm>
          <a:graphic>
            <a:graphicData uri="http://schemas.openxmlformats.org/presentationml/2006/ole">
              <p:oleObj spid="_x0000_s80904" name="Equation" r:id="rId5" imgW="1295280" imgH="241200" progId="Equation.3">
                <p:embed/>
              </p:oleObj>
            </a:graphicData>
          </a:graphic>
        </p:graphicFrame>
        <p:graphicFrame>
          <p:nvGraphicFramePr>
            <p:cNvPr id="80905" name="Object 9"/>
            <p:cNvGraphicFramePr>
              <a:graphicFrameLocks noChangeAspect="1"/>
            </p:cNvGraphicFramePr>
            <p:nvPr/>
          </p:nvGraphicFramePr>
          <p:xfrm>
            <a:off x="3797" y="2528"/>
            <a:ext cx="2242" cy="481"/>
          </p:xfrm>
          <a:graphic>
            <a:graphicData uri="http://schemas.openxmlformats.org/presentationml/2006/ole">
              <p:oleObj spid="_x0000_s80905" name="Equation" r:id="rId6" imgW="1117440" imgH="241200" progId="Equation.3">
                <p:embed/>
              </p:oleObj>
            </a:graphicData>
          </a:graphic>
        </p:graphicFrame>
        <p:graphicFrame>
          <p:nvGraphicFramePr>
            <p:cNvPr id="80907" name="Object 11"/>
            <p:cNvGraphicFramePr>
              <a:graphicFrameLocks noChangeAspect="1"/>
            </p:cNvGraphicFramePr>
            <p:nvPr/>
          </p:nvGraphicFramePr>
          <p:xfrm>
            <a:off x="3772" y="3073"/>
            <a:ext cx="2292" cy="481"/>
          </p:xfrm>
          <a:graphic>
            <a:graphicData uri="http://schemas.openxmlformats.org/presentationml/2006/ole">
              <p:oleObj spid="_x0000_s80907" name="Equation" r:id="rId7" imgW="1143000" imgH="241200" progId="Equation.3">
                <p:embed/>
              </p:oleObj>
            </a:graphicData>
          </a:graphic>
        </p:graphicFrame>
        <p:graphicFrame>
          <p:nvGraphicFramePr>
            <p:cNvPr id="80908" name="Object 12"/>
            <p:cNvGraphicFramePr>
              <a:graphicFrameLocks noChangeAspect="1"/>
            </p:cNvGraphicFramePr>
            <p:nvPr/>
          </p:nvGraphicFramePr>
          <p:xfrm>
            <a:off x="3574" y="3618"/>
            <a:ext cx="2687" cy="494"/>
          </p:xfrm>
          <a:graphic>
            <a:graphicData uri="http://schemas.openxmlformats.org/presentationml/2006/ole">
              <p:oleObj spid="_x0000_s80908" name="Equation" r:id="rId8" imgW="1307880" imgH="2412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Half-life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0" y="1600200"/>
            <a:ext cx="8305800" cy="1882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Half-life (t</a:t>
            </a:r>
            <a:r>
              <a:rPr lang="en-US" b="1" baseline="-25000"/>
              <a:t>½</a:t>
            </a:r>
            <a:r>
              <a:rPr lang="en-US" b="1"/>
              <a:t>)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Time required for half the atoms of a radioactive nuclide to decay.</a:t>
            </a:r>
          </a:p>
          <a:p>
            <a:pPr lvl="1">
              <a:lnSpc>
                <a:spcPct val="90000"/>
              </a:lnSpc>
            </a:pPr>
            <a:r>
              <a:rPr lang="en-US"/>
              <a:t>Shorter half-life = less stable.</a:t>
            </a:r>
          </a:p>
        </p:txBody>
      </p:sp>
      <p:pic>
        <p:nvPicPr>
          <p:cNvPr id="8193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6513" y="3638550"/>
            <a:ext cx="6124575" cy="306705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Half-life</a:t>
            </a:r>
          </a:p>
        </p:txBody>
      </p:sp>
      <p:grpSp>
        <p:nvGrpSpPr>
          <p:cNvPr id="89092" name="Group 4"/>
          <p:cNvGrpSpPr>
            <a:grpSpLocks/>
          </p:cNvGrpSpPr>
          <p:nvPr/>
        </p:nvGrpSpPr>
        <p:grpSpPr bwMode="auto">
          <a:xfrm>
            <a:off x="3140075" y="2219325"/>
            <a:ext cx="5303838" cy="1795463"/>
            <a:chOff x="3519" y="2075"/>
            <a:chExt cx="2797" cy="819"/>
          </a:xfrm>
        </p:grpSpPr>
        <p:sp>
          <p:nvSpPr>
            <p:cNvPr id="89093" name="AutoShape 5"/>
            <p:cNvSpPr>
              <a:spLocks noChangeArrowheads="1"/>
            </p:cNvSpPr>
            <p:nvPr/>
          </p:nvSpPr>
          <p:spPr bwMode="auto">
            <a:xfrm>
              <a:off x="3519" y="2075"/>
              <a:ext cx="2797" cy="819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5000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9094" name="Object 6"/>
            <p:cNvGraphicFramePr>
              <a:graphicFrameLocks noChangeAspect="1"/>
            </p:cNvGraphicFramePr>
            <p:nvPr/>
          </p:nvGraphicFramePr>
          <p:xfrm>
            <a:off x="3850" y="2158"/>
            <a:ext cx="2135" cy="653"/>
          </p:xfrm>
          <a:graphic>
            <a:graphicData uri="http://schemas.openxmlformats.org/presentationml/2006/ole">
              <p:oleObj spid="_x0000_s89094" name="Equation" r:id="rId3" imgW="825480" imgH="253800" progId="Equation.3">
                <p:embed/>
              </p:oleObj>
            </a:graphicData>
          </a:graphic>
        </p:graphicFrame>
      </p:grp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3286125" y="4278313"/>
            <a:ext cx="5010150" cy="210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sz="4400" b="1" i="1"/>
              <a:t>m</a:t>
            </a:r>
            <a:r>
              <a:rPr lang="en-US" sz="4400" b="1" i="1" baseline="-25000"/>
              <a:t>f</a:t>
            </a:r>
            <a:r>
              <a:rPr lang="en-US" sz="4400" b="1"/>
              <a:t>:</a:t>
            </a:r>
            <a:r>
              <a:rPr lang="en-US" sz="4400" b="1" i="1"/>
              <a:t>	</a:t>
            </a:r>
            <a:r>
              <a:rPr lang="en-US" sz="4400" b="1"/>
              <a:t>final mass</a:t>
            </a:r>
            <a:endParaRPr lang="en-US" sz="4400" b="1" i="1"/>
          </a:p>
          <a:p>
            <a:pPr>
              <a:tabLst>
                <a:tab pos="1143000" algn="l"/>
              </a:tabLst>
            </a:pPr>
            <a:r>
              <a:rPr lang="en-US" sz="4400" b="1" i="1"/>
              <a:t>m</a:t>
            </a:r>
            <a:r>
              <a:rPr lang="en-US" sz="4400" b="1" i="1" baseline="-25000"/>
              <a:t>i</a:t>
            </a:r>
            <a:r>
              <a:rPr lang="en-US" sz="4400" b="1"/>
              <a:t>:</a:t>
            </a:r>
            <a:r>
              <a:rPr lang="en-US" sz="4400" b="1" i="1"/>
              <a:t>	</a:t>
            </a:r>
            <a:r>
              <a:rPr lang="en-US" sz="4400" b="1"/>
              <a:t>initial mass</a:t>
            </a:r>
            <a:endParaRPr lang="en-US" sz="4400" b="1" i="1"/>
          </a:p>
          <a:p>
            <a:pPr>
              <a:tabLst>
                <a:tab pos="1143000" algn="l"/>
              </a:tabLst>
            </a:pPr>
            <a:r>
              <a:rPr lang="en-US" sz="4400" b="1" i="1"/>
              <a:t>n</a:t>
            </a:r>
            <a:r>
              <a:rPr lang="en-US" sz="4400" b="1"/>
              <a:t>:</a:t>
            </a:r>
            <a:r>
              <a:rPr lang="en-US" sz="4400" b="1" i="1"/>
              <a:t>	</a:t>
            </a:r>
            <a:r>
              <a:rPr lang="en-US" sz="4400" b="1"/>
              <a:t># of half-lives</a:t>
            </a:r>
            <a:endParaRPr lang="en-US" sz="44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Half-life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524000" y="1412875"/>
            <a:ext cx="87630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>
              <a:lnSpc>
                <a:spcPct val="90000"/>
              </a:lnSpc>
              <a:buClr>
                <a:schemeClr val="accent1"/>
              </a:buClr>
              <a:buSzPct val="100000"/>
              <a:buFont typeface="Wingdings" pitchFamily="2" charset="2"/>
              <a:buChar char="ª"/>
            </a:pPr>
            <a:r>
              <a:rPr lang="en-US" sz="2600">
                <a:latin typeface="Arial" charset="0"/>
              </a:rPr>
              <a:t>Fluorine-21 has a half-life of 5.0 seconds.  If you start with 25 g of fluorine-21, how many grams would remain after 60.0 s?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0" y="2681288"/>
            <a:ext cx="10272713" cy="4143375"/>
          </a:xfrm>
          <a:prstGeom prst="rect">
            <a:avLst/>
          </a:prstGeom>
          <a:gradFill rotWithShape="0">
            <a:gsLst>
              <a:gs pos="0">
                <a:srgbClr val="2C2CB4"/>
              </a:gs>
              <a:gs pos="100000">
                <a:srgbClr val="2C2CB4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0" y="2690813"/>
            <a:ext cx="42449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t</a:t>
            </a:r>
            <a:r>
              <a:rPr lang="en-US" sz="3500" baseline="-25000">
                <a:solidFill>
                  <a:srgbClr val="FFFFFF"/>
                </a:solidFill>
                <a:latin typeface="Arial" charset="0"/>
              </a:rPr>
              <a:t>½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5.0 s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m</a:t>
            </a:r>
            <a:r>
              <a:rPr lang="en-US" sz="3500" baseline="-25000">
                <a:solidFill>
                  <a:srgbClr val="FFFFFF"/>
                </a:solidFill>
                <a:latin typeface="Arial" charset="0"/>
              </a:rPr>
              <a:t>i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25 g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m</a:t>
            </a:r>
            <a:r>
              <a:rPr lang="en-US" sz="3500" baseline="-25000">
                <a:solidFill>
                  <a:srgbClr val="FFFFFF"/>
                </a:solidFill>
                <a:latin typeface="Arial" charset="0"/>
              </a:rPr>
              <a:t>f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?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total time = 60.0 s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n = 60.0s ÷ 5.0s =12 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4251325" y="2690813"/>
            <a:ext cx="6035675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solidFill>
                  <a:srgbClr val="FFFFFF"/>
                </a:solidFill>
                <a:latin typeface="Arial" charset="0"/>
              </a:rPr>
              <a:t>WORK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m</a:t>
            </a:r>
            <a:r>
              <a:rPr lang="en-US" sz="3500" baseline="-25000">
                <a:solidFill>
                  <a:srgbClr val="FFFFFF"/>
                </a:solidFill>
                <a:latin typeface="Arial" charset="0"/>
              </a:rPr>
              <a:t>f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m</a:t>
            </a:r>
            <a:r>
              <a:rPr lang="en-US" sz="3500" baseline="-25000">
                <a:solidFill>
                  <a:srgbClr val="FFFFFF"/>
                </a:solidFill>
                <a:latin typeface="Arial" charset="0"/>
              </a:rPr>
              <a:t>i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(½)</a:t>
            </a:r>
            <a:r>
              <a:rPr lang="en-US" sz="3500" baseline="30000">
                <a:solidFill>
                  <a:srgbClr val="FFFFFF"/>
                </a:solidFill>
                <a:latin typeface="Arial" charset="0"/>
              </a:rPr>
              <a:t>n</a:t>
            </a:r>
            <a:endParaRPr lang="en-US" sz="3500">
              <a:solidFill>
                <a:srgbClr val="FFFFFF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3500">
                <a:solidFill>
                  <a:srgbClr val="FFFFFF"/>
                </a:solidFill>
                <a:latin typeface="Arial" charset="0"/>
              </a:rPr>
              <a:t>m</a:t>
            </a:r>
            <a:r>
              <a:rPr lang="en-US" sz="3500" baseline="-25000">
                <a:solidFill>
                  <a:srgbClr val="FFFFFF"/>
                </a:solidFill>
                <a:latin typeface="Arial" charset="0"/>
              </a:rPr>
              <a:t>f</a:t>
            </a:r>
            <a:r>
              <a:rPr lang="en-US" sz="3500">
                <a:solidFill>
                  <a:srgbClr val="FFFFFF"/>
                </a:solidFill>
                <a:latin typeface="Arial" charset="0"/>
              </a:rPr>
              <a:t> = (25 g)(0.5)</a:t>
            </a:r>
            <a:r>
              <a:rPr lang="en-US" sz="3500" baseline="30000">
                <a:solidFill>
                  <a:srgbClr val="FFFFFF"/>
                </a:solidFill>
                <a:latin typeface="Arial" charset="0"/>
              </a:rPr>
              <a:t>12</a:t>
            </a:r>
            <a:endParaRPr lang="en-US" sz="3500">
              <a:solidFill>
                <a:srgbClr val="FFFFFF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3500" b="1">
                <a:solidFill>
                  <a:srgbClr val="FFFF07"/>
                </a:solidFill>
                <a:latin typeface="Arial" charset="0"/>
              </a:rPr>
              <a:t>m</a:t>
            </a:r>
            <a:r>
              <a:rPr lang="en-US" sz="3500" b="1" baseline="-25000">
                <a:solidFill>
                  <a:srgbClr val="FFFF07"/>
                </a:solidFill>
                <a:latin typeface="Arial" charset="0"/>
              </a:rPr>
              <a:t>f</a:t>
            </a:r>
            <a:r>
              <a:rPr lang="en-US" sz="3500" b="1">
                <a:solidFill>
                  <a:srgbClr val="FFFF07"/>
                </a:solidFill>
                <a:latin typeface="Arial" charset="0"/>
              </a:rPr>
              <a:t> = 0.0061 g</a:t>
            </a:r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4259263" y="2681288"/>
            <a:ext cx="0" cy="4130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0" y="3259138"/>
            <a:ext cx="1028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2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2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2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build="p" autoUpdateAnimBg="0"/>
      <p:bldP spid="82950" grpId="0" build="p" autoUpdateAnimBg="0"/>
    </p:bldLst>
  </p:timing>
</p:sld>
</file>

<file path=ppt/theme/theme1.xml><?xml version="1.0" encoding="utf-8"?>
<a:theme xmlns:a="http://schemas.openxmlformats.org/drawingml/2006/main" name="Tube.pot">
  <a:themeElements>
    <a:clrScheme name="">
      <a:dk1>
        <a:srgbClr val="000000"/>
      </a:dk1>
      <a:lt1>
        <a:srgbClr val="FFFFFF"/>
      </a:lt1>
      <a:dk2>
        <a:srgbClr val="1A1A68"/>
      </a:dk2>
      <a:lt2>
        <a:srgbClr val="FFFFFF"/>
      </a:lt2>
      <a:accent1>
        <a:srgbClr val="FFFF66"/>
      </a:accent1>
      <a:accent2>
        <a:srgbClr val="09DBC2"/>
      </a:accent2>
      <a:accent3>
        <a:srgbClr val="ABABB9"/>
      </a:accent3>
      <a:accent4>
        <a:srgbClr val="DADADA"/>
      </a:accent4>
      <a:accent5>
        <a:srgbClr val="FFFFB8"/>
      </a:accent5>
      <a:accent6>
        <a:srgbClr val="07C6B0"/>
      </a:accent6>
      <a:hlink>
        <a:srgbClr val="53A9FF"/>
      </a:hlink>
      <a:folHlink>
        <a:srgbClr val="F49100"/>
      </a:folHlink>
    </a:clrScheme>
    <a:fontScheme name="Tube.pot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ube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be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be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Designs\TUBE.POT</Template>
  <TotalTime>1389</TotalTime>
  <Pages>1</Pages>
  <Words>216</Words>
  <Application>Microsoft Office PowerPoint</Application>
  <PresentationFormat>35mm Slides</PresentationFormat>
  <Paragraphs>67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Times New Roman</vt:lpstr>
      <vt:lpstr>Impact</vt:lpstr>
      <vt:lpstr>Arial</vt:lpstr>
      <vt:lpstr>Wingdings</vt:lpstr>
      <vt:lpstr>Westminster</vt:lpstr>
      <vt:lpstr>Symbol</vt:lpstr>
      <vt:lpstr>Tube.pot</vt:lpstr>
      <vt:lpstr>Microsoft Clip Gallery</vt:lpstr>
      <vt:lpstr>Microsoft Equation 3.0</vt:lpstr>
      <vt:lpstr>     CHAPTER 25    Nuclear     Chemistry</vt:lpstr>
      <vt:lpstr>A. Types of Radiation</vt:lpstr>
      <vt:lpstr>B. Nuclear Decay</vt:lpstr>
      <vt:lpstr>B. Nuclear Decay</vt:lpstr>
      <vt:lpstr>B. Nuclear Decay</vt:lpstr>
      <vt:lpstr>B. Nuclear Decay</vt:lpstr>
      <vt:lpstr>C. Half-life</vt:lpstr>
      <vt:lpstr>C. Half-life</vt:lpstr>
      <vt:lpstr>C. Half-life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Radioactive Decay</dc:title>
  <dc:creator>Mrs. Johannesson</dc:creator>
  <cp:lastModifiedBy>mshull</cp:lastModifiedBy>
  <cp:revision>73</cp:revision>
  <cp:lastPrinted>1601-01-01T00:00:00Z</cp:lastPrinted>
  <dcterms:created xsi:type="dcterms:W3CDTF">2000-12-08T03:44:32Z</dcterms:created>
  <dcterms:modified xsi:type="dcterms:W3CDTF">2015-05-18T11:26:17Z</dcterms:modified>
</cp:coreProperties>
</file>