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3" r:id="rId2"/>
    <p:sldId id="289" r:id="rId3"/>
    <p:sldId id="290" r:id="rId4"/>
    <p:sldId id="291" r:id="rId5"/>
    <p:sldId id="292" r:id="rId6"/>
  </p:sldIdLst>
  <p:sldSz cx="10287000" cy="6858000" type="35mm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1F1F7D"/>
    <a:srgbClr val="2C2CB4"/>
    <a:srgbClr val="2E2EBA"/>
    <a:srgbClr val="3333CC"/>
    <a:srgbClr val="3939AB"/>
    <a:srgbClr val="B2B2B2"/>
    <a:srgbClr val="CECFC9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744" y="-798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1764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63600" y="692150"/>
            <a:ext cx="51308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77175" y="87313"/>
            <a:ext cx="2079625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38300" y="87313"/>
            <a:ext cx="6086475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1000" y="1600200"/>
            <a:ext cx="4076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0100" y="1600200"/>
            <a:ext cx="4076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oleObject" Target="../embeddings/oleObject5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0287000" cy="6858000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100000">
                <a:srgbClr val="3333CC">
                  <a:gamma/>
                  <a:shade val="49804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5" name="Rectangle 261"/>
          <p:cNvSpPr>
            <a:spLocks noGrp="1" noChangeArrowheads="1"/>
          </p:cNvSpPr>
          <p:nvPr>
            <p:ph type="title"/>
          </p:nvPr>
        </p:nvSpPr>
        <p:spPr bwMode="auto">
          <a:xfrm>
            <a:off x="1638300" y="87313"/>
            <a:ext cx="8305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86" name="Rectangle 26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1000" y="1600200"/>
            <a:ext cx="8305800" cy="449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293" name="Group 269"/>
          <p:cNvGrpSpPr>
            <a:grpSpLocks/>
          </p:cNvGrpSpPr>
          <p:nvPr/>
        </p:nvGrpSpPr>
        <p:grpSpPr bwMode="auto">
          <a:xfrm>
            <a:off x="0" y="0"/>
            <a:ext cx="1527175" cy="6858000"/>
            <a:chOff x="2757" y="0"/>
            <a:chExt cx="962" cy="4320"/>
          </a:xfrm>
        </p:grpSpPr>
        <p:sp>
          <p:nvSpPr>
            <p:cNvPr id="1288" name="Rectangle 264"/>
            <p:cNvSpPr>
              <a:spLocks noChangeArrowheads="1"/>
            </p:cNvSpPr>
            <p:nvPr/>
          </p:nvSpPr>
          <p:spPr bwMode="auto">
            <a:xfrm>
              <a:off x="2757" y="0"/>
              <a:ext cx="962" cy="432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287" name="Object 263"/>
            <p:cNvGraphicFramePr>
              <a:graphicFrameLocks noChangeAspect="1"/>
            </p:cNvGraphicFramePr>
            <p:nvPr/>
          </p:nvGraphicFramePr>
          <p:xfrm>
            <a:off x="2800" y="5"/>
            <a:ext cx="877" cy="857"/>
          </p:xfrm>
          <a:graphic>
            <a:graphicData uri="http://schemas.openxmlformats.org/presentationml/2006/ole">
              <p:oleObj spid="_x0000_s1287" name="Clip" r:id="rId14" imgW="3314880" imgH="3238560" progId="MS_ClipArt_Gallery.5">
                <p:embed/>
              </p:oleObj>
            </a:graphicData>
          </a:graphic>
        </p:graphicFrame>
        <p:graphicFrame>
          <p:nvGraphicFramePr>
            <p:cNvPr id="1289" name="Object 265"/>
            <p:cNvGraphicFramePr>
              <a:graphicFrameLocks noChangeAspect="1"/>
            </p:cNvGraphicFramePr>
            <p:nvPr/>
          </p:nvGraphicFramePr>
          <p:xfrm>
            <a:off x="2800" y="868"/>
            <a:ext cx="877" cy="857"/>
          </p:xfrm>
          <a:graphic>
            <a:graphicData uri="http://schemas.openxmlformats.org/presentationml/2006/ole">
              <p:oleObj spid="_x0000_s1289" name="Clip" r:id="rId15" imgW="3314880" imgH="3238560" progId="MS_ClipArt_Gallery.5">
                <p:embed/>
              </p:oleObj>
            </a:graphicData>
          </a:graphic>
        </p:graphicFrame>
        <p:graphicFrame>
          <p:nvGraphicFramePr>
            <p:cNvPr id="1290" name="Object 266"/>
            <p:cNvGraphicFramePr>
              <a:graphicFrameLocks noChangeAspect="1"/>
            </p:cNvGraphicFramePr>
            <p:nvPr/>
          </p:nvGraphicFramePr>
          <p:xfrm>
            <a:off x="2800" y="1731"/>
            <a:ext cx="877" cy="857"/>
          </p:xfrm>
          <a:graphic>
            <a:graphicData uri="http://schemas.openxmlformats.org/presentationml/2006/ole">
              <p:oleObj spid="_x0000_s1290" name="Clip" r:id="rId16" imgW="3314880" imgH="3238560" progId="MS_ClipArt_Gallery.5">
                <p:embed/>
              </p:oleObj>
            </a:graphicData>
          </a:graphic>
        </p:graphicFrame>
        <p:graphicFrame>
          <p:nvGraphicFramePr>
            <p:cNvPr id="1291" name="Object 267"/>
            <p:cNvGraphicFramePr>
              <a:graphicFrameLocks noChangeAspect="1"/>
            </p:cNvGraphicFramePr>
            <p:nvPr/>
          </p:nvGraphicFramePr>
          <p:xfrm>
            <a:off x="2800" y="2594"/>
            <a:ext cx="877" cy="857"/>
          </p:xfrm>
          <a:graphic>
            <a:graphicData uri="http://schemas.openxmlformats.org/presentationml/2006/ole">
              <p:oleObj spid="_x0000_s1291" name="Clip" r:id="rId17" imgW="3314880" imgH="3238560" progId="MS_ClipArt_Gallery.5">
                <p:embed/>
              </p:oleObj>
            </a:graphicData>
          </a:graphic>
        </p:graphicFrame>
        <p:graphicFrame>
          <p:nvGraphicFramePr>
            <p:cNvPr id="1292" name="Object 268"/>
            <p:cNvGraphicFramePr>
              <a:graphicFrameLocks noChangeAspect="1"/>
            </p:cNvGraphicFramePr>
            <p:nvPr/>
          </p:nvGraphicFramePr>
          <p:xfrm>
            <a:off x="2800" y="3458"/>
            <a:ext cx="877" cy="857"/>
          </p:xfrm>
          <a:graphic>
            <a:graphicData uri="http://schemas.openxmlformats.org/presentationml/2006/ole">
              <p:oleObj spid="_x0000_s1292" name="Clip" r:id="rId18" imgW="3314880" imgH="3238560" progId="MS_ClipArt_Gallery.5">
                <p:embed/>
              </p:oleObj>
            </a:graphicData>
          </a:graphic>
        </p:graphicFrame>
      </p:grpSp>
      <p:sp>
        <p:nvSpPr>
          <p:cNvPr id="1294" name="AutoShape 270"/>
          <p:cNvSpPr>
            <a:spLocks noChangeArrowheads="1"/>
          </p:cNvSpPr>
          <p:nvPr/>
        </p:nvSpPr>
        <p:spPr bwMode="auto">
          <a:xfrm>
            <a:off x="1423988" y="1209675"/>
            <a:ext cx="8863012" cy="222250"/>
          </a:xfrm>
          <a:prstGeom prst="roundRect">
            <a:avLst>
              <a:gd name="adj" fmla="val 33106"/>
            </a:avLst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5" name="Rectangle 27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C. Johannesson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Wingdings" pitchFamily="2" charset="2"/>
        <a:buChar char="ª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9638" indent="-3381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Wingdings" pitchFamily="2" charset="2"/>
        <a:buChar char="w"/>
        <a:defRPr sz="3200">
          <a:solidFill>
            <a:schemeClr val="tx1"/>
          </a:solidFill>
          <a:latin typeface="+mn-lt"/>
        </a:defRPr>
      </a:lvl2pPr>
      <a:lvl3pPr marL="1362075" indent="-3381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•"/>
        <a:defRPr sz="3200">
          <a:solidFill>
            <a:schemeClr val="tx1"/>
          </a:solidFill>
          <a:latin typeface="+mn-lt"/>
        </a:defRPr>
      </a:lvl3pPr>
      <a:lvl4pPr marL="1827213" indent="-350838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3200">
          <a:solidFill>
            <a:schemeClr val="tx1"/>
          </a:solidFill>
          <a:latin typeface="+mn-lt"/>
        </a:defRPr>
      </a:lvl4pPr>
      <a:lvl5pPr marL="2282825" indent="-341313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200">
          <a:solidFill>
            <a:schemeClr val="tx1"/>
          </a:solidFill>
          <a:latin typeface="+mn-lt"/>
        </a:defRPr>
      </a:lvl5pPr>
      <a:lvl6pPr marL="2740025" indent="-341313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200">
          <a:solidFill>
            <a:schemeClr val="tx1"/>
          </a:solidFill>
          <a:latin typeface="+mn-lt"/>
        </a:defRPr>
      </a:lvl6pPr>
      <a:lvl7pPr marL="3197225" indent="-341313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200">
          <a:solidFill>
            <a:schemeClr val="tx1"/>
          </a:solidFill>
          <a:latin typeface="+mn-lt"/>
        </a:defRPr>
      </a:lvl7pPr>
      <a:lvl8pPr marL="3654425" indent="-341313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200">
          <a:solidFill>
            <a:schemeClr val="tx1"/>
          </a:solidFill>
          <a:latin typeface="+mn-lt"/>
        </a:defRPr>
      </a:lvl8pPr>
      <a:lvl9pPr marL="4111625" indent="-341313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868363"/>
            <a:ext cx="8763000" cy="2359025"/>
          </a:xfrm>
          <a:noFill/>
          <a:ln/>
          <a:effectLst>
            <a:outerShdw dist="71842" dir="2700000" algn="ctr" rotWithShape="0">
              <a:srgbClr val="000000"/>
            </a:outerShdw>
          </a:effectLst>
        </p:spPr>
        <p:txBody>
          <a:bodyPr/>
          <a:lstStyle/>
          <a:p>
            <a:pPr algn="l"/>
            <a:r>
              <a:rPr lang="en-US" sz="6400" dirty="0">
                <a:solidFill>
                  <a:schemeClr val="accent2"/>
                </a:solidFill>
                <a:effectLst/>
                <a:latin typeface="Westminster" pitchFamily="82" charset="0"/>
              </a:rPr>
              <a:t>		   </a:t>
            </a:r>
            <a:r>
              <a:rPr lang="en-US" sz="6400" dirty="0">
                <a:solidFill>
                  <a:schemeClr val="accent1"/>
                </a:solidFill>
                <a:effectLst/>
                <a:latin typeface="Westminster" pitchFamily="82" charset="0"/>
              </a:rPr>
              <a:t>CHAPTER</a:t>
            </a:r>
            <a:r>
              <a:rPr lang="en-US" sz="9200" dirty="0">
                <a:solidFill>
                  <a:schemeClr val="accent1"/>
                </a:solidFill>
                <a:effectLst/>
                <a:latin typeface="Westminster" pitchFamily="82" charset="0"/>
              </a:rPr>
              <a:t> </a:t>
            </a:r>
            <a:r>
              <a:rPr lang="en-US" sz="6400" dirty="0" smtClean="0">
                <a:solidFill>
                  <a:schemeClr val="accent1"/>
                </a:solidFill>
                <a:effectLst/>
                <a:latin typeface="Westminster" pitchFamily="82" charset="0"/>
              </a:rPr>
              <a:t>25</a:t>
            </a:r>
            <a:r>
              <a:rPr lang="en-US" sz="6400" dirty="0">
                <a:solidFill>
                  <a:schemeClr val="accent1"/>
                </a:solidFill>
                <a:effectLst/>
                <a:latin typeface="Westminster" pitchFamily="82" charset="0"/>
              </a:rPr>
              <a:t/>
            </a:r>
            <a:br>
              <a:rPr lang="en-US" sz="6400" dirty="0">
                <a:solidFill>
                  <a:schemeClr val="accent1"/>
                </a:solidFill>
                <a:effectLst/>
                <a:latin typeface="Westminster" pitchFamily="82" charset="0"/>
              </a:rPr>
            </a:br>
            <a:r>
              <a:rPr lang="en-US" sz="2000" dirty="0">
                <a:solidFill>
                  <a:schemeClr val="accent1"/>
                </a:solidFill>
                <a:effectLst/>
                <a:latin typeface="Westminster" pitchFamily="82" charset="0"/>
              </a:rPr>
              <a:t/>
            </a:r>
            <a:br>
              <a:rPr lang="en-US" sz="2000" dirty="0">
                <a:solidFill>
                  <a:schemeClr val="accent1"/>
                </a:solidFill>
                <a:effectLst/>
                <a:latin typeface="Westminster" pitchFamily="82" charset="0"/>
              </a:rPr>
            </a:br>
            <a:r>
              <a:rPr lang="en-US" sz="2000" dirty="0">
                <a:solidFill>
                  <a:schemeClr val="accent1"/>
                </a:solidFill>
                <a:effectLst/>
                <a:latin typeface="Westminster" pitchFamily="82" charset="0"/>
              </a:rPr>
              <a:t>	</a:t>
            </a:r>
            <a:r>
              <a:rPr lang="en-US" sz="9200" dirty="0">
                <a:solidFill>
                  <a:schemeClr val="accent1"/>
                </a:solidFill>
                <a:effectLst/>
                <a:latin typeface="Westminster" pitchFamily="82" charset="0"/>
              </a:rPr>
              <a:t> Nuclear</a:t>
            </a:r>
            <a:br>
              <a:rPr lang="en-US" sz="9200" dirty="0">
                <a:solidFill>
                  <a:schemeClr val="accent1"/>
                </a:solidFill>
                <a:effectLst/>
                <a:latin typeface="Westminster" pitchFamily="82" charset="0"/>
              </a:rPr>
            </a:br>
            <a:r>
              <a:rPr lang="en-US" sz="9200" dirty="0">
                <a:solidFill>
                  <a:schemeClr val="accent1"/>
                </a:solidFill>
                <a:effectLst/>
                <a:latin typeface="Westminster" pitchFamily="82" charset="0"/>
              </a:rPr>
              <a:t>			 Chemistry</a:t>
            </a:r>
            <a:endParaRPr lang="en-US" sz="9200" dirty="0">
              <a:solidFill>
                <a:schemeClr val="accent2"/>
              </a:solidFill>
              <a:effectLst/>
              <a:latin typeface="Westminster" pitchFamily="8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40088" y="4654550"/>
            <a:ext cx="5334000" cy="1774825"/>
          </a:xfrm>
          <a:effectLst>
            <a:outerShdw dist="63500" dir="3187806" algn="ctr" rotWithShape="0">
              <a:schemeClr val="bg2"/>
            </a:outerShdw>
          </a:effectLst>
        </p:spPr>
        <p:txBody>
          <a:bodyPr/>
          <a:lstStyle/>
          <a:p>
            <a:pPr defTabSz="912813"/>
            <a:r>
              <a:rPr lang="en-US" sz="47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III. Fission &amp; </a:t>
            </a:r>
            <a:r>
              <a:rPr lang="en-US" sz="4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Fusion</a:t>
            </a: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0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95450" y="4572000"/>
            <a:ext cx="365125" cy="365125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bg2"/>
                </a:solidFill>
                <a:latin typeface="Impact" pitchFamily="34" charset="0"/>
              </a:rPr>
              <a:t>I</a:t>
            </a:r>
          </a:p>
        </p:txBody>
      </p:sp>
      <p:sp>
        <p:nvSpPr>
          <p:cNvPr id="4301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5450" y="6299200"/>
            <a:ext cx="365125" cy="365125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bg2"/>
                </a:solidFill>
                <a:latin typeface="Impact" pitchFamily="34" charset="0"/>
              </a:rPr>
              <a:t>IV</a:t>
            </a:r>
          </a:p>
        </p:txBody>
      </p:sp>
      <p:sp>
        <p:nvSpPr>
          <p:cNvPr id="43015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95450" y="5722938"/>
            <a:ext cx="365125" cy="365125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bg2"/>
                </a:solidFill>
                <a:latin typeface="Impact" pitchFamily="34" charset="0"/>
              </a:rPr>
              <a:t>III</a:t>
            </a:r>
          </a:p>
        </p:txBody>
      </p:sp>
      <p:sp>
        <p:nvSpPr>
          <p:cNvPr id="4301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95450" y="5146675"/>
            <a:ext cx="365125" cy="365125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bg2"/>
                </a:solidFill>
                <a:latin typeface="Impact" pitchFamily="34" charset="0"/>
              </a:rPr>
              <a:t>II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F</a:t>
            </a:r>
            <a:r>
              <a:rPr lang="en-US" sz="800"/>
              <a:t> </a:t>
            </a:r>
            <a:r>
              <a:rPr lang="en-US"/>
              <a:t>ission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3525" y="1828800"/>
            <a:ext cx="8567738" cy="3217863"/>
          </a:xfrm>
        </p:spPr>
        <p:txBody>
          <a:bodyPr/>
          <a:lstStyle/>
          <a:p>
            <a:r>
              <a:rPr lang="en-US"/>
              <a:t>splitting a nucleus into two or more smaller nuclei</a:t>
            </a:r>
          </a:p>
          <a:p>
            <a:r>
              <a:rPr lang="en-US"/>
              <a:t>1 g of </a:t>
            </a:r>
            <a:r>
              <a:rPr lang="en-US" baseline="30000"/>
              <a:t>235</a:t>
            </a:r>
            <a:r>
              <a:rPr lang="en-US"/>
              <a:t>U = </a:t>
            </a:r>
            <a:br>
              <a:rPr lang="en-US"/>
            </a:br>
            <a:r>
              <a:rPr lang="en-US"/>
              <a:t>3 tons of  coal</a:t>
            </a:r>
          </a:p>
        </p:txBody>
      </p:sp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5141913" y="2949575"/>
          <a:ext cx="4697412" cy="3590925"/>
        </p:xfrm>
        <a:graphic>
          <a:graphicData uri="http://schemas.openxmlformats.org/presentationml/2006/ole">
            <p:oleObj spid="_x0000_s73732" name="Photo Editor Photo" r:id="rId3" imgW="2752381" imgH="2104762" progId="MSPhotoEd.3">
              <p:embed/>
            </p:oleObj>
          </a:graphicData>
        </a:graphic>
      </p:graphicFrame>
      <p:grpSp>
        <p:nvGrpSpPr>
          <p:cNvPr id="73733" name="Group 5"/>
          <p:cNvGrpSpPr>
            <a:grpSpLocks/>
          </p:cNvGrpSpPr>
          <p:nvPr/>
        </p:nvGrpSpPr>
        <p:grpSpPr bwMode="auto">
          <a:xfrm>
            <a:off x="2566988" y="4694238"/>
            <a:ext cx="1549400" cy="1193800"/>
            <a:chOff x="4888" y="1280"/>
            <a:chExt cx="976" cy="752"/>
          </a:xfrm>
        </p:grpSpPr>
        <p:sp>
          <p:nvSpPr>
            <p:cNvPr id="73734" name="AutoShape 6"/>
            <p:cNvSpPr>
              <a:spLocks noChangeArrowheads="1"/>
            </p:cNvSpPr>
            <p:nvPr/>
          </p:nvSpPr>
          <p:spPr bwMode="auto">
            <a:xfrm>
              <a:off x="4888" y="1280"/>
              <a:ext cx="976" cy="7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3735" name="Object 7"/>
            <p:cNvGraphicFramePr>
              <a:graphicFrameLocks noChangeAspect="1"/>
            </p:cNvGraphicFramePr>
            <p:nvPr/>
          </p:nvGraphicFramePr>
          <p:xfrm>
            <a:off x="4993" y="1365"/>
            <a:ext cx="767" cy="582"/>
          </p:xfrm>
          <a:graphic>
            <a:graphicData uri="http://schemas.openxmlformats.org/presentationml/2006/ole">
              <p:oleObj spid="_x0000_s73735" name="Equation" r:id="rId4" imgW="317160" imgH="2412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F</a:t>
            </a:r>
            <a:r>
              <a:rPr lang="en-US" sz="800"/>
              <a:t> </a:t>
            </a:r>
            <a:r>
              <a:rPr lang="en-US"/>
              <a:t>ission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3525" y="1600200"/>
            <a:ext cx="8753475" cy="1287463"/>
          </a:xfrm>
        </p:spPr>
        <p:txBody>
          <a:bodyPr/>
          <a:lstStyle/>
          <a:p>
            <a:r>
              <a:rPr lang="en-US" u="sng" dirty="0"/>
              <a:t>chain reaction</a:t>
            </a:r>
            <a:r>
              <a:rPr lang="en-US" dirty="0"/>
              <a:t> - self-propagating reaction</a:t>
            </a:r>
          </a:p>
          <a:p>
            <a:r>
              <a:rPr lang="en-US" u="sng" dirty="0"/>
              <a:t>critical mass</a:t>
            </a:r>
            <a:r>
              <a:rPr lang="en-US" dirty="0"/>
              <a:t> - </a:t>
            </a:r>
            <a:br>
              <a:rPr lang="en-US" dirty="0"/>
            </a:br>
            <a:r>
              <a:rPr lang="en-US" dirty="0"/>
              <a:t>mass required </a:t>
            </a:r>
            <a:br>
              <a:rPr lang="en-US" dirty="0"/>
            </a:br>
            <a:r>
              <a:rPr lang="en-US" dirty="0"/>
              <a:t>to sustain a </a:t>
            </a:r>
            <a:br>
              <a:rPr lang="en-US" dirty="0"/>
            </a:br>
            <a:r>
              <a:rPr lang="en-US" dirty="0"/>
              <a:t>chain reaction</a:t>
            </a:r>
          </a:p>
        </p:txBody>
      </p:sp>
      <p:pic>
        <p:nvPicPr>
          <p:cNvPr id="74756" name="Picture 4" descr="fission - chain rea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3350" y="2293938"/>
            <a:ext cx="4624388" cy="4359275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Fusion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0" y="1600200"/>
            <a:ext cx="8305800" cy="1943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combining of two nuclei to form one nucleus of larger mass</a:t>
            </a:r>
          </a:p>
          <a:p>
            <a:pPr>
              <a:lnSpc>
                <a:spcPct val="90000"/>
              </a:lnSpc>
            </a:pPr>
            <a:r>
              <a:rPr lang="en-US" dirty="0"/>
              <a:t>thermonuclear reaction – requires temp of 40,000,000 K to sustain</a:t>
            </a:r>
          </a:p>
          <a:p>
            <a:pPr>
              <a:lnSpc>
                <a:spcPct val="90000"/>
              </a:lnSpc>
            </a:pPr>
            <a:r>
              <a:rPr lang="en-US" dirty="0"/>
              <a:t>1 g of fusion fuel = </a:t>
            </a:r>
            <a:br>
              <a:rPr lang="en-US" dirty="0"/>
            </a:br>
            <a:r>
              <a:rPr lang="en-US" dirty="0"/>
              <a:t>20 tons of coal</a:t>
            </a:r>
          </a:p>
          <a:p>
            <a:pPr>
              <a:lnSpc>
                <a:spcPct val="90000"/>
              </a:lnSpc>
            </a:pPr>
            <a:r>
              <a:rPr lang="en-US" dirty="0"/>
              <a:t>occurs naturally in </a:t>
            </a:r>
            <a:br>
              <a:rPr lang="en-US" dirty="0"/>
            </a:br>
            <a:r>
              <a:rPr lang="en-US" dirty="0"/>
              <a:t>stars</a:t>
            </a:r>
          </a:p>
        </p:txBody>
      </p:sp>
      <p:pic>
        <p:nvPicPr>
          <p:cNvPr id="75780" name="Picture 4" descr="fusion reaction"/>
          <p:cNvPicPr>
            <a:picLocks noChangeAspect="1" noChangeArrowheads="1"/>
          </p:cNvPicPr>
          <p:nvPr/>
        </p:nvPicPr>
        <p:blipFill>
          <a:blip r:embed="rId3" cstate="print"/>
          <a:srcRect l="3461" t="12975" b="7671"/>
          <a:stretch>
            <a:fillRect/>
          </a:stretch>
        </p:blipFill>
        <p:spPr bwMode="auto">
          <a:xfrm>
            <a:off x="6473825" y="3740150"/>
            <a:ext cx="2943225" cy="288448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grpSp>
        <p:nvGrpSpPr>
          <p:cNvPr id="75781" name="Group 5"/>
          <p:cNvGrpSpPr>
            <a:grpSpLocks/>
          </p:cNvGrpSpPr>
          <p:nvPr/>
        </p:nvGrpSpPr>
        <p:grpSpPr bwMode="auto">
          <a:xfrm>
            <a:off x="4059238" y="5416550"/>
            <a:ext cx="2171700" cy="1193800"/>
            <a:chOff x="2200" y="3328"/>
            <a:chExt cx="1368" cy="752"/>
          </a:xfrm>
        </p:grpSpPr>
        <p:sp>
          <p:nvSpPr>
            <p:cNvPr id="75782" name="AutoShape 6"/>
            <p:cNvSpPr>
              <a:spLocks noChangeArrowheads="1"/>
            </p:cNvSpPr>
            <p:nvPr/>
          </p:nvSpPr>
          <p:spPr bwMode="auto">
            <a:xfrm>
              <a:off x="2200" y="3328"/>
              <a:ext cx="1368" cy="7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5783" name="Object 7"/>
            <p:cNvGraphicFramePr>
              <a:graphicFrameLocks noChangeAspect="1"/>
            </p:cNvGraphicFramePr>
            <p:nvPr/>
          </p:nvGraphicFramePr>
          <p:xfrm>
            <a:off x="2268" y="3426"/>
            <a:ext cx="1233" cy="555"/>
          </p:xfrm>
          <a:graphic>
            <a:graphicData uri="http://schemas.openxmlformats.org/presentationml/2006/ole">
              <p:oleObj spid="_x0000_s75783" name="Equation" r:id="rId4" imgW="507960" imgH="2286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Fission vs. Fusion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4527550"/>
            <a:ext cx="4076700" cy="2330450"/>
          </a:xfrm>
        </p:spPr>
        <p:txBody>
          <a:bodyPr/>
          <a:lstStyle/>
          <a:p>
            <a:r>
              <a:rPr lang="en-US" baseline="30000" dirty="0"/>
              <a:t>235</a:t>
            </a:r>
            <a:r>
              <a:rPr lang="en-US" dirty="0"/>
              <a:t>U is limited</a:t>
            </a:r>
          </a:p>
          <a:p>
            <a:r>
              <a:rPr lang="en-US" dirty="0"/>
              <a:t>danger of meltdown</a:t>
            </a:r>
          </a:p>
          <a:p>
            <a:r>
              <a:rPr lang="en-US" dirty="0"/>
              <a:t>toxic waste</a:t>
            </a:r>
          </a:p>
          <a:p>
            <a:r>
              <a:rPr lang="en-US" dirty="0"/>
              <a:t>thermal pollution</a:t>
            </a:r>
            <a:endParaRPr lang="en-US" baseline="30000" dirty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737225" y="4502150"/>
            <a:ext cx="4549775" cy="2355850"/>
          </a:xfrm>
        </p:spPr>
        <p:txBody>
          <a:bodyPr/>
          <a:lstStyle/>
          <a:p>
            <a:r>
              <a:rPr lang="en-US" dirty="0"/>
              <a:t>fuel is abundant</a:t>
            </a:r>
          </a:p>
          <a:p>
            <a:r>
              <a:rPr lang="en-US" dirty="0"/>
              <a:t>no danger of meltdown</a:t>
            </a:r>
          </a:p>
          <a:p>
            <a:r>
              <a:rPr lang="en-US" dirty="0"/>
              <a:t>no toxic waste</a:t>
            </a:r>
          </a:p>
          <a:p>
            <a:r>
              <a:rPr lang="en-US" dirty="0"/>
              <a:t>not yet sustainable</a:t>
            </a:r>
          </a:p>
        </p:txBody>
      </p:sp>
      <p:pic>
        <p:nvPicPr>
          <p:cNvPr id="76805" name="Picture 5" descr="fission &amp; fus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0713" y="1620838"/>
            <a:ext cx="5035550" cy="2782887"/>
          </a:xfrm>
          <a:prstGeom prst="rect">
            <a:avLst/>
          </a:prstGeom>
          <a:noFill/>
        </p:spPr>
      </p:pic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2763838" y="1689100"/>
            <a:ext cx="328612" cy="2647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Impact" pitchFamily="34" charset="0"/>
              </a:rPr>
              <a:t>FISSION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8266113" y="1870075"/>
            <a:ext cx="328612" cy="2282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Impact" pitchFamily="34" charset="0"/>
              </a:rPr>
              <a:t>FUSION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utoUpdateAnimBg="0"/>
      <p:bldP spid="76804" grpId="0" build="p" autoUpdateAnimBg="0"/>
    </p:bldLst>
  </p:timing>
</p:sld>
</file>

<file path=ppt/theme/theme1.xml><?xml version="1.0" encoding="utf-8"?>
<a:theme xmlns:a="http://schemas.openxmlformats.org/drawingml/2006/main" name="Tube.pot">
  <a:themeElements>
    <a:clrScheme name="">
      <a:dk1>
        <a:srgbClr val="000000"/>
      </a:dk1>
      <a:lt1>
        <a:srgbClr val="FFFFFF"/>
      </a:lt1>
      <a:dk2>
        <a:srgbClr val="1A1A68"/>
      </a:dk2>
      <a:lt2>
        <a:srgbClr val="FFFFFF"/>
      </a:lt2>
      <a:accent1>
        <a:srgbClr val="FFFF66"/>
      </a:accent1>
      <a:accent2>
        <a:srgbClr val="09DBC2"/>
      </a:accent2>
      <a:accent3>
        <a:srgbClr val="ABABB9"/>
      </a:accent3>
      <a:accent4>
        <a:srgbClr val="DADADA"/>
      </a:accent4>
      <a:accent5>
        <a:srgbClr val="FFFFB8"/>
      </a:accent5>
      <a:accent6>
        <a:srgbClr val="07C6B0"/>
      </a:accent6>
      <a:hlink>
        <a:srgbClr val="53A9FF"/>
      </a:hlink>
      <a:folHlink>
        <a:srgbClr val="F49100"/>
      </a:folHlink>
    </a:clrScheme>
    <a:fontScheme name="Tube.pot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ube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be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Designs\TUBE.POT</Template>
  <TotalTime>1427</TotalTime>
  <Pages>1</Pages>
  <Words>100</Words>
  <Application>Microsoft Office PowerPoint</Application>
  <PresentationFormat>35mm Slides</PresentationFormat>
  <Paragraphs>28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Times New Roman</vt:lpstr>
      <vt:lpstr>Impact</vt:lpstr>
      <vt:lpstr>Arial</vt:lpstr>
      <vt:lpstr>Wingdings</vt:lpstr>
      <vt:lpstr>Westminster</vt:lpstr>
      <vt:lpstr>Tube.pot</vt:lpstr>
      <vt:lpstr>Microsoft Clip Gallery</vt:lpstr>
      <vt:lpstr>Microsoft Photo Editor 3.0 Photo</vt:lpstr>
      <vt:lpstr>Microsoft Equation 3.0</vt:lpstr>
      <vt:lpstr>     CHAPTER 25    Nuclear     Chemistry</vt:lpstr>
      <vt:lpstr>A. F ission</vt:lpstr>
      <vt:lpstr>A. F ission</vt:lpstr>
      <vt:lpstr>B. Fusion</vt:lpstr>
      <vt:lpstr>C. Fission vs. Fusion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III. Fission &amp; Fusion</dc:title>
  <dc:creator>Mrs. Johannesson</dc:creator>
  <cp:lastModifiedBy>mshull</cp:lastModifiedBy>
  <cp:revision>79</cp:revision>
  <cp:lastPrinted>1601-01-01T00:00:00Z</cp:lastPrinted>
  <dcterms:created xsi:type="dcterms:W3CDTF">2000-12-08T03:44:32Z</dcterms:created>
  <dcterms:modified xsi:type="dcterms:W3CDTF">2015-05-20T12:25:47Z</dcterms:modified>
</cp:coreProperties>
</file>