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6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80" r:id="rId22"/>
    <p:sldId id="277" r:id="rId23"/>
    <p:sldId id="278" r:id="rId24"/>
    <p:sldId id="279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4E9A5F-A03C-4F44-AF56-0C46EFA5599E}" type="datetimeFigureOut">
              <a:rPr lang="en-US" smtClean="0"/>
              <a:t>9/23/2013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E59DA1-9795-4C1D-A501-99DC098DD8F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EE6AEE5-F2DF-4A5C-9918-03EE5B1BCB8F}" type="slidenum">
              <a:rPr lang="en-US">
                <a:solidFill>
                  <a:prstClr val="black"/>
                </a:solidFill>
              </a:rPr>
              <a:pPr/>
              <a:t>9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8370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58371" name="Rectangle 3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F8E4FA-E1DB-4D88-BE18-5DE988D76C9B}" type="slidenum">
              <a:rPr lang="en-US">
                <a:solidFill>
                  <a:prstClr val="black"/>
                </a:solidFill>
              </a:rPr>
              <a:pPr/>
              <a:t>10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6322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56323" name="Rectangle 3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-14288"/>
            <a:ext cx="9155113" cy="6884988"/>
            <a:chOff x="0" y="-9"/>
            <a:chExt cx="5767" cy="4337"/>
          </a:xfrm>
        </p:grpSpPr>
        <p:sp>
          <p:nvSpPr>
            <p:cNvPr id="4099" name="Freeform 3"/>
            <p:cNvSpPr>
              <a:spLocks/>
            </p:cNvSpPr>
            <p:nvPr/>
          </p:nvSpPr>
          <p:spPr bwMode="hidden">
            <a:xfrm>
              <a:off x="1632" y="-5"/>
              <a:ext cx="1737" cy="4333"/>
            </a:xfrm>
            <a:custGeom>
              <a:avLst/>
              <a:gdLst/>
              <a:ahLst/>
              <a:cxnLst>
                <a:cxn ang="0">
                  <a:pos x="494" y="4309"/>
                </a:cxn>
                <a:cxn ang="0">
                  <a:pos x="1737" y="4320"/>
                </a:cxn>
                <a:cxn ang="0">
                  <a:pos x="524" y="0"/>
                </a:cxn>
                <a:cxn ang="0">
                  <a:pos x="0" y="7"/>
                </a:cxn>
                <a:cxn ang="0">
                  <a:pos x="494" y="430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4100" name="Freeform 4"/>
            <p:cNvSpPr>
              <a:spLocks/>
            </p:cNvSpPr>
            <p:nvPr/>
          </p:nvSpPr>
          <p:spPr bwMode="hidden">
            <a:xfrm>
              <a:off x="0" y="-7"/>
              <a:ext cx="1737" cy="4329"/>
            </a:xfrm>
            <a:custGeom>
              <a:avLst/>
              <a:gdLst/>
              <a:ahLst/>
              <a:cxnLst>
                <a:cxn ang="0">
                  <a:pos x="494" y="4309"/>
                </a:cxn>
                <a:cxn ang="0">
                  <a:pos x="1737" y="4320"/>
                </a:cxn>
                <a:cxn ang="0">
                  <a:pos x="524" y="0"/>
                </a:cxn>
                <a:cxn ang="0">
                  <a:pos x="0" y="7"/>
                </a:cxn>
                <a:cxn ang="0">
                  <a:pos x="494" y="430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4101" name="Freeform 5"/>
            <p:cNvSpPr>
              <a:spLocks/>
            </p:cNvSpPr>
            <p:nvPr/>
          </p:nvSpPr>
          <p:spPr bwMode="hidden">
            <a:xfrm>
              <a:off x="3744" y="-4"/>
              <a:ext cx="1739" cy="4330"/>
            </a:xfrm>
            <a:custGeom>
              <a:avLst/>
              <a:gdLst/>
              <a:ahLst/>
              <a:cxnLst>
                <a:cxn ang="0">
                  <a:pos x="494" y="4415"/>
                </a:cxn>
                <a:cxn ang="0">
                  <a:pos x="1739" y="4420"/>
                </a:cxn>
                <a:cxn ang="0">
                  <a:pos x="524" y="0"/>
                </a:cxn>
                <a:cxn ang="0">
                  <a:pos x="0" y="7"/>
                </a:cxn>
                <a:cxn ang="0">
                  <a:pos x="494" y="4415"/>
                </a:cxn>
              </a:cxnLst>
              <a:rect l="0" t="0" r="r" b="b"/>
              <a:pathLst>
                <a:path w="1739" h="4420">
                  <a:moveTo>
                    <a:pt x="494" y="4415"/>
                  </a:moveTo>
                  <a:lnTo>
                    <a:pt x="1739" y="44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415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4102" name="Freeform 6"/>
            <p:cNvSpPr>
              <a:spLocks/>
            </p:cNvSpPr>
            <p:nvPr/>
          </p:nvSpPr>
          <p:spPr bwMode="hidden">
            <a:xfrm>
              <a:off x="1920" y="-9"/>
              <a:ext cx="2080" cy="4324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1870" y="4338"/>
                </a:cxn>
                <a:cxn ang="0">
                  <a:pos x="2080" y="4338"/>
                </a:cxn>
                <a:cxn ang="0">
                  <a:pos x="1033" y="0"/>
                </a:cxn>
                <a:cxn ang="0">
                  <a:pos x="0" y="7"/>
                </a:cxn>
              </a:cxnLst>
              <a:rect l="0" t="0" r="r" b="b"/>
              <a:pathLst>
                <a:path w="2080" h="4338">
                  <a:moveTo>
                    <a:pt x="0" y="7"/>
                  </a:moveTo>
                  <a:lnTo>
                    <a:pt x="1870" y="4338"/>
                  </a:lnTo>
                  <a:lnTo>
                    <a:pt x="2080" y="4338"/>
                  </a:lnTo>
                  <a:lnTo>
                    <a:pt x="1033" y="0"/>
                  </a:lnTo>
                  <a:lnTo>
                    <a:pt x="0" y="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4103" name="Freeform 7"/>
            <p:cNvSpPr>
              <a:spLocks/>
            </p:cNvSpPr>
            <p:nvPr/>
          </p:nvSpPr>
          <p:spPr bwMode="hidden">
            <a:xfrm>
              <a:off x="117" y="97"/>
              <a:ext cx="3504" cy="1536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4104" name="Freeform 8"/>
            <p:cNvSpPr>
              <a:spLocks/>
            </p:cNvSpPr>
            <p:nvPr/>
          </p:nvSpPr>
          <p:spPr bwMode="hidden">
            <a:xfrm rot="2702961" flipH="1">
              <a:off x="810" y="766"/>
              <a:ext cx="2544" cy="1008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4105" name="Freeform 9"/>
            <p:cNvSpPr>
              <a:spLocks/>
            </p:cNvSpPr>
            <p:nvPr/>
          </p:nvSpPr>
          <p:spPr bwMode="hidden">
            <a:xfrm>
              <a:off x="83" y="49"/>
              <a:ext cx="3504" cy="1536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4106" name="Freeform 10"/>
            <p:cNvSpPr>
              <a:spLocks/>
            </p:cNvSpPr>
            <p:nvPr/>
          </p:nvSpPr>
          <p:spPr bwMode="hidden">
            <a:xfrm rot="-2895842">
              <a:off x="-984" y="1041"/>
              <a:ext cx="3504" cy="1536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4107" name="Freeform 11"/>
            <p:cNvSpPr>
              <a:spLocks/>
            </p:cNvSpPr>
            <p:nvPr/>
          </p:nvSpPr>
          <p:spPr bwMode="hidden">
            <a:xfrm rot="-2305141">
              <a:off x="1331" y="913"/>
              <a:ext cx="3594" cy="1735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4108" name="Freeform 12"/>
            <p:cNvSpPr>
              <a:spLocks/>
            </p:cNvSpPr>
            <p:nvPr/>
          </p:nvSpPr>
          <p:spPr bwMode="hidden">
            <a:xfrm rot="2084418" flipH="1">
              <a:off x="1859" y="865"/>
              <a:ext cx="3504" cy="1536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4109" name="Freeform 13"/>
            <p:cNvSpPr>
              <a:spLocks/>
            </p:cNvSpPr>
            <p:nvPr/>
          </p:nvSpPr>
          <p:spPr bwMode="hidden">
            <a:xfrm>
              <a:off x="4250" y="-7"/>
              <a:ext cx="1089" cy="2285"/>
            </a:xfrm>
            <a:custGeom>
              <a:avLst/>
              <a:gdLst/>
              <a:ahLst/>
              <a:cxnLst>
                <a:cxn ang="0">
                  <a:pos x="0" y="2265"/>
                </a:cxn>
                <a:cxn ang="0">
                  <a:pos x="1030" y="0"/>
                </a:cxn>
                <a:cxn ang="0">
                  <a:pos x="1089" y="0"/>
                </a:cxn>
                <a:cxn ang="0">
                  <a:pos x="37" y="2285"/>
                </a:cxn>
                <a:cxn ang="0">
                  <a:pos x="0" y="2265"/>
                </a:cxn>
              </a:cxnLst>
              <a:rect l="0" t="0" r="r" b="b"/>
              <a:pathLst>
                <a:path w="1089" h="2285">
                  <a:moveTo>
                    <a:pt x="0" y="2265"/>
                  </a:moveTo>
                  <a:cubicBezTo>
                    <a:pt x="438" y="996"/>
                    <a:pt x="865" y="377"/>
                    <a:pt x="1030" y="0"/>
                  </a:cubicBezTo>
                  <a:cubicBezTo>
                    <a:pt x="1030" y="0"/>
                    <a:pt x="1059" y="0"/>
                    <a:pt x="1089" y="0"/>
                  </a:cubicBezTo>
                  <a:cubicBezTo>
                    <a:pt x="565" y="834"/>
                    <a:pt x="181" y="1853"/>
                    <a:pt x="37" y="2285"/>
                  </a:cubicBezTo>
                  <a:cubicBezTo>
                    <a:pt x="37" y="2285"/>
                    <a:pt x="0" y="2265"/>
                    <a:pt x="0" y="226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4110" name="Rectangle 14"/>
            <p:cNvSpPr>
              <a:spLocks noChangeArrowheads="1"/>
            </p:cNvSpPr>
            <p:nvPr/>
          </p:nvSpPr>
          <p:spPr bwMode="invGray">
            <a:xfrm>
              <a:off x="0" y="2441"/>
              <a:ext cx="5760" cy="43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4111" name="Freeform 15"/>
            <p:cNvSpPr>
              <a:spLocks/>
            </p:cNvSpPr>
            <p:nvPr/>
          </p:nvSpPr>
          <p:spPr bwMode="invGray">
            <a:xfrm>
              <a:off x="1632" y="2487"/>
              <a:ext cx="1737" cy="382"/>
            </a:xfrm>
            <a:custGeom>
              <a:avLst/>
              <a:gdLst/>
              <a:ahLst/>
              <a:cxnLst>
                <a:cxn ang="0">
                  <a:pos x="494" y="4309"/>
                </a:cxn>
                <a:cxn ang="0">
                  <a:pos x="1737" y="4320"/>
                </a:cxn>
                <a:cxn ang="0">
                  <a:pos x="524" y="0"/>
                </a:cxn>
                <a:cxn ang="0">
                  <a:pos x="0" y="7"/>
                </a:cxn>
                <a:cxn ang="0">
                  <a:pos x="494" y="430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4112" name="Freeform 16"/>
            <p:cNvSpPr>
              <a:spLocks/>
            </p:cNvSpPr>
            <p:nvPr/>
          </p:nvSpPr>
          <p:spPr bwMode="invGray">
            <a:xfrm>
              <a:off x="0" y="2487"/>
              <a:ext cx="1737" cy="381"/>
            </a:xfrm>
            <a:custGeom>
              <a:avLst/>
              <a:gdLst/>
              <a:ahLst/>
              <a:cxnLst>
                <a:cxn ang="0">
                  <a:pos x="494" y="4309"/>
                </a:cxn>
                <a:cxn ang="0">
                  <a:pos x="1737" y="4320"/>
                </a:cxn>
                <a:cxn ang="0">
                  <a:pos x="524" y="0"/>
                </a:cxn>
                <a:cxn ang="0">
                  <a:pos x="0" y="7"/>
                </a:cxn>
                <a:cxn ang="0">
                  <a:pos x="494" y="430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4113" name="Freeform 17"/>
            <p:cNvSpPr>
              <a:spLocks/>
            </p:cNvSpPr>
            <p:nvPr/>
          </p:nvSpPr>
          <p:spPr bwMode="invGray">
            <a:xfrm>
              <a:off x="3744" y="2487"/>
              <a:ext cx="1739" cy="382"/>
            </a:xfrm>
            <a:custGeom>
              <a:avLst/>
              <a:gdLst/>
              <a:ahLst/>
              <a:cxnLst>
                <a:cxn ang="0">
                  <a:pos x="494" y="4415"/>
                </a:cxn>
                <a:cxn ang="0">
                  <a:pos x="1739" y="4420"/>
                </a:cxn>
                <a:cxn ang="0">
                  <a:pos x="524" y="0"/>
                </a:cxn>
                <a:cxn ang="0">
                  <a:pos x="0" y="7"/>
                </a:cxn>
                <a:cxn ang="0">
                  <a:pos x="494" y="4415"/>
                </a:cxn>
              </a:cxnLst>
              <a:rect l="0" t="0" r="r" b="b"/>
              <a:pathLst>
                <a:path w="1739" h="4420">
                  <a:moveTo>
                    <a:pt x="494" y="4415"/>
                  </a:moveTo>
                  <a:lnTo>
                    <a:pt x="1739" y="44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415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4114" name="Freeform 18"/>
            <p:cNvSpPr>
              <a:spLocks/>
            </p:cNvSpPr>
            <p:nvPr/>
          </p:nvSpPr>
          <p:spPr bwMode="invGray">
            <a:xfrm>
              <a:off x="1920" y="2487"/>
              <a:ext cx="2080" cy="381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1870" y="4338"/>
                </a:cxn>
                <a:cxn ang="0">
                  <a:pos x="2080" y="4338"/>
                </a:cxn>
                <a:cxn ang="0">
                  <a:pos x="1033" y="0"/>
                </a:cxn>
                <a:cxn ang="0">
                  <a:pos x="0" y="7"/>
                </a:cxn>
              </a:cxnLst>
              <a:rect l="0" t="0" r="r" b="b"/>
              <a:pathLst>
                <a:path w="2080" h="4338">
                  <a:moveTo>
                    <a:pt x="0" y="7"/>
                  </a:moveTo>
                  <a:lnTo>
                    <a:pt x="1870" y="4338"/>
                  </a:lnTo>
                  <a:lnTo>
                    <a:pt x="2080" y="4338"/>
                  </a:lnTo>
                  <a:lnTo>
                    <a:pt x="1033" y="0"/>
                  </a:lnTo>
                  <a:lnTo>
                    <a:pt x="0" y="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4115" name="Rectangle 19"/>
            <p:cNvSpPr>
              <a:spLocks noChangeArrowheads="1"/>
            </p:cNvSpPr>
            <p:nvPr/>
          </p:nvSpPr>
          <p:spPr bwMode="invGray">
            <a:xfrm>
              <a:off x="7" y="2456"/>
              <a:ext cx="5760" cy="432"/>
            </a:xfrm>
            <a:prstGeom prst="rect">
              <a:avLst/>
            </a:prstGeom>
            <a:solidFill>
              <a:schemeClr val="bg2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4116" name="Freeform 20"/>
            <p:cNvSpPr>
              <a:spLocks/>
            </p:cNvSpPr>
            <p:nvPr/>
          </p:nvSpPr>
          <p:spPr bwMode="invGray">
            <a:xfrm>
              <a:off x="2583" y="2449"/>
              <a:ext cx="1036" cy="420"/>
            </a:xfrm>
            <a:custGeom>
              <a:avLst/>
              <a:gdLst/>
              <a:ahLst/>
              <a:cxnLst>
                <a:cxn ang="0">
                  <a:pos x="1027" y="0"/>
                </a:cxn>
                <a:cxn ang="0">
                  <a:pos x="0" y="417"/>
                </a:cxn>
                <a:cxn ang="0">
                  <a:pos x="24" y="420"/>
                </a:cxn>
                <a:cxn ang="0">
                  <a:pos x="1036" y="16"/>
                </a:cxn>
                <a:cxn ang="0">
                  <a:pos x="1027" y="0"/>
                </a:cxn>
              </a:cxnLst>
              <a:rect l="0" t="0" r="r" b="b"/>
              <a:pathLst>
                <a:path w="1036" h="420">
                  <a:moveTo>
                    <a:pt x="1027" y="0"/>
                  </a:moveTo>
                  <a:cubicBezTo>
                    <a:pt x="508" y="159"/>
                    <a:pt x="167" y="347"/>
                    <a:pt x="0" y="417"/>
                  </a:cubicBezTo>
                  <a:cubicBezTo>
                    <a:pt x="0" y="417"/>
                    <a:pt x="12" y="418"/>
                    <a:pt x="24" y="420"/>
                  </a:cubicBezTo>
                  <a:cubicBezTo>
                    <a:pt x="237" y="321"/>
                    <a:pt x="708" y="105"/>
                    <a:pt x="1036" y="16"/>
                  </a:cubicBezTo>
                  <a:cubicBezTo>
                    <a:pt x="1036" y="16"/>
                    <a:pt x="1027" y="0"/>
                    <a:pt x="1027" y="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4117" name="Freeform 21"/>
            <p:cNvSpPr>
              <a:spLocks/>
            </p:cNvSpPr>
            <p:nvPr/>
          </p:nvSpPr>
          <p:spPr bwMode="invGray">
            <a:xfrm rot="18897039" flipH="1">
              <a:off x="1486" y="2417"/>
              <a:ext cx="1060" cy="480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4118" name="Freeform 22"/>
            <p:cNvSpPr>
              <a:spLocks/>
            </p:cNvSpPr>
            <p:nvPr/>
          </p:nvSpPr>
          <p:spPr bwMode="invGray">
            <a:xfrm rot="18897039" flipH="1">
              <a:off x="766" y="2417"/>
              <a:ext cx="1060" cy="480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4119" name="Freeform 23"/>
            <p:cNvSpPr>
              <a:spLocks/>
            </p:cNvSpPr>
            <p:nvPr/>
          </p:nvSpPr>
          <p:spPr bwMode="invGray">
            <a:xfrm rot="18897039" flipH="1">
              <a:off x="31" y="2385"/>
              <a:ext cx="1034" cy="487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4120" name="Freeform 24"/>
            <p:cNvSpPr>
              <a:spLocks/>
            </p:cNvSpPr>
            <p:nvPr/>
          </p:nvSpPr>
          <p:spPr bwMode="invGray">
            <a:xfrm flipH="1" flipV="1">
              <a:off x="576" y="2441"/>
              <a:ext cx="3552" cy="432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4121" name="Freeform 25"/>
            <p:cNvSpPr>
              <a:spLocks/>
            </p:cNvSpPr>
            <p:nvPr/>
          </p:nvSpPr>
          <p:spPr bwMode="invGray">
            <a:xfrm flipH="1" flipV="1">
              <a:off x="240" y="2441"/>
              <a:ext cx="1536" cy="432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4122" name="Freeform 26"/>
            <p:cNvSpPr>
              <a:spLocks/>
            </p:cNvSpPr>
            <p:nvPr/>
          </p:nvSpPr>
          <p:spPr bwMode="invGray">
            <a:xfrm flipH="1" flipV="1">
              <a:off x="3036" y="2489"/>
              <a:ext cx="1332" cy="383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4123" name="Freeform 27"/>
            <p:cNvSpPr>
              <a:spLocks/>
            </p:cNvSpPr>
            <p:nvPr/>
          </p:nvSpPr>
          <p:spPr bwMode="invGray">
            <a:xfrm flipH="1" flipV="1">
              <a:off x="3984" y="2441"/>
              <a:ext cx="1536" cy="432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4124" name="Freeform 28"/>
            <p:cNvSpPr>
              <a:spLocks/>
            </p:cNvSpPr>
            <p:nvPr/>
          </p:nvSpPr>
          <p:spPr bwMode="invGray">
            <a:xfrm flipH="1" flipV="1">
              <a:off x="3456" y="2441"/>
              <a:ext cx="2304" cy="432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4125" name="Rectangle 29"/>
            <p:cNvSpPr>
              <a:spLocks noChangeArrowheads="1"/>
            </p:cNvSpPr>
            <p:nvPr/>
          </p:nvSpPr>
          <p:spPr bwMode="invGray">
            <a:xfrm>
              <a:off x="0" y="2462"/>
              <a:ext cx="5760" cy="1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accent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4126" name="Rectangle 30"/>
            <p:cNvSpPr>
              <a:spLocks noChangeArrowheads="1"/>
            </p:cNvSpPr>
            <p:nvPr/>
          </p:nvSpPr>
          <p:spPr bwMode="hidden">
            <a:xfrm>
              <a:off x="0" y="2880"/>
              <a:ext cx="5760" cy="57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4127" name="Rectangle 31"/>
            <p:cNvSpPr>
              <a:spLocks noChangeArrowheads="1"/>
            </p:cNvSpPr>
            <p:nvPr/>
          </p:nvSpPr>
          <p:spPr bwMode="hidden">
            <a:xfrm>
              <a:off x="0" y="3408"/>
              <a:ext cx="5760" cy="912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pic>
          <p:nvPicPr>
            <p:cNvPr id="4128" name="Picture 32" descr="BTZBUL1A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86" y="1650"/>
              <a:ext cx="204" cy="204"/>
            </a:xfrm>
            <a:prstGeom prst="rect">
              <a:avLst/>
            </a:prstGeom>
            <a:noFill/>
          </p:spPr>
        </p:pic>
      </p:grpSp>
      <p:sp>
        <p:nvSpPr>
          <p:cNvPr id="4129" name="Rectangle 33"/>
          <p:cNvSpPr>
            <a:spLocks noGrp="1" noChangeArrowheads="1"/>
          </p:cNvSpPr>
          <p:nvPr>
            <p:ph type="ctrTitle"/>
          </p:nvPr>
        </p:nvSpPr>
        <p:spPr>
          <a:xfrm>
            <a:off x="1676400" y="1905000"/>
            <a:ext cx="7239000" cy="190500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130" name="Rectangle 34"/>
          <p:cNvSpPr>
            <a:spLocks noGrp="1" noChangeArrowheads="1"/>
          </p:cNvSpPr>
          <p:nvPr>
            <p:ph type="subTitle" idx="1"/>
          </p:nvPr>
        </p:nvSpPr>
        <p:spPr>
          <a:xfrm>
            <a:off x="1676400" y="4572000"/>
            <a:ext cx="6400800" cy="1679575"/>
          </a:xfrm>
        </p:spPr>
        <p:txBody>
          <a:bodyPr anchor="ctr"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131" name="Rectangle 35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4132" name="Rectangle 36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3246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4133" name="Rectangle 3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13862245-B52C-49D3-B4DE-CD0107210E54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005706-6BCB-490A-8CB4-22F4734599F8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465138"/>
            <a:ext cx="1943100" cy="56308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465138"/>
            <a:ext cx="5676900" cy="56308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475C51-F514-412B-AE93-2D0A92F68675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65138"/>
            <a:ext cx="7772400" cy="14319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12788" y="631348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51188" y="631348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80188" y="631348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0DAEEDBD-F626-479C-A27A-2C8F0054F72F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E6D837-D7D9-4455-9735-F72509C7C5D0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301811-A023-4779-8B1F-5340140337F5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803E19-73D2-4926-88A9-CF5153950395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251329-0D49-4B2F-BC5E-CC13664591AD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9642E9-0356-4819-AF87-FFC23257B8AA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E5276D-5799-46D9-9580-DBE0D35B5F66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4404AD-0387-44BD-A8FA-A62386DB6274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619EF8-88F5-4F3A-930A-92760E7680FB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4000" cy="7405688"/>
            <a:chOff x="0" y="-9"/>
            <a:chExt cx="5760" cy="4665"/>
          </a:xfrm>
        </p:grpSpPr>
        <p:sp>
          <p:nvSpPr>
            <p:cNvPr id="3075" name="Freeform 3"/>
            <p:cNvSpPr>
              <a:spLocks/>
            </p:cNvSpPr>
            <p:nvPr/>
          </p:nvSpPr>
          <p:spPr bwMode="hidden">
            <a:xfrm>
              <a:off x="1632" y="-5"/>
              <a:ext cx="1737" cy="4333"/>
            </a:xfrm>
            <a:custGeom>
              <a:avLst/>
              <a:gdLst/>
              <a:ahLst/>
              <a:cxnLst>
                <a:cxn ang="0">
                  <a:pos x="494" y="4309"/>
                </a:cxn>
                <a:cxn ang="0">
                  <a:pos x="1737" y="4320"/>
                </a:cxn>
                <a:cxn ang="0">
                  <a:pos x="524" y="0"/>
                </a:cxn>
                <a:cxn ang="0">
                  <a:pos x="0" y="7"/>
                </a:cxn>
                <a:cxn ang="0">
                  <a:pos x="494" y="430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3076" name="Freeform 4"/>
            <p:cNvSpPr>
              <a:spLocks/>
            </p:cNvSpPr>
            <p:nvPr/>
          </p:nvSpPr>
          <p:spPr bwMode="hidden">
            <a:xfrm>
              <a:off x="0" y="-7"/>
              <a:ext cx="1737" cy="4329"/>
            </a:xfrm>
            <a:custGeom>
              <a:avLst/>
              <a:gdLst/>
              <a:ahLst/>
              <a:cxnLst>
                <a:cxn ang="0">
                  <a:pos x="494" y="4309"/>
                </a:cxn>
                <a:cxn ang="0">
                  <a:pos x="1737" y="4320"/>
                </a:cxn>
                <a:cxn ang="0">
                  <a:pos x="524" y="0"/>
                </a:cxn>
                <a:cxn ang="0">
                  <a:pos x="0" y="7"/>
                </a:cxn>
                <a:cxn ang="0">
                  <a:pos x="494" y="430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3077" name="Freeform 5"/>
            <p:cNvSpPr>
              <a:spLocks/>
            </p:cNvSpPr>
            <p:nvPr/>
          </p:nvSpPr>
          <p:spPr bwMode="hidden">
            <a:xfrm>
              <a:off x="3744" y="-4"/>
              <a:ext cx="1739" cy="4330"/>
            </a:xfrm>
            <a:custGeom>
              <a:avLst/>
              <a:gdLst/>
              <a:ahLst/>
              <a:cxnLst>
                <a:cxn ang="0">
                  <a:pos x="494" y="4415"/>
                </a:cxn>
                <a:cxn ang="0">
                  <a:pos x="1739" y="4420"/>
                </a:cxn>
                <a:cxn ang="0">
                  <a:pos x="524" y="0"/>
                </a:cxn>
                <a:cxn ang="0">
                  <a:pos x="0" y="7"/>
                </a:cxn>
                <a:cxn ang="0">
                  <a:pos x="494" y="4415"/>
                </a:cxn>
              </a:cxnLst>
              <a:rect l="0" t="0" r="r" b="b"/>
              <a:pathLst>
                <a:path w="1739" h="4420">
                  <a:moveTo>
                    <a:pt x="494" y="4415"/>
                  </a:moveTo>
                  <a:lnTo>
                    <a:pt x="1739" y="44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415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3078" name="Freeform 6"/>
            <p:cNvSpPr>
              <a:spLocks/>
            </p:cNvSpPr>
            <p:nvPr/>
          </p:nvSpPr>
          <p:spPr bwMode="hidden">
            <a:xfrm>
              <a:off x="1920" y="-9"/>
              <a:ext cx="2080" cy="4324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1870" y="4338"/>
                </a:cxn>
                <a:cxn ang="0">
                  <a:pos x="2080" y="4338"/>
                </a:cxn>
                <a:cxn ang="0">
                  <a:pos x="1033" y="0"/>
                </a:cxn>
                <a:cxn ang="0">
                  <a:pos x="0" y="7"/>
                </a:cxn>
              </a:cxnLst>
              <a:rect l="0" t="0" r="r" b="b"/>
              <a:pathLst>
                <a:path w="2080" h="4338">
                  <a:moveTo>
                    <a:pt x="0" y="7"/>
                  </a:moveTo>
                  <a:lnTo>
                    <a:pt x="1870" y="4338"/>
                  </a:lnTo>
                  <a:lnTo>
                    <a:pt x="2080" y="4338"/>
                  </a:lnTo>
                  <a:lnTo>
                    <a:pt x="1033" y="0"/>
                  </a:lnTo>
                  <a:lnTo>
                    <a:pt x="0" y="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3079" name="Freeform 7"/>
            <p:cNvSpPr>
              <a:spLocks/>
            </p:cNvSpPr>
            <p:nvPr/>
          </p:nvSpPr>
          <p:spPr bwMode="hidden">
            <a:xfrm>
              <a:off x="117" y="97"/>
              <a:ext cx="3504" cy="1536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3080" name="Freeform 8"/>
            <p:cNvSpPr>
              <a:spLocks/>
            </p:cNvSpPr>
            <p:nvPr/>
          </p:nvSpPr>
          <p:spPr bwMode="hidden">
            <a:xfrm rot="2702961" flipH="1">
              <a:off x="810" y="766"/>
              <a:ext cx="2544" cy="1008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3081" name="Freeform 9"/>
            <p:cNvSpPr>
              <a:spLocks/>
            </p:cNvSpPr>
            <p:nvPr/>
          </p:nvSpPr>
          <p:spPr bwMode="hidden">
            <a:xfrm>
              <a:off x="83" y="49"/>
              <a:ext cx="3504" cy="1536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3082" name="Freeform 10"/>
            <p:cNvSpPr>
              <a:spLocks/>
            </p:cNvSpPr>
            <p:nvPr userDrawn="1"/>
          </p:nvSpPr>
          <p:spPr bwMode="hidden">
            <a:xfrm rot="-2895842">
              <a:off x="-984" y="1041"/>
              <a:ext cx="3504" cy="1536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3083" name="Freeform 11"/>
            <p:cNvSpPr>
              <a:spLocks/>
            </p:cNvSpPr>
            <p:nvPr/>
          </p:nvSpPr>
          <p:spPr bwMode="hidden">
            <a:xfrm rot="-2305141">
              <a:off x="1331" y="913"/>
              <a:ext cx="3594" cy="1735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3084" name="Freeform 12"/>
            <p:cNvSpPr>
              <a:spLocks/>
            </p:cNvSpPr>
            <p:nvPr/>
          </p:nvSpPr>
          <p:spPr bwMode="hidden">
            <a:xfrm rot="2084418" flipH="1">
              <a:off x="1859" y="865"/>
              <a:ext cx="3504" cy="1536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3085" name="Freeform 13"/>
            <p:cNvSpPr>
              <a:spLocks/>
            </p:cNvSpPr>
            <p:nvPr/>
          </p:nvSpPr>
          <p:spPr bwMode="hidden">
            <a:xfrm>
              <a:off x="4250" y="-7"/>
              <a:ext cx="1089" cy="2285"/>
            </a:xfrm>
            <a:custGeom>
              <a:avLst/>
              <a:gdLst/>
              <a:ahLst/>
              <a:cxnLst>
                <a:cxn ang="0">
                  <a:pos x="0" y="2265"/>
                </a:cxn>
                <a:cxn ang="0">
                  <a:pos x="1030" y="0"/>
                </a:cxn>
                <a:cxn ang="0">
                  <a:pos x="1089" y="0"/>
                </a:cxn>
                <a:cxn ang="0">
                  <a:pos x="37" y="2285"/>
                </a:cxn>
                <a:cxn ang="0">
                  <a:pos x="0" y="2265"/>
                </a:cxn>
              </a:cxnLst>
              <a:rect l="0" t="0" r="r" b="b"/>
              <a:pathLst>
                <a:path w="1089" h="2285">
                  <a:moveTo>
                    <a:pt x="0" y="2265"/>
                  </a:moveTo>
                  <a:cubicBezTo>
                    <a:pt x="438" y="996"/>
                    <a:pt x="865" y="377"/>
                    <a:pt x="1030" y="0"/>
                  </a:cubicBezTo>
                  <a:cubicBezTo>
                    <a:pt x="1030" y="0"/>
                    <a:pt x="1059" y="0"/>
                    <a:pt x="1089" y="0"/>
                  </a:cubicBezTo>
                  <a:cubicBezTo>
                    <a:pt x="565" y="834"/>
                    <a:pt x="181" y="1853"/>
                    <a:pt x="37" y="2285"/>
                  </a:cubicBezTo>
                  <a:cubicBezTo>
                    <a:pt x="37" y="2285"/>
                    <a:pt x="0" y="2265"/>
                    <a:pt x="0" y="226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3086" name="Rectangle 14"/>
            <p:cNvSpPr>
              <a:spLocks noChangeArrowheads="1"/>
            </p:cNvSpPr>
            <p:nvPr/>
          </p:nvSpPr>
          <p:spPr bwMode="hidden">
            <a:xfrm>
              <a:off x="0" y="3910"/>
              <a:ext cx="5760" cy="43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3087" name="Freeform 15"/>
            <p:cNvSpPr>
              <a:spLocks/>
            </p:cNvSpPr>
            <p:nvPr/>
          </p:nvSpPr>
          <p:spPr bwMode="hidden">
            <a:xfrm>
              <a:off x="1632" y="3956"/>
              <a:ext cx="1737" cy="382"/>
            </a:xfrm>
            <a:custGeom>
              <a:avLst/>
              <a:gdLst/>
              <a:ahLst/>
              <a:cxnLst>
                <a:cxn ang="0">
                  <a:pos x="494" y="4309"/>
                </a:cxn>
                <a:cxn ang="0">
                  <a:pos x="1737" y="4320"/>
                </a:cxn>
                <a:cxn ang="0">
                  <a:pos x="524" y="0"/>
                </a:cxn>
                <a:cxn ang="0">
                  <a:pos x="0" y="7"/>
                </a:cxn>
                <a:cxn ang="0">
                  <a:pos x="494" y="430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3088" name="Freeform 16"/>
            <p:cNvSpPr>
              <a:spLocks/>
            </p:cNvSpPr>
            <p:nvPr/>
          </p:nvSpPr>
          <p:spPr bwMode="hidden">
            <a:xfrm>
              <a:off x="0" y="3956"/>
              <a:ext cx="1737" cy="381"/>
            </a:xfrm>
            <a:custGeom>
              <a:avLst/>
              <a:gdLst/>
              <a:ahLst/>
              <a:cxnLst>
                <a:cxn ang="0">
                  <a:pos x="494" y="4309"/>
                </a:cxn>
                <a:cxn ang="0">
                  <a:pos x="1737" y="4320"/>
                </a:cxn>
                <a:cxn ang="0">
                  <a:pos x="524" y="0"/>
                </a:cxn>
                <a:cxn ang="0">
                  <a:pos x="0" y="7"/>
                </a:cxn>
                <a:cxn ang="0">
                  <a:pos x="494" y="430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3089" name="Freeform 17"/>
            <p:cNvSpPr>
              <a:spLocks/>
            </p:cNvSpPr>
            <p:nvPr/>
          </p:nvSpPr>
          <p:spPr bwMode="hidden">
            <a:xfrm>
              <a:off x="3744" y="3956"/>
              <a:ext cx="1739" cy="382"/>
            </a:xfrm>
            <a:custGeom>
              <a:avLst/>
              <a:gdLst/>
              <a:ahLst/>
              <a:cxnLst>
                <a:cxn ang="0">
                  <a:pos x="494" y="4415"/>
                </a:cxn>
                <a:cxn ang="0">
                  <a:pos x="1739" y="4420"/>
                </a:cxn>
                <a:cxn ang="0">
                  <a:pos x="524" y="0"/>
                </a:cxn>
                <a:cxn ang="0">
                  <a:pos x="0" y="7"/>
                </a:cxn>
                <a:cxn ang="0">
                  <a:pos x="494" y="4415"/>
                </a:cxn>
              </a:cxnLst>
              <a:rect l="0" t="0" r="r" b="b"/>
              <a:pathLst>
                <a:path w="1739" h="4420">
                  <a:moveTo>
                    <a:pt x="494" y="4415"/>
                  </a:moveTo>
                  <a:lnTo>
                    <a:pt x="1739" y="44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415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3090" name="Freeform 18"/>
            <p:cNvSpPr>
              <a:spLocks/>
            </p:cNvSpPr>
            <p:nvPr/>
          </p:nvSpPr>
          <p:spPr bwMode="hidden">
            <a:xfrm>
              <a:off x="1920" y="3956"/>
              <a:ext cx="2080" cy="381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1870" y="4338"/>
                </a:cxn>
                <a:cxn ang="0">
                  <a:pos x="2080" y="4338"/>
                </a:cxn>
                <a:cxn ang="0">
                  <a:pos x="1033" y="0"/>
                </a:cxn>
                <a:cxn ang="0">
                  <a:pos x="0" y="7"/>
                </a:cxn>
              </a:cxnLst>
              <a:rect l="0" t="0" r="r" b="b"/>
              <a:pathLst>
                <a:path w="2080" h="4338">
                  <a:moveTo>
                    <a:pt x="0" y="7"/>
                  </a:moveTo>
                  <a:lnTo>
                    <a:pt x="1870" y="4338"/>
                  </a:lnTo>
                  <a:lnTo>
                    <a:pt x="2080" y="4338"/>
                  </a:lnTo>
                  <a:lnTo>
                    <a:pt x="1033" y="0"/>
                  </a:lnTo>
                  <a:lnTo>
                    <a:pt x="0" y="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3091" name="Rectangle 19"/>
            <p:cNvSpPr>
              <a:spLocks noChangeArrowheads="1"/>
            </p:cNvSpPr>
            <p:nvPr/>
          </p:nvSpPr>
          <p:spPr bwMode="hidden">
            <a:xfrm>
              <a:off x="0" y="3905"/>
              <a:ext cx="5760" cy="432"/>
            </a:xfrm>
            <a:prstGeom prst="rect">
              <a:avLst/>
            </a:prstGeom>
            <a:solidFill>
              <a:schemeClr val="bg2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3092" name="Freeform 20"/>
            <p:cNvSpPr>
              <a:spLocks/>
            </p:cNvSpPr>
            <p:nvPr/>
          </p:nvSpPr>
          <p:spPr bwMode="hidden">
            <a:xfrm>
              <a:off x="2583" y="3918"/>
              <a:ext cx="1036" cy="420"/>
            </a:xfrm>
            <a:custGeom>
              <a:avLst/>
              <a:gdLst/>
              <a:ahLst/>
              <a:cxnLst>
                <a:cxn ang="0">
                  <a:pos x="1027" y="0"/>
                </a:cxn>
                <a:cxn ang="0">
                  <a:pos x="0" y="417"/>
                </a:cxn>
                <a:cxn ang="0">
                  <a:pos x="24" y="420"/>
                </a:cxn>
                <a:cxn ang="0">
                  <a:pos x="1036" y="16"/>
                </a:cxn>
                <a:cxn ang="0">
                  <a:pos x="1027" y="0"/>
                </a:cxn>
              </a:cxnLst>
              <a:rect l="0" t="0" r="r" b="b"/>
              <a:pathLst>
                <a:path w="1036" h="420">
                  <a:moveTo>
                    <a:pt x="1027" y="0"/>
                  </a:moveTo>
                  <a:cubicBezTo>
                    <a:pt x="508" y="159"/>
                    <a:pt x="167" y="347"/>
                    <a:pt x="0" y="417"/>
                  </a:cubicBezTo>
                  <a:cubicBezTo>
                    <a:pt x="0" y="417"/>
                    <a:pt x="12" y="418"/>
                    <a:pt x="24" y="420"/>
                  </a:cubicBezTo>
                  <a:cubicBezTo>
                    <a:pt x="237" y="321"/>
                    <a:pt x="708" y="105"/>
                    <a:pt x="1036" y="16"/>
                  </a:cubicBezTo>
                  <a:cubicBezTo>
                    <a:pt x="1036" y="16"/>
                    <a:pt x="1027" y="0"/>
                    <a:pt x="1027" y="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3093" name="Freeform 21"/>
            <p:cNvSpPr>
              <a:spLocks/>
            </p:cNvSpPr>
            <p:nvPr/>
          </p:nvSpPr>
          <p:spPr bwMode="hidden">
            <a:xfrm rot="18897039" flipH="1">
              <a:off x="1486" y="3886"/>
              <a:ext cx="1060" cy="480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3094" name="Freeform 22"/>
            <p:cNvSpPr>
              <a:spLocks/>
            </p:cNvSpPr>
            <p:nvPr/>
          </p:nvSpPr>
          <p:spPr bwMode="hidden">
            <a:xfrm rot="18897039" flipH="1">
              <a:off x="766" y="3886"/>
              <a:ext cx="1060" cy="480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3095" name="Freeform 23"/>
            <p:cNvSpPr>
              <a:spLocks/>
            </p:cNvSpPr>
            <p:nvPr/>
          </p:nvSpPr>
          <p:spPr bwMode="hidden">
            <a:xfrm rot="18897039" flipH="1">
              <a:off x="31" y="3854"/>
              <a:ext cx="1034" cy="487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3096" name="Freeform 24"/>
            <p:cNvSpPr>
              <a:spLocks/>
            </p:cNvSpPr>
            <p:nvPr/>
          </p:nvSpPr>
          <p:spPr bwMode="hidden">
            <a:xfrm flipH="1" flipV="1">
              <a:off x="576" y="3910"/>
              <a:ext cx="3552" cy="432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3097" name="Freeform 25"/>
            <p:cNvSpPr>
              <a:spLocks/>
            </p:cNvSpPr>
            <p:nvPr/>
          </p:nvSpPr>
          <p:spPr bwMode="hidden">
            <a:xfrm flipH="1" flipV="1">
              <a:off x="240" y="3910"/>
              <a:ext cx="1536" cy="432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3098" name="Freeform 26"/>
            <p:cNvSpPr>
              <a:spLocks/>
            </p:cNvSpPr>
            <p:nvPr/>
          </p:nvSpPr>
          <p:spPr bwMode="hidden">
            <a:xfrm flipH="1" flipV="1">
              <a:off x="3036" y="3958"/>
              <a:ext cx="1332" cy="383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3099" name="Freeform 27"/>
            <p:cNvSpPr>
              <a:spLocks/>
            </p:cNvSpPr>
            <p:nvPr/>
          </p:nvSpPr>
          <p:spPr bwMode="hidden">
            <a:xfrm flipH="1" flipV="1">
              <a:off x="3984" y="3910"/>
              <a:ext cx="1536" cy="432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3100" name="Freeform 28"/>
            <p:cNvSpPr>
              <a:spLocks/>
            </p:cNvSpPr>
            <p:nvPr/>
          </p:nvSpPr>
          <p:spPr bwMode="hidden">
            <a:xfrm flipH="1" flipV="1">
              <a:off x="3456" y="3910"/>
              <a:ext cx="2304" cy="432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3101" name="Rectangle 29"/>
            <p:cNvSpPr>
              <a:spLocks noChangeArrowheads="1"/>
            </p:cNvSpPr>
            <p:nvPr/>
          </p:nvSpPr>
          <p:spPr bwMode="hidden">
            <a:xfrm>
              <a:off x="0" y="3931"/>
              <a:ext cx="5760" cy="1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accent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</p:grpSp>
      <p:sp>
        <p:nvSpPr>
          <p:cNvPr id="3102" name="Rectangle 30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65138"/>
            <a:ext cx="77724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103" name="Rectangle 31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104" name="Rectangle 3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12788" y="631348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105" name="Rectangle 3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51188" y="631348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106" name="Rectangle 3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80188" y="631348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3A78A89-529A-4F0F-89E4-CB3EBE6CD650}" type="slidenum">
              <a:rPr lang="en-US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ransition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SzPct val="85000"/>
        <a:buBlip>
          <a:blip r:embed="rId14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5800" y="130175"/>
            <a:ext cx="7772400" cy="2101850"/>
          </a:xfrm>
        </p:spPr>
        <p:txBody>
          <a:bodyPr/>
          <a:lstStyle/>
          <a:p>
            <a:r>
              <a:rPr lang="en-US"/>
              <a:t>Section 3.2</a:t>
            </a:r>
            <a:br>
              <a:rPr lang="en-US"/>
            </a:br>
            <a:r>
              <a:rPr lang="en-US"/>
              <a:t>The International System of Units</a:t>
            </a:r>
          </a:p>
        </p:txBody>
      </p:sp>
      <p:sp>
        <p:nvSpPr>
          <p:cNvPr id="43011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85800" y="2362200"/>
            <a:ext cx="7772400" cy="3733800"/>
          </a:xfrm>
        </p:spPr>
        <p:txBody>
          <a:bodyPr/>
          <a:lstStyle/>
          <a:p>
            <a:r>
              <a:rPr lang="en-US" sz="3600" u="sng"/>
              <a:t>OBJECTIVES:</a:t>
            </a:r>
          </a:p>
          <a:p>
            <a:pPr lvl="1"/>
            <a:r>
              <a:rPr lang="en-US" sz="4400" u="sng"/>
              <a:t>List</a:t>
            </a:r>
            <a:r>
              <a:rPr lang="en-US" sz="4400"/>
              <a:t> SI units of measurement and common SI prefixes.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ChangeArrowheads="1"/>
          </p:cNvSpPr>
          <p:nvPr/>
        </p:nvSpPr>
        <p:spPr bwMode="auto">
          <a:xfrm>
            <a:off x="0" y="533400"/>
            <a:ext cx="9142413" cy="762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55299" name="Rectangle 3"/>
          <p:cNvSpPr>
            <a:spLocks noChangeArrowheads="1"/>
          </p:cNvSpPr>
          <p:nvPr/>
        </p:nvSpPr>
        <p:spPr bwMode="auto">
          <a:xfrm>
            <a:off x="1600200" y="1614488"/>
            <a:ext cx="7542213" cy="9461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55300" name="Rectangle 4"/>
          <p:cNvSpPr>
            <a:spLocks noChangeArrowheads="1"/>
          </p:cNvSpPr>
          <p:nvPr/>
        </p:nvSpPr>
        <p:spPr bwMode="auto">
          <a:xfrm>
            <a:off x="3125788" y="2865438"/>
            <a:ext cx="2854325" cy="5794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55301" name="Rectangle 5"/>
          <p:cNvSpPr>
            <a:spLocks noChangeArrowheads="1"/>
          </p:cNvSpPr>
          <p:nvPr/>
        </p:nvSpPr>
        <p:spPr bwMode="auto">
          <a:xfrm>
            <a:off x="3124200" y="3505200"/>
            <a:ext cx="3468688" cy="5794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55302" name="Rectangle 6"/>
          <p:cNvSpPr>
            <a:spLocks noChangeArrowheads="1"/>
          </p:cNvSpPr>
          <p:nvPr/>
        </p:nvSpPr>
        <p:spPr bwMode="auto">
          <a:xfrm>
            <a:off x="1355725" y="4540250"/>
            <a:ext cx="1873250" cy="6413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55303" name="Rectangle 7"/>
          <p:cNvSpPr>
            <a:spLocks noChangeArrowheads="1"/>
          </p:cNvSpPr>
          <p:nvPr/>
        </p:nvSpPr>
        <p:spPr bwMode="auto">
          <a:xfrm>
            <a:off x="1204913" y="5183188"/>
            <a:ext cx="1046162" cy="762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55304" name="Rectangle 8"/>
          <p:cNvSpPr>
            <a:spLocks noChangeArrowheads="1"/>
          </p:cNvSpPr>
          <p:nvPr/>
        </p:nvSpPr>
        <p:spPr bwMode="auto">
          <a:xfrm>
            <a:off x="2271713" y="5183188"/>
            <a:ext cx="593725" cy="762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55305" name="Rectangle 9"/>
          <p:cNvSpPr>
            <a:spLocks noChangeArrowheads="1"/>
          </p:cNvSpPr>
          <p:nvPr/>
        </p:nvSpPr>
        <p:spPr bwMode="auto">
          <a:xfrm>
            <a:off x="3871913" y="4540250"/>
            <a:ext cx="5056187" cy="6413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55306" name="Rectangle 10"/>
          <p:cNvSpPr>
            <a:spLocks noChangeArrowheads="1"/>
          </p:cNvSpPr>
          <p:nvPr/>
        </p:nvSpPr>
        <p:spPr bwMode="auto">
          <a:xfrm>
            <a:off x="4014788" y="5183188"/>
            <a:ext cx="1046162" cy="762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55307" name="Rectangle 11"/>
          <p:cNvSpPr>
            <a:spLocks noChangeArrowheads="1"/>
          </p:cNvSpPr>
          <p:nvPr/>
        </p:nvSpPr>
        <p:spPr bwMode="auto">
          <a:xfrm>
            <a:off x="7148513" y="5183188"/>
            <a:ext cx="593725" cy="762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55308" name="Rectangle 12"/>
          <p:cNvSpPr>
            <a:spLocks noGrp="1" noChangeArrowheads="1"/>
          </p:cNvSpPr>
          <p:nvPr>
            <p:ph type="title"/>
          </p:nvPr>
        </p:nvSpPr>
        <p:spPr>
          <a:xfrm>
            <a:off x="685800" y="290513"/>
            <a:ext cx="7772400" cy="954087"/>
          </a:xfrm>
          <a:noFill/>
          <a:ln/>
        </p:spPr>
        <p:txBody>
          <a:bodyPr lIns="90488" tIns="44450" rIns="90488" bIns="44450" anchor="b"/>
          <a:lstStyle/>
          <a:p>
            <a:r>
              <a:rPr lang="en-US"/>
              <a:t>Nature of Measurements</a:t>
            </a:r>
          </a:p>
        </p:txBody>
      </p:sp>
      <p:sp>
        <p:nvSpPr>
          <p:cNvPr id="55309" name="Rectangle 13"/>
          <p:cNvSpPr>
            <a:spLocks noGrp="1" noChangeArrowheads="1"/>
          </p:cNvSpPr>
          <p:nvPr>
            <p:ph type="body" idx="1"/>
          </p:nvPr>
        </p:nvSpPr>
        <p:spPr>
          <a:xfrm>
            <a:off x="533400" y="1905000"/>
            <a:ext cx="8332788" cy="4294188"/>
          </a:xfrm>
          <a:noFill/>
          <a:ln/>
        </p:spPr>
        <p:txBody>
          <a:bodyPr lIns="90488" tIns="44450" rIns="90488" bIns="44450"/>
          <a:lstStyle/>
          <a:p>
            <a:pPr>
              <a:spcBef>
                <a:spcPct val="0"/>
              </a:spcBef>
            </a:pPr>
            <a:r>
              <a:rPr lang="en-US" sz="2800" dirty="0"/>
              <a:t>	</a:t>
            </a:r>
            <a:endParaRPr lang="en-US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spcBef>
                <a:spcPct val="0"/>
              </a:spcBef>
              <a:buFont typeface="Wingdings" pitchFamily="2" charset="2"/>
              <a:buChar char="§"/>
            </a:pPr>
            <a:r>
              <a:rPr lang="en-US" sz="36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Part 1 – </a:t>
            </a:r>
            <a:r>
              <a:rPr lang="en-US" sz="4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number</a:t>
            </a:r>
          </a:p>
          <a:p>
            <a:pPr>
              <a:spcBef>
                <a:spcPct val="0"/>
              </a:spcBef>
              <a:buFont typeface="Wingdings" pitchFamily="2" charset="2"/>
              <a:buChar char="§"/>
            </a:pPr>
            <a:r>
              <a:rPr lang="en-US" sz="36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Part 2 - </a:t>
            </a:r>
            <a:r>
              <a:rPr lang="en-US" sz="44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scale (unit)</a:t>
            </a:r>
          </a:p>
          <a:p>
            <a:pPr>
              <a:spcBef>
                <a:spcPct val="70000"/>
              </a:spcBef>
              <a:buFont typeface="Wingdings" pitchFamily="2" charset="2"/>
              <a:buChar char="§"/>
            </a:pPr>
            <a:r>
              <a:rPr lang="en-US" sz="36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	Examples:</a:t>
            </a:r>
          </a:p>
          <a:p>
            <a:pPr algn="ctr">
              <a:spcBef>
                <a:spcPct val="0"/>
              </a:spcBef>
              <a:buFont typeface="Wingdings" pitchFamily="2" charset="2"/>
              <a:buChar char="§"/>
            </a:pPr>
            <a:r>
              <a:rPr lang="en-US" sz="3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20</a:t>
            </a:r>
            <a:r>
              <a:rPr lang="en-US" sz="36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grams</a:t>
            </a:r>
          </a:p>
          <a:p>
            <a:pPr algn="ctr">
              <a:spcBef>
                <a:spcPct val="0"/>
              </a:spcBef>
              <a:buFont typeface="Wingdings" pitchFamily="2" charset="2"/>
              <a:buChar char="§"/>
            </a:pPr>
            <a:r>
              <a:rPr lang="en-US" sz="3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6.63 x 10</a:t>
            </a:r>
            <a:r>
              <a:rPr lang="en-US" sz="3600" b="1" baseline="300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-34</a:t>
            </a:r>
            <a:r>
              <a:rPr lang="en-US" sz="36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Joule seconds</a:t>
            </a:r>
          </a:p>
        </p:txBody>
      </p:sp>
      <p:sp>
        <p:nvSpPr>
          <p:cNvPr id="55310" name="Text Box 14"/>
          <p:cNvSpPr txBox="1">
            <a:spLocks noChangeArrowheads="1"/>
          </p:cNvSpPr>
          <p:nvPr/>
        </p:nvSpPr>
        <p:spPr bwMode="auto">
          <a:xfrm>
            <a:off x="184150" y="1295400"/>
            <a:ext cx="8751888" cy="10223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34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Measurement - quantitative observation   </a:t>
            </a:r>
          </a:p>
          <a:p>
            <a:pPr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34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consisting of </a:t>
            </a:r>
            <a:r>
              <a:rPr lang="en-US" sz="3400" b="1" u="sng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 parts</a:t>
            </a:r>
            <a:r>
              <a:rPr lang="en-US" sz="34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: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3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3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30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09" grpId="0" build="p" autoUpdateAnimBg="0"/>
      <p:bldP spid="553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431925"/>
          </a:xfrm>
        </p:spPr>
        <p:txBody>
          <a:bodyPr/>
          <a:lstStyle/>
          <a:p>
            <a:r>
              <a:rPr lang="en-US"/>
              <a:t>International System of Units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9144000" cy="4579938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sz="3900" dirty="0"/>
              <a:t>Sometimes, non-SI units are used</a:t>
            </a:r>
          </a:p>
          <a:p>
            <a:pPr lvl="1">
              <a:buFont typeface="Wingdings" pitchFamily="2" charset="2"/>
              <a:buChar char="§"/>
            </a:pPr>
            <a:r>
              <a:rPr lang="en-US" sz="3900" dirty="0"/>
              <a:t>Liter, Celsius, calorie</a:t>
            </a:r>
          </a:p>
          <a:p>
            <a:pPr>
              <a:buFont typeface="Wingdings" pitchFamily="2" charset="2"/>
              <a:buChar char="§"/>
            </a:pPr>
            <a:r>
              <a:rPr lang="en-US" sz="3900" dirty="0"/>
              <a:t>Some are </a:t>
            </a:r>
            <a:r>
              <a:rPr lang="en-US" sz="3900" b="1" u="sng" dirty="0"/>
              <a:t>derived</a:t>
            </a:r>
            <a:r>
              <a:rPr lang="en-US" sz="3900" dirty="0"/>
              <a:t> units</a:t>
            </a:r>
          </a:p>
          <a:p>
            <a:pPr lvl="1">
              <a:buFont typeface="Wingdings" pitchFamily="2" charset="2"/>
              <a:buChar char="§"/>
            </a:pPr>
            <a:r>
              <a:rPr lang="en-US" sz="3900" dirty="0"/>
              <a:t>They are made by </a:t>
            </a:r>
            <a:r>
              <a:rPr lang="en-US" sz="3900" u="sng" dirty="0"/>
              <a:t>joining other units</a:t>
            </a:r>
          </a:p>
          <a:p>
            <a:pPr lvl="1">
              <a:buFont typeface="Wingdings" pitchFamily="2" charset="2"/>
              <a:buChar char="§"/>
            </a:pPr>
            <a:r>
              <a:rPr lang="en-US" sz="3900" dirty="0">
                <a:solidFill>
                  <a:srgbClr val="FFFF00"/>
                </a:solidFill>
              </a:rPr>
              <a:t>Speed</a:t>
            </a:r>
            <a:r>
              <a:rPr lang="en-US" sz="3900" dirty="0"/>
              <a:t> = miles/hour (distance/time)</a:t>
            </a:r>
          </a:p>
          <a:p>
            <a:pPr lvl="1">
              <a:buFont typeface="Wingdings" pitchFamily="2" charset="2"/>
              <a:buChar char="§"/>
            </a:pPr>
            <a:r>
              <a:rPr lang="en-US" sz="3900" dirty="0">
                <a:solidFill>
                  <a:srgbClr val="FFFF00"/>
                </a:solidFill>
              </a:rPr>
              <a:t>Density</a:t>
            </a:r>
            <a:r>
              <a:rPr lang="en-US" sz="3900" dirty="0"/>
              <a:t> = grams/</a:t>
            </a:r>
            <a:r>
              <a:rPr lang="en-US" sz="3900" dirty="0" err="1"/>
              <a:t>mL</a:t>
            </a:r>
            <a:r>
              <a:rPr lang="en-US" sz="3900" dirty="0"/>
              <a:t> (mass/volume)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 bldLvl="5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762000"/>
          </a:xfrm>
        </p:spPr>
        <p:txBody>
          <a:bodyPr/>
          <a:lstStyle/>
          <a:p>
            <a:r>
              <a:rPr lang="en-US"/>
              <a:t>Length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43000"/>
            <a:ext cx="8458200" cy="5257800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sz="4400"/>
              <a:t>In SI, the basic unit of </a:t>
            </a:r>
            <a:r>
              <a:rPr lang="en-US" sz="4400" u="sng"/>
              <a:t>length</a:t>
            </a:r>
            <a:r>
              <a:rPr lang="en-US" sz="4400"/>
              <a:t> is the </a:t>
            </a:r>
            <a:r>
              <a:rPr lang="en-US" sz="4400" b="1">
                <a:solidFill>
                  <a:srgbClr val="FFFF00"/>
                </a:solidFill>
              </a:rPr>
              <a:t>meter</a:t>
            </a:r>
            <a:r>
              <a:rPr lang="en-US" sz="4400" b="1"/>
              <a:t> (m)</a:t>
            </a:r>
          </a:p>
          <a:p>
            <a:pPr lvl="1">
              <a:buFont typeface="Wingdings" pitchFamily="2" charset="2"/>
              <a:buChar char="§"/>
            </a:pPr>
            <a:r>
              <a:rPr lang="en-US" sz="4400"/>
              <a:t>Length is the distance between two objects – measured with </a:t>
            </a:r>
            <a:r>
              <a:rPr lang="en-US" sz="4400" u="sng"/>
              <a:t>ruler</a:t>
            </a:r>
          </a:p>
          <a:p>
            <a:pPr>
              <a:buFont typeface="Wingdings" pitchFamily="2" charset="2"/>
              <a:buChar char="§"/>
            </a:pPr>
            <a:r>
              <a:rPr lang="en-US" sz="4400"/>
              <a:t>We make use of </a:t>
            </a:r>
            <a:r>
              <a:rPr lang="en-US" sz="4400" u="sng"/>
              <a:t>prefixes</a:t>
            </a:r>
            <a:r>
              <a:rPr lang="en-US" sz="4400"/>
              <a:t> for units larger or smaller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build="p" bldLvl="5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438150" y="0"/>
            <a:ext cx="8396288" cy="1311275"/>
          </a:xfrm>
        </p:spPr>
        <p:txBody>
          <a:bodyPr/>
          <a:lstStyle/>
          <a:p>
            <a:r>
              <a:rPr lang="en-US" sz="4000" b="1"/>
              <a:t>SI Prefixes – Page 74</a:t>
            </a:r>
            <a:br>
              <a:rPr lang="en-US" sz="4000" b="1"/>
            </a:br>
            <a:r>
              <a:rPr lang="en-US" sz="4000" b="1"/>
              <a:t>Common to Chemistry</a:t>
            </a:r>
          </a:p>
        </p:txBody>
      </p:sp>
      <p:graphicFrame>
        <p:nvGraphicFramePr>
          <p:cNvPr id="60702" name="Group 286"/>
          <p:cNvGraphicFramePr>
            <a:graphicFrameLocks noGrp="1"/>
          </p:cNvGraphicFramePr>
          <p:nvPr/>
        </p:nvGraphicFramePr>
        <p:xfrm>
          <a:off x="228600" y="1271588"/>
          <a:ext cx="8740775" cy="5411789"/>
        </p:xfrm>
        <a:graphic>
          <a:graphicData uri="http://schemas.openxmlformats.org/drawingml/2006/table">
            <a:tbl>
              <a:tblPr/>
              <a:tblGrid>
                <a:gridCol w="1673225"/>
                <a:gridCol w="2814638"/>
                <a:gridCol w="1930400"/>
                <a:gridCol w="2322512"/>
              </a:tblGrid>
              <a:tr h="1339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Prefix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Unit Abbreviation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Meaning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Exponent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</a:tr>
              <a:tr h="650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Kilo-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thousand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  <a:r>
                        <a:rPr kumimoji="0" lang="en-US" sz="2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</a:tr>
              <a:tr h="649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Deci-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tenth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  <a:r>
                        <a:rPr kumimoji="0" lang="en-US" sz="2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</a:tr>
              <a:tr h="650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Centi-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hundredth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  <a:r>
                        <a:rPr kumimoji="0" lang="en-US" sz="2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</a:tr>
              <a:tr h="650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Milli-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thousandth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  <a:r>
                        <a:rPr kumimoji="0" lang="en-US" sz="2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</a:tr>
              <a:tr h="649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Micro-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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millionth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  <a:r>
                        <a:rPr kumimoji="0" lang="en-US" sz="2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</a:tr>
              <a:tr h="820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Nano-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n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billionth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  <a:r>
                        <a:rPr kumimoji="0" lang="en-US" sz="2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-9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762000"/>
          </a:xfrm>
        </p:spPr>
        <p:txBody>
          <a:bodyPr/>
          <a:lstStyle/>
          <a:p>
            <a:r>
              <a:rPr lang="en-US"/>
              <a:t>Volume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1925" y="739775"/>
            <a:ext cx="8807450" cy="5661025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sz="4000"/>
              <a:t>The space occupied by any sample of matter.</a:t>
            </a:r>
          </a:p>
          <a:p>
            <a:pPr>
              <a:buFont typeface="Wingdings" pitchFamily="2" charset="2"/>
              <a:buChar char="§"/>
            </a:pPr>
            <a:r>
              <a:rPr lang="en-US" sz="4000"/>
              <a:t>Calculated for a solid by multiplying the </a:t>
            </a:r>
            <a:r>
              <a:rPr lang="en-US" sz="4000" u="sng"/>
              <a:t>length x width x height</a:t>
            </a:r>
            <a:r>
              <a:rPr lang="en-US" sz="4000"/>
              <a:t>; thus derived from units of length.</a:t>
            </a:r>
          </a:p>
          <a:p>
            <a:pPr>
              <a:buFont typeface="Wingdings" pitchFamily="2" charset="2"/>
              <a:buChar char="§"/>
            </a:pPr>
            <a:r>
              <a:rPr lang="en-US" sz="4000"/>
              <a:t>SI unit = </a:t>
            </a:r>
            <a:r>
              <a:rPr lang="en-US" sz="4800" b="1">
                <a:solidFill>
                  <a:srgbClr val="FFFF00"/>
                </a:solidFill>
              </a:rPr>
              <a:t>cubic meter</a:t>
            </a:r>
            <a:r>
              <a:rPr lang="en-US" sz="4800" b="1"/>
              <a:t> (m</a:t>
            </a:r>
            <a:r>
              <a:rPr lang="en-US" sz="4800" b="1" baseline="30000"/>
              <a:t>3</a:t>
            </a:r>
            <a:r>
              <a:rPr lang="en-US" sz="4800" b="1"/>
              <a:t>)</a:t>
            </a:r>
          </a:p>
          <a:p>
            <a:pPr>
              <a:buFont typeface="Wingdings" pitchFamily="2" charset="2"/>
              <a:buChar char="§"/>
            </a:pPr>
            <a:r>
              <a:rPr lang="en-US" sz="4000"/>
              <a:t>Everyday unit = Liter (L), which is non-SI.    (Note: 1mL = 1cm</a:t>
            </a:r>
            <a:r>
              <a:rPr lang="en-US" sz="4000" b="1" baseline="30000"/>
              <a:t>3</a:t>
            </a:r>
            <a:r>
              <a:rPr lang="en-US" sz="4000"/>
              <a:t>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build="p" bldLvl="5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431925"/>
          </a:xfrm>
        </p:spPr>
        <p:txBody>
          <a:bodyPr/>
          <a:lstStyle/>
          <a:p>
            <a:r>
              <a:rPr lang="en-US"/>
              <a:t>Devices for Measuring Liquid Volume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8610600" cy="4648200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sz="4800"/>
              <a:t>Graduated cylinders</a:t>
            </a:r>
          </a:p>
          <a:p>
            <a:pPr>
              <a:buFont typeface="Wingdings" pitchFamily="2" charset="2"/>
              <a:buChar char="§"/>
            </a:pPr>
            <a:r>
              <a:rPr lang="en-US" sz="4800"/>
              <a:t>Pipets</a:t>
            </a:r>
          </a:p>
          <a:p>
            <a:pPr>
              <a:buFont typeface="Wingdings" pitchFamily="2" charset="2"/>
              <a:buChar char="§"/>
            </a:pPr>
            <a:r>
              <a:rPr lang="en-US" sz="4800"/>
              <a:t>Burets</a:t>
            </a:r>
          </a:p>
          <a:p>
            <a:pPr>
              <a:buFont typeface="Wingdings" pitchFamily="2" charset="2"/>
              <a:buChar char="§"/>
            </a:pPr>
            <a:r>
              <a:rPr lang="en-US" sz="4800"/>
              <a:t>Volumetric Flasks</a:t>
            </a:r>
          </a:p>
          <a:p>
            <a:pPr>
              <a:buFont typeface="Wingdings" pitchFamily="2" charset="2"/>
              <a:buChar char="§"/>
            </a:pPr>
            <a:r>
              <a:rPr lang="en-US" sz="4800"/>
              <a:t>Syringes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build="p" bldLvl="5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749300" y="0"/>
            <a:ext cx="7772400" cy="762000"/>
          </a:xfrm>
        </p:spPr>
        <p:txBody>
          <a:bodyPr/>
          <a:lstStyle/>
          <a:p>
            <a:r>
              <a:rPr lang="en-US"/>
              <a:t>The Volume Changes!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747713"/>
            <a:ext cx="8534400" cy="6110287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sz="4200"/>
              <a:t>Volumes of a solid, liquid, or gas will </a:t>
            </a:r>
            <a:r>
              <a:rPr lang="en-US" sz="4200" i="1"/>
              <a:t>generally</a:t>
            </a:r>
            <a:r>
              <a:rPr lang="en-US" sz="4200"/>
              <a:t> increase with temperature</a:t>
            </a:r>
          </a:p>
          <a:p>
            <a:pPr>
              <a:buFont typeface="Wingdings" pitchFamily="2" charset="2"/>
              <a:buChar char="§"/>
            </a:pPr>
            <a:r>
              <a:rPr lang="en-US" sz="4200"/>
              <a:t>Much more prominent for </a:t>
            </a:r>
            <a:r>
              <a:rPr lang="en-US" sz="4200" u="sng"/>
              <a:t>GASES</a:t>
            </a:r>
          </a:p>
          <a:p>
            <a:pPr>
              <a:buFont typeface="Wingdings" pitchFamily="2" charset="2"/>
              <a:buChar char="§"/>
            </a:pPr>
            <a:r>
              <a:rPr lang="en-US" sz="4200"/>
              <a:t>Therefore, measuring instruments are </a:t>
            </a:r>
            <a:r>
              <a:rPr lang="en-US" sz="4200" u="sng"/>
              <a:t>calibrated</a:t>
            </a:r>
            <a:r>
              <a:rPr lang="en-US" sz="4200"/>
              <a:t> for a specific temperature, usually </a:t>
            </a:r>
            <a:r>
              <a:rPr lang="en-US" sz="4800" b="1"/>
              <a:t>20 </a:t>
            </a:r>
            <a:r>
              <a:rPr lang="en-US" sz="4800" b="1" baseline="30000"/>
              <a:t>o</a:t>
            </a:r>
            <a:r>
              <a:rPr lang="en-US" sz="4800" b="1"/>
              <a:t>C</a:t>
            </a:r>
            <a:r>
              <a:rPr lang="en-US" sz="4200"/>
              <a:t>, which is </a:t>
            </a:r>
            <a:r>
              <a:rPr lang="en-US" sz="4200" i="1"/>
              <a:t>about</a:t>
            </a:r>
            <a:r>
              <a:rPr lang="en-US" sz="4200"/>
              <a:t> room temperature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build="p" bldLvl="5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762000"/>
          </a:xfrm>
        </p:spPr>
        <p:txBody>
          <a:bodyPr/>
          <a:lstStyle/>
          <a:p>
            <a:r>
              <a:rPr lang="en-US"/>
              <a:t>Units of Mass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143000"/>
            <a:ext cx="8534400" cy="5334000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sz="4800" b="1" u="sng"/>
              <a:t>Mass</a:t>
            </a:r>
            <a:r>
              <a:rPr lang="en-US" sz="4000"/>
              <a:t> </a:t>
            </a:r>
            <a:r>
              <a:rPr lang="en-US" sz="4400"/>
              <a:t>is a measure of the quantity of matter present</a:t>
            </a:r>
          </a:p>
          <a:p>
            <a:pPr lvl="1">
              <a:buFont typeface="Wingdings" pitchFamily="2" charset="2"/>
              <a:buChar char="§"/>
            </a:pPr>
            <a:r>
              <a:rPr lang="en-US" sz="4400" i="1"/>
              <a:t>Weight</a:t>
            </a:r>
            <a:r>
              <a:rPr lang="en-US" sz="4400"/>
              <a:t> is a force that measures the pull by gravity- it changes with location</a:t>
            </a:r>
          </a:p>
          <a:p>
            <a:pPr>
              <a:buFont typeface="Wingdings" pitchFamily="2" charset="2"/>
              <a:buChar char="§"/>
            </a:pPr>
            <a:r>
              <a:rPr lang="en-US" sz="4400"/>
              <a:t>Mass is </a:t>
            </a:r>
            <a:r>
              <a:rPr lang="en-US" sz="4400" u="sng"/>
              <a:t>constant</a:t>
            </a:r>
            <a:r>
              <a:rPr lang="en-US" sz="4400"/>
              <a:t>, regardless of location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build="p" bldLvl="5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762000"/>
          </a:xfrm>
        </p:spPr>
        <p:txBody>
          <a:bodyPr/>
          <a:lstStyle/>
          <a:p>
            <a:r>
              <a:rPr lang="en-US"/>
              <a:t>Working with Mass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0975" y="1209675"/>
            <a:ext cx="8753475" cy="5219700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sz="4800"/>
              <a:t>The SI unit of mass is the </a:t>
            </a:r>
            <a:r>
              <a:rPr lang="en-US" sz="4800" b="1">
                <a:solidFill>
                  <a:srgbClr val="FFFF00"/>
                </a:solidFill>
              </a:rPr>
              <a:t>kilogram</a:t>
            </a:r>
            <a:r>
              <a:rPr lang="en-US" sz="4800" b="1"/>
              <a:t> (kg),</a:t>
            </a:r>
            <a:r>
              <a:rPr lang="en-US" sz="4800"/>
              <a:t> even though a more convenient everyday unit is the gram</a:t>
            </a:r>
          </a:p>
          <a:p>
            <a:pPr>
              <a:buFont typeface="Wingdings" pitchFamily="2" charset="2"/>
              <a:buChar char="§"/>
            </a:pPr>
            <a:r>
              <a:rPr lang="en-US" sz="4800"/>
              <a:t>Measuring instrument is the </a:t>
            </a:r>
            <a:r>
              <a:rPr lang="en-US" sz="4800" u="sng"/>
              <a:t>balance scale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build="p" bldLvl="5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700088" y="222250"/>
            <a:ext cx="7772400" cy="762000"/>
          </a:xfrm>
        </p:spPr>
        <p:txBody>
          <a:bodyPr/>
          <a:lstStyle/>
          <a:p>
            <a:r>
              <a:rPr lang="en-US"/>
              <a:t>Units of Temperature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4313" y="1012825"/>
            <a:ext cx="8767762" cy="5692775"/>
          </a:xfrm>
        </p:spPr>
        <p:txBody>
          <a:bodyPr/>
          <a:lstStyle/>
          <a:p>
            <a:r>
              <a:rPr lang="en-US" sz="4000" dirty="0"/>
              <a:t>Temperature is a measure of how hot or cold an object is.</a:t>
            </a:r>
            <a:endParaRPr lang="en-US" sz="2400" dirty="0"/>
          </a:p>
          <a:p>
            <a:r>
              <a:rPr lang="en-US" sz="4000" dirty="0"/>
              <a:t>Heat moves from the object at the higher temperature to the object at the lower temperature.</a:t>
            </a:r>
          </a:p>
          <a:p>
            <a:r>
              <a:rPr lang="en-US" sz="4000" dirty="0"/>
              <a:t>We use </a:t>
            </a:r>
            <a:r>
              <a:rPr lang="en-US" sz="4000" dirty="0" smtClean="0"/>
              <a:t>three </a:t>
            </a:r>
            <a:r>
              <a:rPr lang="en-US" sz="4000" dirty="0"/>
              <a:t>units of temperature</a:t>
            </a:r>
            <a:r>
              <a:rPr lang="en-US" sz="4000" dirty="0" smtClean="0"/>
              <a:t>:</a:t>
            </a:r>
          </a:p>
          <a:p>
            <a:pPr lvl="1"/>
            <a:r>
              <a:rPr lang="en-US" sz="3600" dirty="0" smtClean="0">
                <a:solidFill>
                  <a:srgbClr val="FFFF00"/>
                </a:solidFill>
              </a:rPr>
              <a:t>Fahrenheit</a:t>
            </a:r>
            <a:endParaRPr lang="en-US" sz="3600" dirty="0"/>
          </a:p>
          <a:p>
            <a:pPr lvl="1"/>
            <a:r>
              <a:rPr lang="en-US" sz="3600" dirty="0" smtClean="0">
                <a:solidFill>
                  <a:srgbClr val="FFFF00"/>
                </a:solidFill>
              </a:rPr>
              <a:t>Celsius</a:t>
            </a:r>
            <a:endParaRPr lang="en-US" sz="3600" dirty="0"/>
          </a:p>
          <a:p>
            <a:pPr lvl="1"/>
            <a:r>
              <a:rPr lang="en-US" sz="3600" dirty="0" smtClean="0">
                <a:solidFill>
                  <a:srgbClr val="FFFF00"/>
                </a:solidFill>
              </a:rPr>
              <a:t>Kelvin</a:t>
            </a:r>
            <a:endParaRPr lang="en-US" sz="3600" dirty="0"/>
          </a:p>
        </p:txBody>
      </p:sp>
      <p:sp>
        <p:nvSpPr>
          <p:cNvPr id="64517" name="Text Box 5"/>
          <p:cNvSpPr txBox="1">
            <a:spLocks noChangeArrowheads="1"/>
          </p:cNvSpPr>
          <p:nvPr/>
        </p:nvSpPr>
        <p:spPr bwMode="auto">
          <a:xfrm>
            <a:off x="6038850" y="1568450"/>
            <a:ext cx="258286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FFFFFF"/>
                </a:solidFill>
              </a:rPr>
              <a:t>(Measured with a </a:t>
            </a:r>
            <a:r>
              <a:rPr lang="en-US" sz="2400" b="1" u="sng" dirty="0">
                <a:solidFill>
                  <a:srgbClr val="FFFFFF"/>
                </a:solidFill>
              </a:rPr>
              <a:t>thermometer</a:t>
            </a:r>
            <a:r>
              <a:rPr lang="en-US" sz="2400" b="1" dirty="0">
                <a:solidFill>
                  <a:srgbClr val="FFFFFF"/>
                </a:solidFill>
              </a:rPr>
              <a:t>.)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30175"/>
            <a:ext cx="7772400" cy="2101850"/>
          </a:xfrm>
        </p:spPr>
        <p:txBody>
          <a:bodyPr/>
          <a:lstStyle/>
          <a:p>
            <a:r>
              <a:rPr lang="en-US"/>
              <a:t>Section 3.2</a:t>
            </a:r>
            <a:br>
              <a:rPr lang="en-US"/>
            </a:br>
            <a:r>
              <a:rPr lang="en-US"/>
              <a:t>The International System of Units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362200"/>
            <a:ext cx="7772400" cy="3733800"/>
          </a:xfrm>
        </p:spPr>
        <p:txBody>
          <a:bodyPr/>
          <a:lstStyle/>
          <a:p>
            <a:r>
              <a:rPr lang="en-US" sz="3600" u="sng"/>
              <a:t>OBJECTIVES:</a:t>
            </a:r>
          </a:p>
          <a:p>
            <a:pPr lvl="1"/>
            <a:r>
              <a:rPr lang="en-US" sz="4400" u="sng"/>
              <a:t>Distinguish</a:t>
            </a:r>
            <a:r>
              <a:rPr lang="en-US" sz="4400"/>
              <a:t> between the </a:t>
            </a:r>
            <a:r>
              <a:rPr lang="en-US" sz="4400" b="1" i="1"/>
              <a:t>mass</a:t>
            </a:r>
            <a:r>
              <a:rPr lang="en-US" sz="4400"/>
              <a:t> and </a:t>
            </a:r>
            <a:r>
              <a:rPr lang="en-US" sz="4400" b="1" i="1"/>
              <a:t>weight</a:t>
            </a:r>
            <a:r>
              <a:rPr lang="en-US" sz="4400"/>
              <a:t> of an object.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700088" y="222250"/>
            <a:ext cx="7772400" cy="762000"/>
          </a:xfrm>
        </p:spPr>
        <p:txBody>
          <a:bodyPr/>
          <a:lstStyle/>
          <a:p>
            <a:r>
              <a:rPr lang="en-US"/>
              <a:t>Units of Temperature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4313" y="1012825"/>
            <a:ext cx="8767762" cy="52863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900" u="sng">
                <a:solidFill>
                  <a:srgbClr val="FFFF00"/>
                </a:solidFill>
              </a:rPr>
              <a:t>Celsius scale</a:t>
            </a:r>
            <a:r>
              <a:rPr lang="en-US" sz="3900"/>
              <a:t> defined by two readily determined temperatures:</a:t>
            </a:r>
          </a:p>
          <a:p>
            <a:pPr lvl="1">
              <a:lnSpc>
                <a:spcPct val="90000"/>
              </a:lnSpc>
            </a:pPr>
            <a:r>
              <a:rPr lang="en-US" sz="3900"/>
              <a:t>Freezing point of water = 0 </a:t>
            </a:r>
            <a:r>
              <a:rPr lang="en-US" sz="3900" b="1" baseline="30000"/>
              <a:t>o</a:t>
            </a:r>
            <a:r>
              <a:rPr lang="en-US" sz="3900"/>
              <a:t>C</a:t>
            </a:r>
          </a:p>
          <a:p>
            <a:pPr lvl="1">
              <a:lnSpc>
                <a:spcPct val="90000"/>
              </a:lnSpc>
            </a:pPr>
            <a:r>
              <a:rPr lang="en-US" sz="3900"/>
              <a:t>Boiling point of water = 100 </a:t>
            </a:r>
            <a:r>
              <a:rPr lang="en-US" sz="3900" b="1" baseline="30000"/>
              <a:t>o</a:t>
            </a:r>
            <a:r>
              <a:rPr lang="en-US" sz="3900"/>
              <a:t>C</a:t>
            </a:r>
          </a:p>
          <a:p>
            <a:pPr>
              <a:lnSpc>
                <a:spcPct val="90000"/>
              </a:lnSpc>
            </a:pPr>
            <a:r>
              <a:rPr lang="en-US" sz="3900" u="sng">
                <a:solidFill>
                  <a:srgbClr val="FFFF00"/>
                </a:solidFill>
              </a:rPr>
              <a:t>Kelvin scale</a:t>
            </a:r>
            <a:r>
              <a:rPr lang="en-US" sz="3900"/>
              <a:t> does not use the degree sign, but is just represented by K</a:t>
            </a:r>
          </a:p>
          <a:p>
            <a:pPr lvl="1">
              <a:lnSpc>
                <a:spcPct val="90000"/>
              </a:lnSpc>
              <a:buFontTx/>
              <a:buChar char="•"/>
            </a:pPr>
            <a:r>
              <a:rPr lang="en-US" sz="3500"/>
              <a:t> absolute zero = 0 K   </a:t>
            </a:r>
            <a:r>
              <a:rPr lang="en-US" sz="2400"/>
              <a:t>(thus no negative values)</a:t>
            </a:r>
          </a:p>
          <a:p>
            <a:pPr lvl="1">
              <a:lnSpc>
                <a:spcPct val="90000"/>
              </a:lnSpc>
              <a:buFontTx/>
              <a:buChar char="•"/>
            </a:pPr>
            <a:r>
              <a:rPr lang="en-US" sz="3900"/>
              <a:t>	</a:t>
            </a:r>
            <a:r>
              <a:rPr lang="en-US" sz="3900" u="sng"/>
              <a:t>formula</a:t>
            </a:r>
            <a:r>
              <a:rPr lang="en-US" sz="3900"/>
              <a:t> to convert:  K = </a:t>
            </a:r>
            <a:r>
              <a:rPr lang="en-US" sz="3900" b="1" baseline="30000"/>
              <a:t>o</a:t>
            </a:r>
            <a:r>
              <a:rPr lang="en-US" sz="3900"/>
              <a:t>C + 273</a:t>
            </a:r>
          </a:p>
          <a:p>
            <a:pPr lvl="1">
              <a:lnSpc>
                <a:spcPct val="90000"/>
              </a:lnSpc>
            </a:pPr>
            <a:endParaRPr lang="en-US" sz="360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39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96380"/>
            <a:ext cx="7772400" cy="769441"/>
          </a:xfrm>
        </p:spPr>
        <p:txBody>
          <a:bodyPr/>
          <a:lstStyle/>
          <a:p>
            <a:r>
              <a:rPr lang="en-US" dirty="0" smtClean="0"/>
              <a:t>Important Equations</a:t>
            </a:r>
            <a:endParaRPr lang="en-US" dirty="0"/>
          </a:p>
        </p:txBody>
      </p:sp>
      <p:pic>
        <p:nvPicPr>
          <p:cNvPr id="4" name="Content Placeholder 3" descr="equations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905000" y="1981200"/>
            <a:ext cx="5334000" cy="3712883"/>
          </a:xfrm>
        </p:spPr>
      </p:pic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3" name="Text Box 5"/>
          <p:cNvSpPr txBox="1">
            <a:spLocks noChangeArrowheads="1"/>
          </p:cNvSpPr>
          <p:nvPr/>
        </p:nvSpPr>
        <p:spPr bwMode="auto">
          <a:xfrm>
            <a:off x="333375" y="520367"/>
            <a:ext cx="8292010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FFFFFF"/>
                </a:solidFill>
              </a:rPr>
              <a:t> </a:t>
            </a:r>
            <a:r>
              <a:rPr lang="en-US" sz="2800" b="1" dirty="0">
                <a:solidFill>
                  <a:srgbClr val="FFFFFF"/>
                </a:solidFill>
              </a:rPr>
              <a:t>1. Define 0 C on the Kelvin Scale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800" b="1" dirty="0">
                <a:solidFill>
                  <a:srgbClr val="FFFFFF"/>
                </a:solidFill>
              </a:rPr>
              <a:t> 2. Convert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>
          <a:xfrm>
            <a:off x="700088" y="222250"/>
            <a:ext cx="7772400" cy="762000"/>
          </a:xfrm>
        </p:spPr>
        <p:txBody>
          <a:bodyPr/>
          <a:lstStyle/>
          <a:p>
            <a:r>
              <a:rPr lang="en-US"/>
              <a:t>Units of Energy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4313" y="1012825"/>
            <a:ext cx="8767762" cy="5083175"/>
          </a:xfrm>
        </p:spPr>
        <p:txBody>
          <a:bodyPr/>
          <a:lstStyle/>
          <a:p>
            <a:pPr marL="609600" indent="-609600"/>
            <a:r>
              <a:rPr lang="en-US" sz="4000"/>
              <a:t>Energy is the capacity to do work, or to produce heat.</a:t>
            </a:r>
          </a:p>
          <a:p>
            <a:pPr marL="609600" indent="-609600"/>
            <a:r>
              <a:rPr lang="en-US" sz="4000"/>
              <a:t>Energy can also be measured, and two common units are:</a:t>
            </a:r>
          </a:p>
          <a:p>
            <a:pPr marL="990600" lvl="1" indent="-533400">
              <a:buClr>
                <a:schemeClr val="tx1"/>
              </a:buClr>
              <a:buSzPct val="90000"/>
              <a:buFont typeface="Wingdings" pitchFamily="2" charset="2"/>
              <a:buAutoNum type="arabicParenR"/>
            </a:pPr>
            <a:r>
              <a:rPr lang="en-US" sz="3600">
                <a:solidFill>
                  <a:srgbClr val="FFFF00"/>
                </a:solidFill>
              </a:rPr>
              <a:t>Joule</a:t>
            </a:r>
            <a:r>
              <a:rPr lang="en-US" sz="3600"/>
              <a:t> (J) = the SI unit of energy, named after James Prescott Joule</a:t>
            </a:r>
          </a:p>
          <a:p>
            <a:pPr marL="990600" lvl="1" indent="-533400">
              <a:buClr>
                <a:schemeClr val="tx1"/>
              </a:buClr>
              <a:buSzPct val="90000"/>
              <a:buFont typeface="Wingdings" pitchFamily="2" charset="2"/>
              <a:buAutoNum type="arabicParenR"/>
            </a:pPr>
            <a:r>
              <a:rPr lang="en-US" sz="3600">
                <a:solidFill>
                  <a:srgbClr val="FFFF00"/>
                </a:solidFill>
              </a:rPr>
              <a:t>calorie</a:t>
            </a:r>
            <a:r>
              <a:rPr lang="en-US" sz="3600"/>
              <a:t> (cal) = the heat needed to raise 1 gram of water by 1 </a:t>
            </a:r>
            <a:r>
              <a:rPr lang="en-US" sz="3600" b="1" baseline="30000"/>
              <a:t>o</a:t>
            </a:r>
            <a:r>
              <a:rPr lang="en-US" sz="3600"/>
              <a:t>C</a:t>
            </a:r>
          </a:p>
          <a:p>
            <a:pPr marL="990600" lvl="1" indent="-533400">
              <a:buClr>
                <a:schemeClr val="tx1"/>
              </a:buClr>
              <a:buSzPct val="90000"/>
              <a:buFont typeface="Wingdings" pitchFamily="2" charset="2"/>
              <a:buAutoNum type="arabicParenR"/>
            </a:pPr>
            <a:endParaRPr lang="en-US" sz="360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>
          <a:xfrm>
            <a:off x="700088" y="222250"/>
            <a:ext cx="7772400" cy="762000"/>
          </a:xfrm>
        </p:spPr>
        <p:txBody>
          <a:bodyPr/>
          <a:lstStyle/>
          <a:p>
            <a:r>
              <a:rPr lang="en-US"/>
              <a:t>Units of Energy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4313" y="1012825"/>
            <a:ext cx="8767762" cy="5083175"/>
          </a:xfrm>
        </p:spPr>
        <p:txBody>
          <a:bodyPr/>
          <a:lstStyle/>
          <a:p>
            <a:r>
              <a:rPr lang="en-US" sz="4800"/>
              <a:t>Conversions between joules and calories can be carried out by using the following relationship:</a:t>
            </a:r>
          </a:p>
          <a:p>
            <a:pPr lvl="1">
              <a:buFont typeface="Wingdings" pitchFamily="2" charset="2"/>
              <a:buNone/>
            </a:pPr>
            <a:r>
              <a:rPr lang="en-US" sz="5400"/>
              <a:t>			1 cal = 4.18 J</a:t>
            </a:r>
          </a:p>
          <a:p>
            <a:pPr lvl="1">
              <a:buFont typeface="Wingdings" pitchFamily="2" charset="2"/>
              <a:buNone/>
            </a:pPr>
            <a:r>
              <a:rPr lang="en-US" sz="3200"/>
              <a:t>(sometimes you will see 1 cal = 4.184 J)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30175"/>
            <a:ext cx="7772400" cy="2101850"/>
          </a:xfrm>
        </p:spPr>
        <p:txBody>
          <a:bodyPr/>
          <a:lstStyle/>
          <a:p>
            <a:r>
              <a:rPr lang="en-US"/>
              <a:t>Section 3.2</a:t>
            </a:r>
            <a:br>
              <a:rPr lang="en-US"/>
            </a:br>
            <a:r>
              <a:rPr lang="en-US"/>
              <a:t>The International System of Units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362200"/>
            <a:ext cx="7772400" cy="3733800"/>
          </a:xfrm>
        </p:spPr>
        <p:txBody>
          <a:bodyPr/>
          <a:lstStyle/>
          <a:p>
            <a:r>
              <a:rPr lang="en-US" sz="3600" u="sng"/>
              <a:t>OBJECTIVES:</a:t>
            </a:r>
          </a:p>
          <a:p>
            <a:pPr lvl="1"/>
            <a:r>
              <a:rPr lang="en-US" sz="4400" u="sng"/>
              <a:t>Convert</a:t>
            </a:r>
            <a:r>
              <a:rPr lang="en-US" sz="4400"/>
              <a:t> between the Celsius and Kelvin temperature scales.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96380"/>
            <a:ext cx="7772400" cy="769441"/>
          </a:xfrm>
        </p:spPr>
        <p:txBody>
          <a:bodyPr/>
          <a:lstStyle/>
          <a:p>
            <a:r>
              <a:rPr lang="en-US" dirty="0" smtClean="0"/>
              <a:t>Error</a:t>
            </a:r>
            <a:endParaRPr lang="en-US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8913" y="1981200"/>
            <a:ext cx="8650287" cy="4267200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sz="4800" u="sng" dirty="0"/>
              <a:t>Accepted value</a:t>
            </a:r>
            <a:r>
              <a:rPr lang="en-US" sz="4800" dirty="0"/>
              <a:t> = the correct value based on reliable </a:t>
            </a:r>
            <a:r>
              <a:rPr lang="en-US" sz="4800" dirty="0" smtClean="0"/>
              <a:t>references</a:t>
            </a:r>
            <a:endParaRPr lang="en-US" sz="4800" dirty="0"/>
          </a:p>
          <a:p>
            <a:pPr>
              <a:buFont typeface="Wingdings" pitchFamily="2" charset="2"/>
              <a:buChar char="§"/>
            </a:pPr>
            <a:r>
              <a:rPr lang="en-US" sz="4800" u="sng" dirty="0"/>
              <a:t>Experimental value</a:t>
            </a:r>
            <a:r>
              <a:rPr lang="en-US" sz="4800" dirty="0"/>
              <a:t> = the value measured in the lab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 bldLvl="5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559842"/>
            <a:ext cx="7772400" cy="769441"/>
          </a:xfrm>
        </p:spPr>
        <p:txBody>
          <a:bodyPr/>
          <a:lstStyle/>
          <a:p>
            <a:r>
              <a:rPr lang="en-US" dirty="0" smtClean="0"/>
              <a:t>Error</a:t>
            </a:r>
            <a:endParaRPr lang="en-US" dirty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9400" y="1676400"/>
            <a:ext cx="8599488" cy="4800600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sz="3600" u="sng"/>
              <a:t>Error</a:t>
            </a:r>
            <a:r>
              <a:rPr lang="en-US" sz="3600"/>
              <a:t> = accepted value – exp. value</a:t>
            </a:r>
          </a:p>
          <a:p>
            <a:pPr lvl="1">
              <a:buFont typeface="Wingdings" pitchFamily="2" charset="2"/>
              <a:buChar char="§"/>
            </a:pPr>
            <a:r>
              <a:rPr lang="en-US" sz="3600"/>
              <a:t>Can be positive or negative</a:t>
            </a:r>
          </a:p>
          <a:p>
            <a:pPr>
              <a:buFont typeface="Wingdings" pitchFamily="2" charset="2"/>
              <a:buChar char="§"/>
            </a:pPr>
            <a:r>
              <a:rPr lang="en-US" sz="3600" u="sng"/>
              <a:t>Percent error</a:t>
            </a:r>
            <a:r>
              <a:rPr lang="en-US" sz="3600"/>
              <a:t> = the </a:t>
            </a:r>
            <a:r>
              <a:rPr lang="en-US" sz="3600" b="1" i="1"/>
              <a:t>absolute value</a:t>
            </a:r>
            <a:r>
              <a:rPr lang="en-US" sz="3600"/>
              <a:t> of the error divided by the accepted value, then multiplied by 100%</a:t>
            </a:r>
          </a:p>
          <a:p>
            <a:pPr>
              <a:buFont typeface="Wingdings" pitchFamily="2" charset="2"/>
              <a:buNone/>
            </a:pPr>
            <a:r>
              <a:rPr lang="en-US" sz="4000"/>
              <a:t>                         </a:t>
            </a:r>
            <a:r>
              <a:rPr lang="en-US" sz="3600"/>
              <a:t>| error |</a:t>
            </a:r>
          </a:p>
          <a:p>
            <a:pPr>
              <a:buFont typeface="Wingdings" pitchFamily="2" charset="2"/>
              <a:buNone/>
            </a:pPr>
            <a:r>
              <a:rPr lang="en-US" sz="4000"/>
              <a:t>                    </a:t>
            </a:r>
            <a:r>
              <a:rPr lang="en-US" sz="3600"/>
              <a:t>accepted value</a:t>
            </a:r>
          </a:p>
          <a:p>
            <a:pPr>
              <a:buFont typeface="Wingdings" pitchFamily="2" charset="2"/>
              <a:buChar char="§"/>
            </a:pPr>
            <a:endParaRPr lang="en-US" sz="4000"/>
          </a:p>
        </p:txBody>
      </p:sp>
      <p:sp>
        <p:nvSpPr>
          <p:cNvPr id="13316" name="Line 4"/>
          <p:cNvSpPr>
            <a:spLocks noChangeShapeType="1"/>
          </p:cNvSpPr>
          <p:nvPr/>
        </p:nvSpPr>
        <p:spPr bwMode="auto">
          <a:xfrm>
            <a:off x="3200400" y="5562600"/>
            <a:ext cx="3124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6592888" y="5141913"/>
            <a:ext cx="1905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3600">
                <a:solidFill>
                  <a:srgbClr val="FFFFFF"/>
                </a:solidFill>
                <a:latin typeface="Times New Roman" pitchFamily="18" charset="0"/>
              </a:rPr>
              <a:t>x 100%</a:t>
            </a:r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1104900" y="5229225"/>
            <a:ext cx="214471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3600">
                <a:solidFill>
                  <a:srgbClr val="FFFFFF"/>
                </a:solidFill>
                <a:latin typeface="Times New Roman" pitchFamily="18" charset="0"/>
              </a:rPr>
              <a:t>% error =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 bldLvl="5" autoUpdateAnimBg="0"/>
      <p:bldP spid="13316" grpId="0" animBg="1"/>
      <p:bldP spid="13317" grpId="0"/>
      <p:bldP spid="1331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242888" y="187325"/>
            <a:ext cx="8712200" cy="762000"/>
          </a:xfrm>
        </p:spPr>
        <p:txBody>
          <a:bodyPr/>
          <a:lstStyle/>
          <a:p>
            <a:r>
              <a:rPr lang="en-US"/>
              <a:t>Why Is there Uncertainty?</a:t>
            </a:r>
          </a:p>
        </p:txBody>
      </p:sp>
      <p:sp>
        <p:nvSpPr>
          <p:cNvPr id="63491" name="Text Box 3"/>
          <p:cNvSpPr txBox="1">
            <a:spLocks noChangeArrowheads="1"/>
          </p:cNvSpPr>
          <p:nvPr/>
        </p:nvSpPr>
        <p:spPr bwMode="auto">
          <a:xfrm>
            <a:off x="585788" y="892175"/>
            <a:ext cx="8208962" cy="15541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FontTx/>
              <a:buChar char="•"/>
            </a:pPr>
            <a:r>
              <a:rPr lang="en-US" sz="2400">
                <a:solidFill>
                  <a:srgbClr val="FFFFFF"/>
                </a:solidFill>
                <a:latin typeface="Comic Sans MS" pitchFamily="66" charset="0"/>
              </a:rPr>
              <a:t> </a:t>
            </a:r>
            <a:r>
              <a:rPr lang="en-US" sz="3200">
                <a:solidFill>
                  <a:srgbClr val="FFFFFF"/>
                </a:solidFill>
              </a:rPr>
              <a:t>Measurements are performed with </a:t>
            </a:r>
            <a:r>
              <a:rPr lang="en-US" sz="3200" u="sng">
                <a:solidFill>
                  <a:srgbClr val="FFFFFF"/>
                </a:solidFill>
              </a:rPr>
              <a:t>instruments</a:t>
            </a:r>
            <a:r>
              <a:rPr lang="en-US" sz="3200">
                <a:solidFill>
                  <a:srgbClr val="FFFFFF"/>
                </a:solidFill>
              </a:rPr>
              <a:t>, and no instrument can read to an infinite number of decimal places</a:t>
            </a:r>
          </a:p>
        </p:txBody>
      </p:sp>
      <p:pic>
        <p:nvPicPr>
          <p:cNvPr id="63492" name="Picture 4" descr="scale"/>
          <p:cNvPicPr>
            <a:picLocks noChangeAspect="1" noChangeArrowheads="1"/>
          </p:cNvPicPr>
          <p:nvPr/>
        </p:nvPicPr>
        <p:blipFill>
          <a:blip r:embed="rId2" cstate="print">
            <a:lum bright="-28000" contrast="4000"/>
          </a:blip>
          <a:srcRect/>
          <a:stretch>
            <a:fillRect/>
          </a:stretch>
        </p:blipFill>
        <p:spPr bwMode="auto">
          <a:xfrm>
            <a:off x="3429000" y="3505200"/>
            <a:ext cx="2835275" cy="3352800"/>
          </a:xfrm>
          <a:prstGeom prst="rect">
            <a:avLst/>
          </a:prstGeom>
          <a:noFill/>
          <a:ln w="19050">
            <a:solidFill>
              <a:srgbClr val="FFFF00"/>
            </a:solidFill>
            <a:miter lim="800000"/>
            <a:headEnd/>
            <a:tailEnd/>
          </a:ln>
        </p:spPr>
      </p:pic>
      <p:sp>
        <p:nvSpPr>
          <p:cNvPr id="63493" name="Text Box 5"/>
          <p:cNvSpPr txBox="1">
            <a:spLocks noChangeArrowheads="1"/>
          </p:cNvSpPr>
          <p:nvPr/>
        </p:nvSpPr>
        <p:spPr bwMode="auto">
          <a:xfrm>
            <a:off x="604838" y="2374900"/>
            <a:ext cx="8202612" cy="1066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sz="3200" i="1">
                <a:solidFill>
                  <a:srgbClr val="FFFFFF"/>
                </a:solidFill>
              </a:rPr>
              <a:t>Which of the balances below</a:t>
            </a:r>
            <a:r>
              <a:rPr lang="en-US" sz="3200">
                <a:solidFill>
                  <a:srgbClr val="FFFFFF"/>
                </a:solidFill>
              </a:rPr>
              <a:t> has the greatest uncertainty in measurement?</a:t>
            </a:r>
          </a:p>
        </p:txBody>
      </p:sp>
      <p:pic>
        <p:nvPicPr>
          <p:cNvPr id="63494" name="Picture 6" descr="scale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1925" y="4191000"/>
            <a:ext cx="3114675" cy="2076450"/>
          </a:xfrm>
          <a:prstGeom prst="rect">
            <a:avLst/>
          </a:prstGeom>
          <a:noFill/>
          <a:ln w="19050">
            <a:solidFill>
              <a:srgbClr val="FFFF00"/>
            </a:solidFill>
            <a:miter lim="800000"/>
            <a:headEnd/>
            <a:tailEnd/>
          </a:ln>
        </p:spPr>
      </p:pic>
      <p:pic>
        <p:nvPicPr>
          <p:cNvPr id="63495" name="Picture 7" descr="scale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00800" y="3810000"/>
            <a:ext cx="2540000" cy="2540000"/>
          </a:xfrm>
          <a:prstGeom prst="rect">
            <a:avLst/>
          </a:prstGeom>
          <a:noFill/>
          <a:ln w="19050">
            <a:solidFill>
              <a:srgbClr val="FFFF00"/>
            </a:solidFill>
            <a:miter lim="800000"/>
            <a:headEnd/>
            <a:tailEnd/>
          </a:ln>
        </p:spPr>
      </p:pic>
      <p:sp>
        <p:nvSpPr>
          <p:cNvPr id="63496" name="Oval 8"/>
          <p:cNvSpPr>
            <a:spLocks noChangeArrowheads="1"/>
          </p:cNvSpPr>
          <p:nvPr/>
        </p:nvSpPr>
        <p:spPr bwMode="auto">
          <a:xfrm>
            <a:off x="3405188" y="3763963"/>
            <a:ext cx="2824162" cy="2795587"/>
          </a:xfrm>
          <a:prstGeom prst="ellipse">
            <a:avLst/>
          </a:prstGeom>
          <a:noFill/>
          <a:ln w="66675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FFFFFF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1" grpId="0"/>
      <p:bldP spid="63493" grpId="0"/>
      <p:bldP spid="6349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7772400" cy="1431925"/>
          </a:xfrm>
        </p:spPr>
        <p:txBody>
          <a:bodyPr/>
          <a:lstStyle/>
          <a:p>
            <a:r>
              <a:rPr lang="en-US"/>
              <a:t>International System of Units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1613" y="858838"/>
            <a:ext cx="8753475" cy="5284787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endParaRPr lang="en-US" sz="4800" b="1" u="sng"/>
          </a:p>
          <a:p>
            <a:pPr>
              <a:buFont typeface="Wingdings" pitchFamily="2" charset="2"/>
              <a:buChar char="§"/>
            </a:pPr>
            <a:r>
              <a:rPr lang="en-US" sz="4400"/>
              <a:t>Measurements depend upon </a:t>
            </a:r>
            <a:r>
              <a:rPr lang="en-US" sz="4400" u="sng"/>
              <a:t>units</a:t>
            </a:r>
            <a:r>
              <a:rPr lang="en-US" sz="4400"/>
              <a:t> that serve as reference standards</a:t>
            </a:r>
          </a:p>
          <a:p>
            <a:pPr>
              <a:buFont typeface="Wingdings" pitchFamily="2" charset="2"/>
              <a:buChar char="§"/>
            </a:pPr>
            <a:r>
              <a:rPr lang="en-US" sz="4400"/>
              <a:t>The standards of measurement used in science are those of the </a:t>
            </a:r>
            <a:r>
              <a:rPr lang="en-US" sz="4400" u="sng"/>
              <a:t>Metric System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build="p" bldLvl="5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52400"/>
            <a:ext cx="7772400" cy="1431925"/>
          </a:xfrm>
        </p:spPr>
        <p:txBody>
          <a:bodyPr/>
          <a:lstStyle/>
          <a:p>
            <a:r>
              <a:rPr lang="en-US"/>
              <a:t>International System of Units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55738"/>
            <a:ext cx="8534400" cy="48768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en-US" sz="4000" dirty="0"/>
              <a:t>Metric system is now revised and named as the International System of Units (SI), as of 1960</a:t>
            </a: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en-US" sz="4000" dirty="0"/>
              <a:t>It has simplicity, and is based on 10 or multiples of 10</a:t>
            </a: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en-US" sz="4800" b="1" dirty="0"/>
              <a:t>7 base units</a:t>
            </a:r>
            <a:r>
              <a:rPr lang="en-US" sz="4000" b="1" dirty="0"/>
              <a:t>, </a:t>
            </a:r>
            <a:r>
              <a:rPr lang="en-US" sz="3600" dirty="0"/>
              <a:t>but only five commonly used in chemistry: meter, kilogram, </a:t>
            </a:r>
            <a:r>
              <a:rPr lang="en-US" sz="3600" dirty="0" err="1"/>
              <a:t>kelvin</a:t>
            </a:r>
            <a:r>
              <a:rPr lang="en-US" sz="3600" dirty="0"/>
              <a:t>, second, and mole.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 bldLvl="5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482600" y="0"/>
            <a:ext cx="8269288" cy="1289050"/>
          </a:xfrm>
          <a:noFill/>
          <a:ln/>
        </p:spPr>
        <p:txBody>
          <a:bodyPr lIns="90488" tIns="44450" rIns="90488" bIns="44450" anchor="b"/>
          <a:lstStyle/>
          <a:p>
            <a:r>
              <a:rPr lang="en-US" sz="4000"/>
              <a:t>The Fundamental SI Units</a:t>
            </a:r>
            <a:br>
              <a:rPr lang="en-US" sz="4000"/>
            </a:br>
            <a:r>
              <a:rPr lang="en-US" sz="4000"/>
              <a:t> </a:t>
            </a:r>
            <a:r>
              <a:rPr lang="en-US" sz="3600" b="1"/>
              <a:t>(Le Système International, SI)</a:t>
            </a:r>
          </a:p>
        </p:txBody>
      </p:sp>
      <p:graphicFrame>
        <p:nvGraphicFramePr>
          <p:cNvPr id="57347" name="Object 3">
            <a:hlinkClick r:id="" action="ppaction://ole?verb=0"/>
          </p:cNvPr>
          <p:cNvGraphicFramePr>
            <a:graphicFrameLocks/>
          </p:cNvGraphicFramePr>
          <p:nvPr>
            <p:ph type="tbl" idx="1"/>
          </p:nvPr>
        </p:nvGraphicFramePr>
        <p:xfrm>
          <a:off x="409575" y="1460500"/>
          <a:ext cx="8335963" cy="5180013"/>
        </p:xfrm>
        <a:graphic>
          <a:graphicData uri="http://schemas.openxmlformats.org/presentationml/2006/ole">
            <p:oleObj spid="_x0000_s2050" name="Document" r:id="rId4" imgW="7919875" imgH="5260329" progId="Word.Document.8">
              <p:embed/>
            </p:oleObj>
          </a:graphicData>
        </a:graphic>
      </p:graphicFrame>
      <p:sp>
        <p:nvSpPr>
          <p:cNvPr id="57348" name="Line 4"/>
          <p:cNvSpPr>
            <a:spLocks noChangeShapeType="1"/>
          </p:cNvSpPr>
          <p:nvPr/>
        </p:nvSpPr>
        <p:spPr bwMode="auto">
          <a:xfrm flipV="1">
            <a:off x="579438" y="4625975"/>
            <a:ext cx="7783512" cy="142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FFFFFF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Network Blitz">
  <a:themeElements>
    <a:clrScheme name="Network Blitz 1">
      <a:dk1>
        <a:srgbClr val="000044"/>
      </a:dk1>
      <a:lt1>
        <a:srgbClr val="FFFFFF"/>
      </a:lt1>
      <a:dk2>
        <a:srgbClr val="000066"/>
      </a:dk2>
      <a:lt2>
        <a:srgbClr val="FFCC00"/>
      </a:lt2>
      <a:accent1>
        <a:srgbClr val="9CE157"/>
      </a:accent1>
      <a:accent2>
        <a:srgbClr val="2663A0"/>
      </a:accent2>
      <a:accent3>
        <a:srgbClr val="AAAAB8"/>
      </a:accent3>
      <a:accent4>
        <a:srgbClr val="DADADA"/>
      </a:accent4>
      <a:accent5>
        <a:srgbClr val="CBEEB4"/>
      </a:accent5>
      <a:accent6>
        <a:srgbClr val="215991"/>
      </a:accent6>
      <a:hlink>
        <a:srgbClr val="F98D43"/>
      </a:hlink>
      <a:folHlink>
        <a:srgbClr val="CC3300"/>
      </a:folHlink>
    </a:clrScheme>
    <a:fontScheme name="Network Blitz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Network Blitz 1">
        <a:dk1>
          <a:srgbClr val="000044"/>
        </a:dk1>
        <a:lt1>
          <a:srgbClr val="FFFFFF"/>
        </a:lt1>
        <a:dk2>
          <a:srgbClr val="000066"/>
        </a:dk2>
        <a:lt2>
          <a:srgbClr val="FFCC00"/>
        </a:lt2>
        <a:accent1>
          <a:srgbClr val="9CE157"/>
        </a:accent1>
        <a:accent2>
          <a:srgbClr val="2663A0"/>
        </a:accent2>
        <a:accent3>
          <a:srgbClr val="AAAAB8"/>
        </a:accent3>
        <a:accent4>
          <a:srgbClr val="DADADA"/>
        </a:accent4>
        <a:accent5>
          <a:srgbClr val="CBEEB4"/>
        </a:accent5>
        <a:accent6>
          <a:srgbClr val="215991"/>
        </a:accent6>
        <a:hlink>
          <a:srgbClr val="F98D43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Blitz 2">
        <a:dk1>
          <a:srgbClr val="000066"/>
        </a:dk1>
        <a:lt1>
          <a:srgbClr val="9CC2E8"/>
        </a:lt1>
        <a:dk2>
          <a:srgbClr val="4D4D4D"/>
        </a:dk2>
        <a:lt2>
          <a:srgbClr val="7DAFE1"/>
        </a:lt2>
        <a:accent1>
          <a:srgbClr val="26D2E4"/>
        </a:accent1>
        <a:accent2>
          <a:srgbClr val="D0E2F4"/>
        </a:accent2>
        <a:accent3>
          <a:srgbClr val="CBDDF2"/>
        </a:accent3>
        <a:accent4>
          <a:srgbClr val="000056"/>
        </a:accent4>
        <a:accent5>
          <a:srgbClr val="ACE5EF"/>
        </a:accent5>
        <a:accent6>
          <a:srgbClr val="BCCDDD"/>
        </a:accent6>
        <a:hlink>
          <a:srgbClr val="003366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work Blitz 3">
        <a:dk1>
          <a:srgbClr val="000000"/>
        </a:dk1>
        <a:lt1>
          <a:srgbClr val="EAEAEA"/>
        </a:lt1>
        <a:dk2>
          <a:srgbClr val="333333"/>
        </a:dk2>
        <a:lt2>
          <a:srgbClr val="DDDDDD"/>
        </a:lt2>
        <a:accent1>
          <a:srgbClr val="C0C0C0"/>
        </a:accent1>
        <a:accent2>
          <a:srgbClr val="FFFFFF"/>
        </a:accent2>
        <a:accent3>
          <a:srgbClr val="F3F3F3"/>
        </a:accent3>
        <a:accent4>
          <a:srgbClr val="000000"/>
        </a:accent4>
        <a:accent5>
          <a:srgbClr val="DCDCDC"/>
        </a:accent5>
        <a:accent6>
          <a:srgbClr val="E7E7E7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work Blitz 4">
        <a:dk1>
          <a:srgbClr val="002E2D"/>
        </a:dk1>
        <a:lt1>
          <a:srgbClr val="FFFFFF"/>
        </a:lt1>
        <a:dk2>
          <a:srgbClr val="005250"/>
        </a:dk2>
        <a:lt2>
          <a:srgbClr val="FFCC00"/>
        </a:lt2>
        <a:accent1>
          <a:srgbClr val="9CE157"/>
        </a:accent1>
        <a:accent2>
          <a:srgbClr val="00817E"/>
        </a:accent2>
        <a:accent3>
          <a:srgbClr val="AAB3B3"/>
        </a:accent3>
        <a:accent4>
          <a:srgbClr val="DADADA"/>
        </a:accent4>
        <a:accent5>
          <a:srgbClr val="CBEEB4"/>
        </a:accent5>
        <a:accent6>
          <a:srgbClr val="007472"/>
        </a:accent6>
        <a:hlink>
          <a:srgbClr val="FFFF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Blitz 5">
        <a:dk1>
          <a:srgbClr val="291A4C"/>
        </a:dk1>
        <a:lt1>
          <a:srgbClr val="FFFFFF"/>
        </a:lt1>
        <a:dk2>
          <a:srgbClr val="3B256B"/>
        </a:dk2>
        <a:lt2>
          <a:srgbClr val="FFCC00"/>
        </a:lt2>
        <a:accent1>
          <a:srgbClr val="6EBFCA"/>
        </a:accent1>
        <a:accent2>
          <a:srgbClr val="56369C"/>
        </a:accent2>
        <a:accent3>
          <a:srgbClr val="AFACBA"/>
        </a:accent3>
        <a:accent4>
          <a:srgbClr val="DADADA"/>
        </a:accent4>
        <a:accent5>
          <a:srgbClr val="BADCE1"/>
        </a:accent5>
        <a:accent6>
          <a:srgbClr val="4D308D"/>
        </a:accent6>
        <a:hlink>
          <a:srgbClr val="CCCCFF"/>
        </a:hlink>
        <a:folHlink>
          <a:srgbClr val="66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Blitz 6">
        <a:dk1>
          <a:srgbClr val="511D30"/>
        </a:dk1>
        <a:lt1>
          <a:srgbClr val="FFFFFF"/>
        </a:lt1>
        <a:dk2>
          <a:srgbClr val="6D2740"/>
        </a:dk2>
        <a:lt2>
          <a:srgbClr val="FDD409"/>
        </a:lt2>
        <a:accent1>
          <a:srgbClr val="FDB83B"/>
        </a:accent1>
        <a:accent2>
          <a:srgbClr val="9D395D"/>
        </a:accent2>
        <a:accent3>
          <a:srgbClr val="BAACAF"/>
        </a:accent3>
        <a:accent4>
          <a:srgbClr val="DADADA"/>
        </a:accent4>
        <a:accent5>
          <a:srgbClr val="FED8AF"/>
        </a:accent5>
        <a:accent6>
          <a:srgbClr val="8E3353"/>
        </a:accent6>
        <a:hlink>
          <a:srgbClr val="FF99CC"/>
        </a:hlink>
        <a:folHlink>
          <a:srgbClr val="D6009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727</Words>
  <Application>Microsoft Office PowerPoint</Application>
  <PresentationFormat>On-screen Show (4:3)</PresentationFormat>
  <Paragraphs>132</Paragraphs>
  <Slides>24</Slides>
  <Notes>2</Notes>
  <HiddenSlides>1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6" baseType="lpstr">
      <vt:lpstr>Network Blitz</vt:lpstr>
      <vt:lpstr>Microsoft Word Document</vt:lpstr>
      <vt:lpstr>Section 3.2 The International System of Units</vt:lpstr>
      <vt:lpstr>Section 3.2 The International System of Units</vt:lpstr>
      <vt:lpstr>Section 3.2 The International System of Units</vt:lpstr>
      <vt:lpstr>Error</vt:lpstr>
      <vt:lpstr>Error</vt:lpstr>
      <vt:lpstr>Why Is there Uncertainty?</vt:lpstr>
      <vt:lpstr>International System of Units</vt:lpstr>
      <vt:lpstr>International System of Units</vt:lpstr>
      <vt:lpstr>The Fundamental SI Units  (Le Système International, SI)</vt:lpstr>
      <vt:lpstr>Nature of Measurements</vt:lpstr>
      <vt:lpstr>International System of Units</vt:lpstr>
      <vt:lpstr>Length</vt:lpstr>
      <vt:lpstr>SI Prefixes – Page 74 Common to Chemistry</vt:lpstr>
      <vt:lpstr>Volume</vt:lpstr>
      <vt:lpstr>Devices for Measuring Liquid Volume</vt:lpstr>
      <vt:lpstr>The Volume Changes!</vt:lpstr>
      <vt:lpstr>Units of Mass</vt:lpstr>
      <vt:lpstr>Working with Mass</vt:lpstr>
      <vt:lpstr>Units of Temperature</vt:lpstr>
      <vt:lpstr>Units of Temperature</vt:lpstr>
      <vt:lpstr>Important Equations</vt:lpstr>
      <vt:lpstr>Slide 22</vt:lpstr>
      <vt:lpstr>Units of Energy</vt:lpstr>
      <vt:lpstr>Units of Energy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3.2 The International System of Units</dc:title>
  <dc:creator>Mshull</dc:creator>
  <cp:lastModifiedBy>Mshull</cp:lastModifiedBy>
  <cp:revision>1</cp:revision>
  <dcterms:created xsi:type="dcterms:W3CDTF">2013-09-23T12:09:18Z</dcterms:created>
  <dcterms:modified xsi:type="dcterms:W3CDTF">2013-09-23T12:14:43Z</dcterms:modified>
</cp:coreProperties>
</file>