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315" r:id="rId2"/>
    <p:sldId id="299" r:id="rId3"/>
    <p:sldId id="300" r:id="rId4"/>
    <p:sldId id="319" r:id="rId5"/>
    <p:sldId id="302" r:id="rId6"/>
    <p:sldId id="303" r:id="rId7"/>
    <p:sldId id="304" r:id="rId8"/>
    <p:sldId id="305" r:id="rId9"/>
    <p:sldId id="307" r:id="rId10"/>
    <p:sldId id="317" r:id="rId11"/>
    <p:sldId id="306" r:id="rId12"/>
    <p:sldId id="316" r:id="rId13"/>
    <p:sldId id="311" r:id="rId14"/>
    <p:sldId id="318" r:id="rId15"/>
  </p:sldIdLst>
  <p:sldSz cx="9144000" cy="6858000" type="screen4x3"/>
  <p:notesSz cx="6934200" cy="93980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FF"/>
    <a:srgbClr val="CCECFF"/>
    <a:srgbClr val="CCCCFF"/>
    <a:srgbClr val="CC99FF"/>
    <a:srgbClr val="DFC0FF"/>
    <a:srgbClr val="90DBFF"/>
    <a:srgbClr val="66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fld id="{C198CFE7-4E81-4D0F-B7B4-AAB6F7E3C8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667000"/>
            <a:ext cx="6400800" cy="32766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255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10" name="AutoShape 3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0975" y="4792663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/>
              <a:t>I</a:t>
            </a:r>
          </a:p>
        </p:txBody>
      </p:sp>
      <p:sp>
        <p:nvSpPr>
          <p:cNvPr id="3111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0975" y="54371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/>
              <a:t>II</a:t>
            </a:r>
          </a:p>
        </p:txBody>
      </p:sp>
      <p:sp>
        <p:nvSpPr>
          <p:cNvPr id="3112" name="AutoShape 4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0975" y="6081713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/>
              <a:t>III</a:t>
            </a:r>
          </a:p>
        </p:txBody>
      </p: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-255588" y="638175"/>
            <a:ext cx="9399588" cy="342900"/>
            <a:chOff x="240" y="4024"/>
            <a:chExt cx="5232" cy="216"/>
          </a:xfrm>
        </p:grpSpPr>
        <p:sp>
          <p:nvSpPr>
            <p:cNvPr id="3115" name="Rectangle 43"/>
            <p:cNvSpPr>
              <a:spLocks noChangeArrowheads="1"/>
            </p:cNvSpPr>
            <p:nvPr/>
          </p:nvSpPr>
          <p:spPr bwMode="auto">
            <a:xfrm>
              <a:off x="384" y="402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Rectangle 44"/>
            <p:cNvSpPr>
              <a:spLocks noChangeArrowheads="1"/>
            </p:cNvSpPr>
            <p:nvPr/>
          </p:nvSpPr>
          <p:spPr bwMode="auto">
            <a:xfrm>
              <a:off x="240" y="414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17" name="Group 45"/>
          <p:cNvGrpSpPr>
            <a:grpSpLocks/>
          </p:cNvGrpSpPr>
          <p:nvPr/>
        </p:nvGrpSpPr>
        <p:grpSpPr bwMode="auto">
          <a:xfrm>
            <a:off x="-274638" y="2200275"/>
            <a:ext cx="9418638" cy="317500"/>
            <a:chOff x="192" y="1384"/>
            <a:chExt cx="5232" cy="200"/>
          </a:xfrm>
        </p:grpSpPr>
        <p:sp>
          <p:nvSpPr>
            <p:cNvPr id="3118" name="Rectangle 46"/>
            <p:cNvSpPr>
              <a:spLocks noChangeArrowheads="1"/>
            </p:cNvSpPr>
            <p:nvPr/>
          </p:nvSpPr>
          <p:spPr bwMode="auto">
            <a:xfrm>
              <a:off x="336" y="148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Rectangle 47"/>
            <p:cNvSpPr>
              <a:spLocks noChangeArrowheads="1"/>
            </p:cNvSpPr>
            <p:nvPr/>
          </p:nvSpPr>
          <p:spPr bwMode="auto">
            <a:xfrm>
              <a:off x="192" y="138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20" name="Rectangle 4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92100"/>
            <a:ext cx="21336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92100"/>
            <a:ext cx="62484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921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73" name="Group 49"/>
          <p:cNvGrpSpPr>
            <a:grpSpLocks/>
          </p:cNvGrpSpPr>
          <p:nvPr/>
        </p:nvGrpSpPr>
        <p:grpSpPr bwMode="auto">
          <a:xfrm>
            <a:off x="-255588" y="88900"/>
            <a:ext cx="9399588" cy="342900"/>
            <a:chOff x="240" y="4024"/>
            <a:chExt cx="5232" cy="216"/>
          </a:xfrm>
        </p:grpSpPr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384" y="402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240" y="414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67" name="Group 43"/>
          <p:cNvGrpSpPr>
            <a:grpSpLocks/>
          </p:cNvGrpSpPr>
          <p:nvPr/>
        </p:nvGrpSpPr>
        <p:grpSpPr bwMode="auto">
          <a:xfrm>
            <a:off x="-274638" y="1114425"/>
            <a:ext cx="9418638" cy="317500"/>
            <a:chOff x="192" y="1384"/>
            <a:chExt cx="5232" cy="200"/>
          </a:xfrm>
        </p:grpSpPr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336" y="148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192" y="1384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4" name="Rectangle 5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r>
              <a:rPr lang="en-US"/>
              <a:t>C. Johannesson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Ø"/>
        <a:defRPr kumimoji="1" sz="3400" b="1">
          <a:solidFill>
            <a:schemeClr val="tx1"/>
          </a:solidFill>
          <a:latin typeface="+mn-lt"/>
          <a:ea typeface="+mn-ea"/>
          <a:cs typeface="+mn-cs"/>
        </a:defRPr>
      </a:lvl1pPr>
      <a:lvl2pPr marL="912813" indent="-341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w"/>
        <a:defRPr kumimoji="1" sz="3400">
          <a:solidFill>
            <a:schemeClr val="tx1"/>
          </a:solidFill>
          <a:latin typeface="+mn-lt"/>
        </a:defRPr>
      </a:lvl2pPr>
      <a:lvl3pPr marL="1370013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²"/>
        <a:defRPr kumimoji="1" sz="3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ChangeArrowheads="1"/>
          </p:cNvSpPr>
          <p:nvPr>
            <p:ph type="subTitle" idx="1"/>
          </p:nvPr>
        </p:nvSpPr>
        <p:spPr>
          <a:xfrm>
            <a:off x="976313" y="3371850"/>
            <a:ext cx="7391400" cy="2246313"/>
          </a:xfrm>
          <a:noFill/>
          <a:ln/>
        </p:spPr>
        <p:txBody>
          <a:bodyPr anchor="t"/>
          <a:lstStyle/>
          <a:p>
            <a:pPr>
              <a:lnSpc>
                <a:spcPct val="120000"/>
              </a:lnSpc>
              <a:spcBef>
                <a:spcPct val="40000"/>
              </a:spcBef>
              <a:buClr>
                <a:srgbClr val="FFCC00"/>
              </a:buClr>
            </a:pPr>
            <a:r>
              <a:rPr lang="en-US" sz="4600"/>
              <a:t>III. Unit Conversions</a:t>
            </a:r>
          </a:p>
          <a:p>
            <a:pPr>
              <a:lnSpc>
                <a:spcPct val="120000"/>
              </a:lnSpc>
              <a:spcBef>
                <a:spcPct val="40000"/>
              </a:spcBef>
              <a:buClr>
                <a:srgbClr val="FFCC00"/>
              </a:buClr>
            </a:pPr>
            <a:r>
              <a:rPr lang="en-US" b="0"/>
              <a:t>(p. 40 - 42)</a:t>
            </a:r>
            <a:endParaRPr lang="en-US" sz="3000" b="0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CH. 2 - MEASUREMENT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Dimensional Analysis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1404938"/>
          </a:xfrm>
        </p:spPr>
        <p:txBody>
          <a:bodyPr/>
          <a:lstStyle/>
          <a:p>
            <a:r>
              <a:rPr lang="en-US" b="0"/>
              <a:t>How many milliliters are in 1.00 quart of milk?</a:t>
            </a:r>
            <a:endParaRPr 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63500" y="3603625"/>
            <a:ext cx="217963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1.00 qt</a:t>
            </a:r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188913" y="4330700"/>
            <a:ext cx="5856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1854200" y="3509963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1920875" y="3600450"/>
            <a:ext cx="2060575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 L</a:t>
            </a: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1.057 qt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6099175" y="3967163"/>
            <a:ext cx="278765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= 946 mL</a:t>
            </a:r>
          </a:p>
        </p:txBody>
      </p:sp>
      <p:grpSp>
        <p:nvGrpSpPr>
          <p:cNvPr id="91145" name="Group 9"/>
          <p:cNvGrpSpPr>
            <a:grpSpLocks/>
          </p:cNvGrpSpPr>
          <p:nvPr/>
        </p:nvGrpSpPr>
        <p:grpSpPr bwMode="auto">
          <a:xfrm>
            <a:off x="114300" y="2773363"/>
            <a:ext cx="9042400" cy="641350"/>
            <a:chOff x="72" y="2075"/>
            <a:chExt cx="5696" cy="404"/>
          </a:xfrm>
        </p:grpSpPr>
        <p:sp>
          <p:nvSpPr>
            <p:cNvPr id="91146" name="Text Box 10"/>
            <p:cNvSpPr txBox="1">
              <a:spLocks noChangeArrowheads="1"/>
            </p:cNvSpPr>
            <p:nvPr/>
          </p:nvSpPr>
          <p:spPr bwMode="auto">
            <a:xfrm>
              <a:off x="72" y="2075"/>
              <a:ext cx="356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3600">
                  <a:solidFill>
                    <a:schemeClr val="tx2"/>
                  </a:solidFill>
                  <a:latin typeface="Arial" charset="0"/>
                </a:rPr>
                <a:t>qt</a:t>
              </a:r>
            </a:p>
          </p:txBody>
        </p: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5252" y="2075"/>
              <a:ext cx="516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3600">
                  <a:solidFill>
                    <a:schemeClr val="tx2"/>
                  </a:solidFill>
                  <a:latin typeface="Arial" charset="0"/>
                </a:rPr>
                <a:t>mL</a:t>
              </a:r>
            </a:p>
          </p:txBody>
        </p:sp>
      </p:grpSp>
      <p:sp>
        <p:nvSpPr>
          <p:cNvPr id="91148" name="Line 12"/>
          <p:cNvSpPr>
            <a:spLocks noChangeShapeType="1"/>
          </p:cNvSpPr>
          <p:nvPr/>
        </p:nvSpPr>
        <p:spPr bwMode="auto">
          <a:xfrm>
            <a:off x="4014788" y="3509963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4003675" y="3600450"/>
            <a:ext cx="2060575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1000 mL</a:t>
            </a: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 L</a:t>
            </a:r>
          </a:p>
        </p:txBody>
      </p:sp>
      <p:grpSp>
        <p:nvGrpSpPr>
          <p:cNvPr id="91150" name="Group 14"/>
          <p:cNvGrpSpPr>
            <a:grpSpLocks/>
          </p:cNvGrpSpPr>
          <p:nvPr/>
        </p:nvGrpSpPr>
        <p:grpSpPr bwMode="auto">
          <a:xfrm>
            <a:off x="1204913" y="3781425"/>
            <a:ext cx="2651125" cy="1144588"/>
            <a:chOff x="759" y="2382"/>
            <a:chExt cx="1670" cy="721"/>
          </a:xfrm>
        </p:grpSpPr>
        <p:sp>
          <p:nvSpPr>
            <p:cNvPr id="91151" name="Line 15"/>
            <p:cNvSpPr>
              <a:spLocks noChangeShapeType="1"/>
            </p:cNvSpPr>
            <p:nvPr/>
          </p:nvSpPr>
          <p:spPr bwMode="auto">
            <a:xfrm flipH="1">
              <a:off x="759" y="2382"/>
              <a:ext cx="301" cy="2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2" name="Line 16"/>
            <p:cNvSpPr>
              <a:spLocks noChangeShapeType="1"/>
            </p:cNvSpPr>
            <p:nvPr/>
          </p:nvSpPr>
          <p:spPr bwMode="auto">
            <a:xfrm flipH="1">
              <a:off x="2128" y="2868"/>
              <a:ext cx="301" cy="2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53" name="Group 17"/>
          <p:cNvGrpSpPr>
            <a:grpSpLocks/>
          </p:cNvGrpSpPr>
          <p:nvPr/>
        </p:nvGrpSpPr>
        <p:grpSpPr bwMode="auto">
          <a:xfrm>
            <a:off x="2901950" y="3752850"/>
            <a:ext cx="2576513" cy="1108075"/>
            <a:chOff x="1828" y="2364"/>
            <a:chExt cx="1623" cy="698"/>
          </a:xfrm>
        </p:grpSpPr>
        <p:sp>
          <p:nvSpPr>
            <p:cNvPr id="91154" name="Line 18"/>
            <p:cNvSpPr>
              <a:spLocks noChangeShapeType="1"/>
            </p:cNvSpPr>
            <p:nvPr/>
          </p:nvSpPr>
          <p:spPr bwMode="auto">
            <a:xfrm flipH="1">
              <a:off x="1828" y="2364"/>
              <a:ext cx="301" cy="2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5" name="Line 19"/>
            <p:cNvSpPr>
              <a:spLocks noChangeShapeType="1"/>
            </p:cNvSpPr>
            <p:nvPr/>
          </p:nvSpPr>
          <p:spPr bwMode="auto">
            <a:xfrm flipH="1">
              <a:off x="3150" y="2827"/>
              <a:ext cx="301" cy="2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56" name="Group 20"/>
          <p:cNvGrpSpPr>
            <a:grpSpLocks/>
          </p:cNvGrpSpPr>
          <p:nvPr/>
        </p:nvGrpSpPr>
        <p:grpSpPr bwMode="auto">
          <a:xfrm>
            <a:off x="1616075" y="5359400"/>
            <a:ext cx="488950" cy="1498600"/>
            <a:chOff x="1840" y="3376"/>
            <a:chExt cx="308" cy="944"/>
          </a:xfrm>
        </p:grpSpPr>
        <p:sp>
          <p:nvSpPr>
            <p:cNvPr id="91157" name="Rectangle 21"/>
            <p:cNvSpPr>
              <a:spLocks noChangeArrowheads="1"/>
            </p:cNvSpPr>
            <p:nvPr/>
          </p:nvSpPr>
          <p:spPr bwMode="auto">
            <a:xfrm>
              <a:off x="1840" y="3863"/>
              <a:ext cx="308" cy="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 algn="ctr">
                <a:buClr>
                  <a:schemeClr val="tx2"/>
                </a:buClr>
                <a:buSzPct val="90000"/>
                <a:buFont typeface="Wingdings" pitchFamily="2" charset="2"/>
                <a:buNone/>
              </a:pPr>
              <a:r>
                <a:rPr lang="en-US" sz="3400" b="1">
                  <a:latin typeface="Arial" charset="0"/>
                  <a:sym typeface="Symbol" pitchFamily="18" charset="2"/>
                </a:rPr>
                <a:t></a:t>
              </a:r>
              <a:endParaRPr lang="en-US" sz="3400">
                <a:latin typeface="Arial" charset="0"/>
              </a:endParaRPr>
            </a:p>
          </p:txBody>
        </p:sp>
        <p:sp>
          <p:nvSpPr>
            <p:cNvPr id="91158" name="AutoShape 22"/>
            <p:cNvSpPr>
              <a:spLocks noChangeArrowheads="1"/>
            </p:cNvSpPr>
            <p:nvPr/>
          </p:nvSpPr>
          <p:spPr bwMode="auto">
            <a:xfrm>
              <a:off x="1926" y="3376"/>
              <a:ext cx="148" cy="522"/>
            </a:xfrm>
            <a:prstGeom prst="upArrow">
              <a:avLst>
                <a:gd name="adj1" fmla="val 40537"/>
                <a:gd name="adj2" fmla="val 88519"/>
              </a:avLst>
            </a:prstGeom>
            <a:solidFill>
              <a:schemeClr val="tx2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  <p:bldP spid="91141" grpId="0" animBg="1"/>
      <p:bldP spid="91142" grpId="0" animBg="1"/>
      <p:bldP spid="91143" grpId="0" autoUpdateAnimBg="0"/>
      <p:bldP spid="91144" grpId="0" autoUpdateAnimBg="0"/>
      <p:bldP spid="91148" grpId="0" animBg="1"/>
      <p:bldP spid="9114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Dimensional Analysis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1404938"/>
          </a:xfrm>
        </p:spPr>
        <p:txBody>
          <a:bodyPr/>
          <a:lstStyle/>
          <a:p>
            <a:r>
              <a:rPr lang="en-US" b="0"/>
              <a:t>You have 1.5 pounds of gold.  Find its volume in cm</a:t>
            </a:r>
            <a:r>
              <a:rPr lang="en-US" b="0" baseline="30000"/>
              <a:t>3</a:t>
            </a:r>
            <a:r>
              <a:rPr lang="en-US" b="0"/>
              <a:t> if the density of gold is 19.3 g/cm</a:t>
            </a:r>
            <a:r>
              <a:rPr lang="en-US" b="0" baseline="30000"/>
              <a:t>3</a:t>
            </a:r>
            <a:r>
              <a:rPr lang="en-US" b="0"/>
              <a:t>.</a:t>
            </a:r>
            <a:endParaRPr lang="en-US"/>
          </a:p>
        </p:txBody>
      </p:sp>
      <p:grpSp>
        <p:nvGrpSpPr>
          <p:cNvPr id="79905" name="Group 33"/>
          <p:cNvGrpSpPr>
            <a:grpSpLocks/>
          </p:cNvGrpSpPr>
          <p:nvPr/>
        </p:nvGrpSpPr>
        <p:grpSpPr bwMode="auto">
          <a:xfrm>
            <a:off x="165100" y="3192463"/>
            <a:ext cx="8828088" cy="641350"/>
            <a:chOff x="64" y="2075"/>
            <a:chExt cx="5561" cy="404"/>
          </a:xfrm>
        </p:grpSpPr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64" y="2075"/>
              <a:ext cx="372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3600" b="1">
                  <a:solidFill>
                    <a:schemeClr val="tx2"/>
                  </a:solidFill>
                  <a:latin typeface="Arial" charset="0"/>
                </a:rPr>
                <a:t>lb</a:t>
              </a:r>
            </a:p>
          </p:txBody>
        </p:sp>
        <p:sp>
          <p:nvSpPr>
            <p:cNvPr id="79889" name="Text Box 17"/>
            <p:cNvSpPr txBox="1">
              <a:spLocks noChangeArrowheads="1"/>
            </p:cNvSpPr>
            <p:nvPr/>
          </p:nvSpPr>
          <p:spPr bwMode="auto">
            <a:xfrm>
              <a:off x="4986" y="2075"/>
              <a:ext cx="639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3600" b="1">
                  <a:solidFill>
                    <a:schemeClr val="tx2"/>
                  </a:solidFill>
                  <a:latin typeface="Arial" charset="0"/>
                </a:rPr>
                <a:t>cm</a:t>
              </a:r>
              <a:r>
                <a:rPr kumimoji="0" lang="en-US" sz="3600" b="1" baseline="30000">
                  <a:solidFill>
                    <a:schemeClr val="tx2"/>
                  </a:solidFill>
                  <a:latin typeface="Arial" charset="0"/>
                </a:rPr>
                <a:t>3</a:t>
              </a:r>
              <a:endParaRPr kumimoji="0" lang="en-US" sz="360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79890" name="Rectangle 18"/>
          <p:cNvSpPr>
            <a:spLocks noChangeArrowheads="1"/>
          </p:cNvSpPr>
          <p:nvPr/>
        </p:nvSpPr>
        <p:spPr bwMode="auto">
          <a:xfrm>
            <a:off x="63500" y="4170363"/>
            <a:ext cx="217963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1.5 lb</a:t>
            </a:r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>
            <a:off x="188913" y="4897438"/>
            <a:ext cx="63134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>
            <a:off x="1449388" y="4076700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93" name="Rectangle 21"/>
          <p:cNvSpPr>
            <a:spLocks noChangeArrowheads="1"/>
          </p:cNvSpPr>
          <p:nvPr/>
        </p:nvSpPr>
        <p:spPr bwMode="auto">
          <a:xfrm>
            <a:off x="1163638" y="4167188"/>
            <a:ext cx="2060575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 kg</a:t>
            </a: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2.2 lb</a:t>
            </a:r>
          </a:p>
        </p:txBody>
      </p:sp>
      <p:sp>
        <p:nvSpPr>
          <p:cNvPr id="79894" name="Rectangle 22"/>
          <p:cNvSpPr>
            <a:spLocks noChangeArrowheads="1"/>
          </p:cNvSpPr>
          <p:nvPr/>
        </p:nvSpPr>
        <p:spPr bwMode="auto">
          <a:xfrm>
            <a:off x="6564313" y="4533900"/>
            <a:ext cx="2136775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= 35 cm</a:t>
            </a:r>
            <a:r>
              <a:rPr lang="en-US" sz="3800" baseline="30000">
                <a:latin typeface="Arial" charset="0"/>
              </a:rPr>
              <a:t>3</a:t>
            </a:r>
            <a:endParaRPr lang="en-US" sz="3800">
              <a:latin typeface="Arial" charset="0"/>
            </a:endParaRPr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>
            <a:off x="2971800" y="4076700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96" name="Rectangle 24"/>
          <p:cNvSpPr>
            <a:spLocks noChangeArrowheads="1"/>
          </p:cNvSpPr>
          <p:nvPr/>
        </p:nvSpPr>
        <p:spPr bwMode="auto">
          <a:xfrm>
            <a:off x="2828925" y="4167188"/>
            <a:ext cx="2060575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1000 g</a:t>
            </a: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 kg</a:t>
            </a:r>
          </a:p>
        </p:txBody>
      </p:sp>
      <p:grpSp>
        <p:nvGrpSpPr>
          <p:cNvPr id="79906" name="Group 34"/>
          <p:cNvGrpSpPr>
            <a:grpSpLocks/>
          </p:cNvGrpSpPr>
          <p:nvPr/>
        </p:nvGrpSpPr>
        <p:grpSpPr bwMode="auto">
          <a:xfrm>
            <a:off x="877888" y="4348163"/>
            <a:ext cx="1946275" cy="1144587"/>
            <a:chOff x="553" y="2739"/>
            <a:chExt cx="1226" cy="721"/>
          </a:xfrm>
        </p:grpSpPr>
        <p:sp>
          <p:nvSpPr>
            <p:cNvPr id="79898" name="Line 26"/>
            <p:cNvSpPr>
              <a:spLocks noChangeShapeType="1"/>
            </p:cNvSpPr>
            <p:nvPr/>
          </p:nvSpPr>
          <p:spPr bwMode="auto">
            <a:xfrm flipH="1">
              <a:off x="553" y="2739"/>
              <a:ext cx="301" cy="2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9" name="Line 27"/>
            <p:cNvSpPr>
              <a:spLocks noChangeShapeType="1"/>
            </p:cNvSpPr>
            <p:nvPr/>
          </p:nvSpPr>
          <p:spPr bwMode="auto">
            <a:xfrm flipH="1">
              <a:off x="1478" y="3225"/>
              <a:ext cx="301" cy="2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907" name="Group 35"/>
          <p:cNvGrpSpPr>
            <a:grpSpLocks/>
          </p:cNvGrpSpPr>
          <p:nvPr/>
        </p:nvGrpSpPr>
        <p:grpSpPr bwMode="auto">
          <a:xfrm>
            <a:off x="2157413" y="4319588"/>
            <a:ext cx="2132012" cy="1133475"/>
            <a:chOff x="1359" y="2721"/>
            <a:chExt cx="1343" cy="714"/>
          </a:xfrm>
        </p:grpSpPr>
        <p:sp>
          <p:nvSpPr>
            <p:cNvPr id="79901" name="Line 29"/>
            <p:cNvSpPr>
              <a:spLocks noChangeShapeType="1"/>
            </p:cNvSpPr>
            <p:nvPr/>
          </p:nvSpPr>
          <p:spPr bwMode="auto">
            <a:xfrm flipH="1">
              <a:off x="1359" y="2721"/>
              <a:ext cx="301" cy="2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2" name="Line 30"/>
            <p:cNvSpPr>
              <a:spLocks noChangeShapeType="1"/>
            </p:cNvSpPr>
            <p:nvPr/>
          </p:nvSpPr>
          <p:spPr bwMode="auto">
            <a:xfrm flipH="1">
              <a:off x="2401" y="3200"/>
              <a:ext cx="301" cy="2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903" name="Line 31"/>
          <p:cNvSpPr>
            <a:spLocks noChangeShapeType="1"/>
          </p:cNvSpPr>
          <p:nvPr/>
        </p:nvSpPr>
        <p:spPr bwMode="auto">
          <a:xfrm>
            <a:off x="4818063" y="4073525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4" name="Rectangle 32"/>
          <p:cNvSpPr>
            <a:spLocks noChangeArrowheads="1"/>
          </p:cNvSpPr>
          <p:nvPr/>
        </p:nvSpPr>
        <p:spPr bwMode="auto">
          <a:xfrm>
            <a:off x="4638675" y="4164013"/>
            <a:ext cx="2060575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 cm</a:t>
            </a:r>
            <a:r>
              <a:rPr lang="en-US" sz="3800" baseline="30000">
                <a:latin typeface="Arial" charset="0"/>
              </a:rPr>
              <a:t>3</a:t>
            </a:r>
            <a:endParaRPr lang="en-US" sz="3800">
              <a:latin typeface="Arial" charset="0"/>
            </a:endParaRP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19.3 g</a:t>
            </a:r>
          </a:p>
        </p:txBody>
      </p:sp>
      <p:grpSp>
        <p:nvGrpSpPr>
          <p:cNvPr id="79911" name="Group 39"/>
          <p:cNvGrpSpPr>
            <a:grpSpLocks/>
          </p:cNvGrpSpPr>
          <p:nvPr/>
        </p:nvGrpSpPr>
        <p:grpSpPr bwMode="auto">
          <a:xfrm>
            <a:off x="4227513" y="4368800"/>
            <a:ext cx="2211387" cy="1144588"/>
            <a:chOff x="2663" y="2752"/>
            <a:chExt cx="1393" cy="721"/>
          </a:xfrm>
        </p:grpSpPr>
        <p:sp>
          <p:nvSpPr>
            <p:cNvPr id="79909" name="Line 37"/>
            <p:cNvSpPr>
              <a:spLocks noChangeShapeType="1"/>
            </p:cNvSpPr>
            <p:nvPr/>
          </p:nvSpPr>
          <p:spPr bwMode="auto">
            <a:xfrm flipH="1">
              <a:off x="2663" y="2752"/>
              <a:ext cx="301" cy="2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0" name="Line 38"/>
            <p:cNvSpPr>
              <a:spLocks noChangeShapeType="1"/>
            </p:cNvSpPr>
            <p:nvPr/>
          </p:nvSpPr>
          <p:spPr bwMode="auto">
            <a:xfrm flipH="1">
              <a:off x="3755" y="3238"/>
              <a:ext cx="301" cy="2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0" grpId="0" autoUpdateAnimBg="0"/>
      <p:bldP spid="79891" grpId="0" animBg="1"/>
      <p:bldP spid="79892" grpId="0" animBg="1"/>
      <p:bldP spid="79893" grpId="0" autoUpdateAnimBg="0"/>
      <p:bldP spid="79894" grpId="0" autoUpdateAnimBg="0"/>
      <p:bldP spid="79895" grpId="0" animBg="1"/>
      <p:bldP spid="79896" grpId="0" autoUpdateAnimBg="0"/>
      <p:bldP spid="79903" grpId="0" animBg="1"/>
      <p:bldP spid="7990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Dimensional Analysis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14049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0"/>
              <a:t>6) Taft football needs 550 cm for a 1st 	down.  How many yards is this?</a:t>
            </a:r>
            <a:endParaRPr 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85738" y="3603625"/>
            <a:ext cx="192881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550 cm</a:t>
            </a:r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260350" y="4330700"/>
            <a:ext cx="6029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>
            <a:off x="1943100" y="3509963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2009775" y="3600450"/>
            <a:ext cx="2022475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 in</a:t>
            </a: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2.54 cm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6378575" y="3979863"/>
            <a:ext cx="239712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= 6.0 yd</a:t>
            </a:r>
          </a:p>
        </p:txBody>
      </p:sp>
      <p:grpSp>
        <p:nvGrpSpPr>
          <p:cNvPr id="90121" name="Group 9"/>
          <p:cNvGrpSpPr>
            <a:grpSpLocks/>
          </p:cNvGrpSpPr>
          <p:nvPr/>
        </p:nvGrpSpPr>
        <p:grpSpPr bwMode="auto">
          <a:xfrm>
            <a:off x="0" y="2773363"/>
            <a:ext cx="9080500" cy="641350"/>
            <a:chOff x="0" y="2075"/>
            <a:chExt cx="5720" cy="404"/>
          </a:xfrm>
        </p:grpSpPr>
        <p:sp>
          <p:nvSpPr>
            <p:cNvPr id="90122" name="Text Box 10"/>
            <p:cNvSpPr txBox="1">
              <a:spLocks noChangeArrowheads="1"/>
            </p:cNvSpPr>
            <p:nvPr/>
          </p:nvSpPr>
          <p:spPr bwMode="auto">
            <a:xfrm>
              <a:off x="0" y="2075"/>
              <a:ext cx="500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3600">
                  <a:solidFill>
                    <a:schemeClr val="tx2"/>
                  </a:solidFill>
                  <a:latin typeface="Arial" charset="0"/>
                </a:rPr>
                <a:t>cm</a:t>
              </a:r>
            </a:p>
          </p:txBody>
        </p:sp>
        <p:sp>
          <p:nvSpPr>
            <p:cNvPr id="90123" name="Text Box 11"/>
            <p:cNvSpPr txBox="1">
              <a:spLocks noChangeArrowheads="1"/>
            </p:cNvSpPr>
            <p:nvPr/>
          </p:nvSpPr>
          <p:spPr bwMode="auto">
            <a:xfrm>
              <a:off x="5300" y="2075"/>
              <a:ext cx="420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3600">
                  <a:solidFill>
                    <a:schemeClr val="tx2"/>
                  </a:solidFill>
                  <a:latin typeface="Arial" charset="0"/>
                </a:rPr>
                <a:t>yd</a:t>
              </a:r>
            </a:p>
          </p:txBody>
        </p:sp>
      </p:grpSp>
      <p:sp>
        <p:nvSpPr>
          <p:cNvPr id="90124" name="Line 12"/>
          <p:cNvSpPr>
            <a:spLocks noChangeShapeType="1"/>
          </p:cNvSpPr>
          <p:nvPr/>
        </p:nvSpPr>
        <p:spPr bwMode="auto">
          <a:xfrm>
            <a:off x="3976688" y="3509963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3965575" y="3598863"/>
            <a:ext cx="1235075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 ft</a:t>
            </a: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12 in</a:t>
            </a:r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>
            <a:off x="5213350" y="3509963"/>
            <a:ext cx="1588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7" name="Rectangle 15"/>
          <p:cNvSpPr>
            <a:spLocks noChangeArrowheads="1"/>
          </p:cNvSpPr>
          <p:nvPr/>
        </p:nvSpPr>
        <p:spPr bwMode="auto">
          <a:xfrm>
            <a:off x="5240338" y="3598863"/>
            <a:ext cx="1119187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 yd</a:t>
            </a: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3 ft</a:t>
            </a:r>
          </a:p>
        </p:txBody>
      </p:sp>
      <p:grpSp>
        <p:nvGrpSpPr>
          <p:cNvPr id="90128" name="Group 16"/>
          <p:cNvGrpSpPr>
            <a:grpSpLocks/>
          </p:cNvGrpSpPr>
          <p:nvPr/>
        </p:nvGrpSpPr>
        <p:grpSpPr bwMode="auto">
          <a:xfrm>
            <a:off x="1257300" y="3781425"/>
            <a:ext cx="2584450" cy="1116013"/>
            <a:chOff x="792" y="2382"/>
            <a:chExt cx="1628" cy="703"/>
          </a:xfrm>
        </p:grpSpPr>
        <p:sp>
          <p:nvSpPr>
            <p:cNvPr id="90129" name="Line 17"/>
            <p:cNvSpPr>
              <a:spLocks noChangeShapeType="1"/>
            </p:cNvSpPr>
            <p:nvPr/>
          </p:nvSpPr>
          <p:spPr bwMode="auto">
            <a:xfrm flipH="1">
              <a:off x="792" y="2382"/>
              <a:ext cx="357" cy="21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0" name="Line 18"/>
            <p:cNvSpPr>
              <a:spLocks noChangeShapeType="1"/>
            </p:cNvSpPr>
            <p:nvPr/>
          </p:nvSpPr>
          <p:spPr bwMode="auto">
            <a:xfrm flipH="1">
              <a:off x="2063" y="2875"/>
              <a:ext cx="357" cy="21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31" name="Group 19"/>
          <p:cNvGrpSpPr>
            <a:grpSpLocks/>
          </p:cNvGrpSpPr>
          <p:nvPr/>
        </p:nvGrpSpPr>
        <p:grpSpPr bwMode="auto">
          <a:xfrm>
            <a:off x="2938463" y="3841750"/>
            <a:ext cx="2190750" cy="1030288"/>
            <a:chOff x="1851" y="2420"/>
            <a:chExt cx="1380" cy="649"/>
          </a:xfrm>
        </p:grpSpPr>
        <p:sp>
          <p:nvSpPr>
            <p:cNvPr id="90132" name="Line 20"/>
            <p:cNvSpPr>
              <a:spLocks noChangeShapeType="1"/>
            </p:cNvSpPr>
            <p:nvPr/>
          </p:nvSpPr>
          <p:spPr bwMode="auto">
            <a:xfrm flipH="1">
              <a:off x="2923" y="2891"/>
              <a:ext cx="308" cy="17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3" name="Line 21"/>
            <p:cNvSpPr>
              <a:spLocks noChangeShapeType="1"/>
            </p:cNvSpPr>
            <p:nvPr/>
          </p:nvSpPr>
          <p:spPr bwMode="auto">
            <a:xfrm flipH="1">
              <a:off x="1851" y="2420"/>
              <a:ext cx="308" cy="17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34" name="Group 22"/>
          <p:cNvGrpSpPr>
            <a:grpSpLocks/>
          </p:cNvGrpSpPr>
          <p:nvPr/>
        </p:nvGrpSpPr>
        <p:grpSpPr bwMode="auto">
          <a:xfrm>
            <a:off x="4560888" y="3852863"/>
            <a:ext cx="1685925" cy="1016000"/>
            <a:chOff x="2873" y="2427"/>
            <a:chExt cx="1062" cy="640"/>
          </a:xfrm>
        </p:grpSpPr>
        <p:sp>
          <p:nvSpPr>
            <p:cNvPr id="90135" name="Line 23"/>
            <p:cNvSpPr>
              <a:spLocks noChangeShapeType="1"/>
            </p:cNvSpPr>
            <p:nvPr/>
          </p:nvSpPr>
          <p:spPr bwMode="auto">
            <a:xfrm flipH="1">
              <a:off x="3627" y="2889"/>
              <a:ext cx="308" cy="17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6" name="Line 24"/>
            <p:cNvSpPr>
              <a:spLocks noChangeShapeType="1"/>
            </p:cNvSpPr>
            <p:nvPr/>
          </p:nvSpPr>
          <p:spPr bwMode="auto">
            <a:xfrm flipH="1">
              <a:off x="2873" y="2427"/>
              <a:ext cx="308" cy="17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  <p:bldP spid="90117" grpId="0" animBg="1"/>
      <p:bldP spid="90118" grpId="0" animBg="1"/>
      <p:bldP spid="90119" grpId="0" autoUpdateAnimBg="0"/>
      <p:bldP spid="90120" grpId="0" autoUpdateAnimBg="0"/>
      <p:bldP spid="90124" grpId="0" animBg="1"/>
      <p:bldP spid="90125" grpId="0" autoUpdateAnimBg="0"/>
      <p:bldP spid="90126" grpId="0" animBg="1"/>
      <p:bldP spid="9012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Dimensional Analysis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14049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0"/>
              <a:t>7) A piece of wire is 1.3 m long.  How many 1.5-cm pieces can be cut from this wire?</a:t>
            </a:r>
            <a:endParaRPr 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109538" y="4149725"/>
            <a:ext cx="192881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1.3 m</a:t>
            </a:r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111125" y="4876800"/>
            <a:ext cx="5835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1600200" y="4056063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1666875" y="4146550"/>
            <a:ext cx="1920875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100 cm</a:t>
            </a: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 m</a:t>
            </a: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6035675" y="4525963"/>
            <a:ext cx="310832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= 86 pieces</a:t>
            </a:r>
          </a:p>
        </p:txBody>
      </p:sp>
      <p:grpSp>
        <p:nvGrpSpPr>
          <p:cNvPr id="85001" name="Group 9"/>
          <p:cNvGrpSpPr>
            <a:grpSpLocks/>
          </p:cNvGrpSpPr>
          <p:nvPr/>
        </p:nvGrpSpPr>
        <p:grpSpPr bwMode="auto">
          <a:xfrm>
            <a:off x="-25400" y="3319463"/>
            <a:ext cx="8978900" cy="641350"/>
            <a:chOff x="-16" y="2091"/>
            <a:chExt cx="5656" cy="404"/>
          </a:xfrm>
        </p:grpSpPr>
        <p:sp>
          <p:nvSpPr>
            <p:cNvPr id="85002" name="Text Box 10"/>
            <p:cNvSpPr txBox="1">
              <a:spLocks noChangeArrowheads="1"/>
            </p:cNvSpPr>
            <p:nvPr/>
          </p:nvSpPr>
          <p:spPr bwMode="auto">
            <a:xfrm>
              <a:off x="-16" y="2091"/>
              <a:ext cx="532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3600" b="1">
                  <a:solidFill>
                    <a:schemeClr val="tx2"/>
                  </a:solidFill>
                  <a:latin typeface="Arial" charset="0"/>
                </a:rPr>
                <a:t>cm</a:t>
              </a:r>
              <a:endParaRPr kumimoji="0" lang="en-US" sz="360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85003" name="Text Box 11"/>
            <p:cNvSpPr txBox="1">
              <a:spLocks noChangeArrowheads="1"/>
            </p:cNvSpPr>
            <p:nvPr/>
          </p:nvSpPr>
          <p:spPr bwMode="auto">
            <a:xfrm>
              <a:off x="4628" y="2091"/>
              <a:ext cx="1012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3600" b="1">
                  <a:solidFill>
                    <a:schemeClr val="tx2"/>
                  </a:solidFill>
                  <a:latin typeface="Arial" charset="0"/>
                </a:rPr>
                <a:t>pieces</a:t>
              </a:r>
              <a:endParaRPr kumimoji="0" lang="en-US" sz="360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3633788" y="4056063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3622675" y="4144963"/>
            <a:ext cx="2290763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 piece</a:t>
            </a: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1.5 cm</a:t>
            </a:r>
          </a:p>
        </p:txBody>
      </p:sp>
      <p:grpSp>
        <p:nvGrpSpPr>
          <p:cNvPr id="85006" name="Group 14"/>
          <p:cNvGrpSpPr>
            <a:grpSpLocks/>
          </p:cNvGrpSpPr>
          <p:nvPr/>
        </p:nvGrpSpPr>
        <p:grpSpPr bwMode="auto">
          <a:xfrm>
            <a:off x="914400" y="4327525"/>
            <a:ext cx="2185988" cy="1103313"/>
            <a:chOff x="792" y="2726"/>
            <a:chExt cx="1377" cy="695"/>
          </a:xfrm>
        </p:grpSpPr>
        <p:sp>
          <p:nvSpPr>
            <p:cNvPr id="85007" name="Line 15"/>
            <p:cNvSpPr>
              <a:spLocks noChangeShapeType="1"/>
            </p:cNvSpPr>
            <p:nvPr/>
          </p:nvSpPr>
          <p:spPr bwMode="auto">
            <a:xfrm flipH="1">
              <a:off x="792" y="2726"/>
              <a:ext cx="357" cy="21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8" name="Line 16"/>
            <p:cNvSpPr>
              <a:spLocks noChangeShapeType="1"/>
            </p:cNvSpPr>
            <p:nvPr/>
          </p:nvSpPr>
          <p:spPr bwMode="auto">
            <a:xfrm flipH="1">
              <a:off x="1812" y="3211"/>
              <a:ext cx="357" cy="21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5009" name="Group 17"/>
          <p:cNvGrpSpPr>
            <a:grpSpLocks/>
          </p:cNvGrpSpPr>
          <p:nvPr/>
        </p:nvGrpSpPr>
        <p:grpSpPr bwMode="auto">
          <a:xfrm>
            <a:off x="2817813" y="4364038"/>
            <a:ext cx="2600325" cy="1066800"/>
            <a:chOff x="1991" y="2749"/>
            <a:chExt cx="1638" cy="672"/>
          </a:xfrm>
        </p:grpSpPr>
        <p:sp>
          <p:nvSpPr>
            <p:cNvPr id="85010" name="Line 18"/>
            <p:cNvSpPr>
              <a:spLocks noChangeShapeType="1"/>
            </p:cNvSpPr>
            <p:nvPr/>
          </p:nvSpPr>
          <p:spPr bwMode="auto">
            <a:xfrm flipH="1">
              <a:off x="1991" y="2749"/>
              <a:ext cx="357" cy="21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1" name="Line 19"/>
            <p:cNvSpPr>
              <a:spLocks noChangeShapeType="1"/>
            </p:cNvSpPr>
            <p:nvPr/>
          </p:nvSpPr>
          <p:spPr bwMode="auto">
            <a:xfrm flipH="1">
              <a:off x="3272" y="3211"/>
              <a:ext cx="357" cy="21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utoUpdateAnimBg="0"/>
      <p:bldP spid="84997" grpId="0" animBg="1"/>
      <p:bldP spid="84998" grpId="0" animBg="1"/>
      <p:bldP spid="84999" grpId="0" autoUpdateAnimBg="0"/>
      <p:bldP spid="85000" grpId="0" autoUpdateAnimBg="0"/>
      <p:bldP spid="85004" grpId="0" animBg="1"/>
      <p:bldP spid="8500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Dimensional Analysis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1404938"/>
          </a:xfrm>
        </p:spPr>
        <p:txBody>
          <a:bodyPr/>
          <a:lstStyle/>
          <a:p>
            <a:r>
              <a:rPr lang="en-US" b="0"/>
              <a:t>How many liters of water would fill a container that measures 75.0 in</a:t>
            </a:r>
            <a:r>
              <a:rPr lang="en-US" b="0" baseline="30000"/>
              <a:t>3</a:t>
            </a:r>
            <a:r>
              <a:rPr lang="en-US" b="0"/>
              <a:t>?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09538" y="4149725"/>
            <a:ext cx="192881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75.0 in</a:t>
            </a:r>
            <a:r>
              <a:rPr lang="en-US" sz="3800" baseline="30000">
                <a:latin typeface="Arial" charset="0"/>
              </a:rPr>
              <a:t>3</a:t>
            </a:r>
            <a:endParaRPr lang="en-US" sz="3800">
              <a:latin typeface="Arial" charset="0"/>
            </a:endParaRPr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111125" y="4876800"/>
            <a:ext cx="65389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1936750" y="4056063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1876425" y="4146550"/>
            <a:ext cx="2611438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(2.54 cm)</a:t>
            </a:r>
            <a:r>
              <a:rPr lang="en-US" sz="3800" baseline="30000">
                <a:latin typeface="Arial" charset="0"/>
              </a:rPr>
              <a:t>3</a:t>
            </a:r>
            <a:endParaRPr lang="en-US" sz="3800">
              <a:latin typeface="Arial" charset="0"/>
            </a:endParaRP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(1 in)</a:t>
            </a:r>
            <a:r>
              <a:rPr lang="en-US" sz="3800" baseline="30000">
                <a:latin typeface="Arial" charset="0"/>
              </a:rPr>
              <a:t>3</a:t>
            </a:r>
            <a:endParaRPr lang="en-US" sz="3800">
              <a:latin typeface="Arial" charset="0"/>
            </a:endParaRP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6727825" y="4525963"/>
            <a:ext cx="206692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= 1.23 L</a:t>
            </a:r>
          </a:p>
        </p:txBody>
      </p:sp>
      <p:grpSp>
        <p:nvGrpSpPr>
          <p:cNvPr id="92169" name="Group 9"/>
          <p:cNvGrpSpPr>
            <a:grpSpLocks/>
          </p:cNvGrpSpPr>
          <p:nvPr/>
        </p:nvGrpSpPr>
        <p:grpSpPr bwMode="auto">
          <a:xfrm>
            <a:off x="422275" y="2967038"/>
            <a:ext cx="8364538" cy="641350"/>
            <a:chOff x="11" y="2091"/>
            <a:chExt cx="5269" cy="404"/>
          </a:xfrm>
        </p:grpSpPr>
        <p:sp>
          <p:nvSpPr>
            <p:cNvPr id="92170" name="Text Box 10"/>
            <p:cNvSpPr txBox="1">
              <a:spLocks noChangeArrowheads="1"/>
            </p:cNvSpPr>
            <p:nvPr/>
          </p:nvSpPr>
          <p:spPr bwMode="auto">
            <a:xfrm>
              <a:off x="11" y="2091"/>
              <a:ext cx="479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3600" b="1">
                  <a:solidFill>
                    <a:schemeClr val="tx2"/>
                  </a:solidFill>
                  <a:latin typeface="Arial" charset="0"/>
                </a:rPr>
                <a:t>in</a:t>
              </a:r>
              <a:r>
                <a:rPr kumimoji="0" lang="en-US" sz="3600" b="1" baseline="30000">
                  <a:solidFill>
                    <a:schemeClr val="tx2"/>
                  </a:solidFill>
                  <a:latin typeface="Arial" charset="0"/>
                </a:rPr>
                <a:t>3</a:t>
              </a:r>
              <a:endParaRPr kumimoji="0" lang="en-US" sz="360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92171" name="Text Box 11"/>
            <p:cNvSpPr txBox="1">
              <a:spLocks noChangeArrowheads="1"/>
            </p:cNvSpPr>
            <p:nvPr/>
          </p:nvSpPr>
          <p:spPr bwMode="auto">
            <a:xfrm>
              <a:off x="4988" y="2091"/>
              <a:ext cx="292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3600" b="1">
                  <a:solidFill>
                    <a:schemeClr val="tx2"/>
                  </a:solidFill>
                  <a:latin typeface="Arial" charset="0"/>
                </a:rPr>
                <a:t>L</a:t>
              </a:r>
              <a:endParaRPr kumimoji="0" lang="en-US" sz="360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92172" name="Line 12"/>
          <p:cNvSpPr>
            <a:spLocks noChangeShapeType="1"/>
          </p:cNvSpPr>
          <p:nvPr/>
        </p:nvSpPr>
        <p:spPr bwMode="auto">
          <a:xfrm>
            <a:off x="4413250" y="4056063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4402138" y="4144963"/>
            <a:ext cx="2290762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 L</a:t>
            </a:r>
          </a:p>
          <a:p>
            <a:pPr marL="457200" indent="-457200" algn="ctr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1000 cm</a:t>
            </a:r>
            <a:r>
              <a:rPr lang="en-US" sz="3800" baseline="30000">
                <a:latin typeface="Arial" charset="0"/>
              </a:rPr>
              <a:t>3</a:t>
            </a:r>
            <a:endParaRPr lang="en-US" sz="3800">
              <a:latin typeface="Arial" charset="0"/>
            </a:endParaRPr>
          </a:p>
        </p:txBody>
      </p:sp>
      <p:grpSp>
        <p:nvGrpSpPr>
          <p:cNvPr id="92180" name="Group 20"/>
          <p:cNvGrpSpPr>
            <a:grpSpLocks/>
          </p:cNvGrpSpPr>
          <p:nvPr/>
        </p:nvGrpSpPr>
        <p:grpSpPr bwMode="auto">
          <a:xfrm>
            <a:off x="1228725" y="4314825"/>
            <a:ext cx="2486025" cy="1103313"/>
            <a:chOff x="774" y="2718"/>
            <a:chExt cx="1566" cy="695"/>
          </a:xfrm>
        </p:grpSpPr>
        <p:sp>
          <p:nvSpPr>
            <p:cNvPr id="92175" name="Line 15"/>
            <p:cNvSpPr>
              <a:spLocks noChangeShapeType="1"/>
            </p:cNvSpPr>
            <p:nvPr/>
          </p:nvSpPr>
          <p:spPr bwMode="auto">
            <a:xfrm flipH="1">
              <a:off x="774" y="2718"/>
              <a:ext cx="357" cy="21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6" name="Line 16"/>
            <p:cNvSpPr>
              <a:spLocks noChangeShapeType="1"/>
            </p:cNvSpPr>
            <p:nvPr/>
          </p:nvSpPr>
          <p:spPr bwMode="auto">
            <a:xfrm flipH="1">
              <a:off x="1983" y="3203"/>
              <a:ext cx="357" cy="21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187" name="Group 27"/>
          <p:cNvGrpSpPr>
            <a:grpSpLocks/>
          </p:cNvGrpSpPr>
          <p:nvPr/>
        </p:nvGrpSpPr>
        <p:grpSpPr bwMode="auto">
          <a:xfrm>
            <a:off x="3351213" y="4335463"/>
            <a:ext cx="3228975" cy="1090612"/>
            <a:chOff x="2111" y="2731"/>
            <a:chExt cx="2034" cy="687"/>
          </a:xfrm>
        </p:grpSpPr>
        <p:sp>
          <p:nvSpPr>
            <p:cNvPr id="92185" name="Line 25"/>
            <p:cNvSpPr>
              <a:spLocks noChangeShapeType="1"/>
            </p:cNvSpPr>
            <p:nvPr/>
          </p:nvSpPr>
          <p:spPr bwMode="auto">
            <a:xfrm flipH="1">
              <a:off x="2111" y="2731"/>
              <a:ext cx="535" cy="21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86" name="Line 26"/>
            <p:cNvSpPr>
              <a:spLocks noChangeShapeType="1"/>
            </p:cNvSpPr>
            <p:nvPr/>
          </p:nvSpPr>
          <p:spPr bwMode="auto">
            <a:xfrm flipH="1">
              <a:off x="3610" y="3208"/>
              <a:ext cx="535" cy="21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  <p:bldP spid="92165" grpId="0" animBg="1"/>
      <p:bldP spid="92166" grpId="0" animBg="1"/>
      <p:bldP spid="92167" grpId="0" autoUpdateAnimBg="0"/>
      <p:bldP spid="92168" grpId="0" autoUpdateAnimBg="0"/>
      <p:bldP spid="92172" grpId="0" animBg="1"/>
      <p:bldP spid="9217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SI Prefix Conversions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2371725"/>
          </a:xfrm>
        </p:spPr>
        <p:txBody>
          <a:bodyPr/>
          <a:lstStyle/>
          <a:p>
            <a:pPr marL="574675" indent="-574675">
              <a:lnSpc>
                <a:spcPct val="120000"/>
              </a:lnSpc>
              <a:spcBef>
                <a:spcPct val="100000"/>
              </a:spcBef>
              <a:buSzPct val="100000"/>
              <a:buFont typeface="Wingdings" pitchFamily="2" charset="2"/>
              <a:buNone/>
              <a:tabLst>
                <a:tab pos="574675" algn="l"/>
              </a:tabLst>
            </a:pPr>
            <a:r>
              <a:rPr lang="en-US" b="0"/>
              <a:t>1.	Find the difference between the exponents of the two prefixes.</a:t>
            </a:r>
          </a:p>
          <a:p>
            <a:pPr marL="574675" indent="-574675">
              <a:lnSpc>
                <a:spcPct val="120000"/>
              </a:lnSpc>
              <a:spcBef>
                <a:spcPct val="70000"/>
              </a:spcBef>
              <a:buSzPct val="100000"/>
              <a:buFont typeface="Wingdings" pitchFamily="2" charset="2"/>
              <a:buNone/>
              <a:tabLst>
                <a:tab pos="574675" algn="l"/>
              </a:tabLst>
            </a:pPr>
            <a:r>
              <a:rPr lang="en-US" b="0"/>
              <a:t>2.	Move the decimal that many places.</a:t>
            </a:r>
          </a:p>
        </p:txBody>
      </p:sp>
      <p:grpSp>
        <p:nvGrpSpPr>
          <p:cNvPr id="72708" name="Group 4"/>
          <p:cNvGrpSpPr>
            <a:grpSpLocks/>
          </p:cNvGrpSpPr>
          <p:nvPr/>
        </p:nvGrpSpPr>
        <p:grpSpPr bwMode="auto">
          <a:xfrm>
            <a:off x="1993900" y="4252913"/>
            <a:ext cx="5318125" cy="2605087"/>
            <a:chOff x="1256" y="2679"/>
            <a:chExt cx="3350" cy="1641"/>
          </a:xfrm>
        </p:grpSpPr>
        <p:sp>
          <p:nvSpPr>
            <p:cNvPr id="72709" name="AutoShape 5"/>
            <p:cNvSpPr>
              <a:spLocks noChangeArrowheads="1"/>
            </p:cNvSpPr>
            <p:nvPr/>
          </p:nvSpPr>
          <p:spPr bwMode="auto">
            <a:xfrm>
              <a:off x="2354" y="2860"/>
              <a:ext cx="2252" cy="945"/>
            </a:xfrm>
            <a:prstGeom prst="wedgeEllipseCallout">
              <a:avLst>
                <a:gd name="adj1" fmla="val -60745"/>
                <a:gd name="adj2" fmla="val 25343"/>
              </a:avLst>
            </a:prstGeom>
            <a:solidFill>
              <a:schemeClr val="tx2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4000" b="1">
                  <a:solidFill>
                    <a:schemeClr val="bg2"/>
                  </a:solidFill>
                  <a:latin typeface="Arial" charset="0"/>
                </a:rPr>
                <a:t>To the left</a:t>
              </a:r>
            </a:p>
            <a:p>
              <a:pPr algn="ctr"/>
              <a:r>
                <a:rPr kumimoji="0" lang="en-US" sz="4000" b="1">
                  <a:solidFill>
                    <a:schemeClr val="bg2"/>
                  </a:solidFill>
                  <a:latin typeface="Arial" charset="0"/>
                </a:rPr>
                <a:t>or right?</a:t>
              </a:r>
              <a:endParaRPr kumimoji="0" lang="en-US" sz="4000">
                <a:solidFill>
                  <a:schemeClr val="bg2"/>
                </a:solidFill>
                <a:latin typeface="Arial" charset="0"/>
              </a:endParaRPr>
            </a:p>
          </p:txBody>
        </p:sp>
        <p:graphicFrame>
          <p:nvGraphicFramePr>
            <p:cNvPr id="72710" name="Object 6"/>
            <p:cNvGraphicFramePr>
              <a:graphicFrameLocks noChangeAspect="1"/>
            </p:cNvGraphicFramePr>
            <p:nvPr/>
          </p:nvGraphicFramePr>
          <p:xfrm>
            <a:off x="1256" y="2679"/>
            <a:ext cx="823" cy="1641"/>
          </p:xfrm>
          <a:graphic>
            <a:graphicData uri="http://schemas.openxmlformats.org/presentationml/2006/ole">
              <p:oleObj spid="_x0000_s72710" name="Clip" r:id="rId3" imgW="4671360" imgH="9323280" progId="MS_ClipArt_Gallery.5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1200025" y="1496148"/>
            <a:ext cx="6753225" cy="5051425"/>
            <a:chOff x="716" y="1028"/>
            <a:chExt cx="4254" cy="3182"/>
          </a:xfrm>
        </p:grpSpPr>
        <p:graphicFrame>
          <p:nvGraphicFramePr>
            <p:cNvPr id="73731" name="Object 3"/>
            <p:cNvGraphicFramePr>
              <a:graphicFrameLocks noChangeAspect="1"/>
            </p:cNvGraphicFramePr>
            <p:nvPr/>
          </p:nvGraphicFramePr>
          <p:xfrm>
            <a:off x="716" y="1028"/>
            <a:ext cx="4254" cy="3182"/>
          </p:xfrm>
          <a:graphic>
            <a:graphicData uri="http://schemas.openxmlformats.org/presentationml/2006/ole">
              <p:oleObj spid="_x0000_s73731" name="Clip" r:id="rId3" imgW="3289320" imgH="3281760" progId="MS_ClipArt_Gallery.5">
                <p:embed/>
              </p:oleObj>
            </a:graphicData>
          </a:graphic>
        </p:graphicFrame>
        <p:sp>
          <p:nvSpPr>
            <p:cNvPr id="73732" name="Text Box 4"/>
            <p:cNvSpPr txBox="1">
              <a:spLocks noChangeArrowheads="1"/>
            </p:cNvSpPr>
            <p:nvPr/>
          </p:nvSpPr>
          <p:spPr bwMode="auto">
            <a:xfrm>
              <a:off x="2651" y="2564"/>
              <a:ext cx="452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4400" b="1">
                  <a:solidFill>
                    <a:schemeClr val="bg2"/>
                  </a:solidFill>
                  <a:latin typeface="Arial" charset="0"/>
                </a:rPr>
                <a:t>=</a:t>
              </a:r>
              <a:endParaRPr kumimoji="0" lang="en-US" sz="4400">
                <a:solidFill>
                  <a:schemeClr val="bg2"/>
                </a:solidFill>
                <a:latin typeface="Arial" charset="0"/>
              </a:endParaRPr>
            </a:p>
          </p:txBody>
        </p:sp>
      </p:grpSp>
      <p:sp>
        <p:nvSpPr>
          <p:cNvPr id="737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SI Prefix Conversions</a:t>
            </a:r>
          </a:p>
        </p:txBody>
      </p:sp>
      <p:grpSp>
        <p:nvGrpSpPr>
          <p:cNvPr id="73734" name="Group 6"/>
          <p:cNvGrpSpPr>
            <a:grpSpLocks/>
          </p:cNvGrpSpPr>
          <p:nvPr/>
        </p:nvGrpSpPr>
        <p:grpSpPr bwMode="auto">
          <a:xfrm>
            <a:off x="963613" y="3871913"/>
            <a:ext cx="2870200" cy="1609725"/>
            <a:chOff x="607" y="2439"/>
            <a:chExt cx="1808" cy="1014"/>
          </a:xfrm>
        </p:grpSpPr>
        <p:sp>
          <p:nvSpPr>
            <p:cNvPr id="73735" name="Text Box 7"/>
            <p:cNvSpPr txBox="1">
              <a:spLocks noChangeArrowheads="1"/>
            </p:cNvSpPr>
            <p:nvPr/>
          </p:nvSpPr>
          <p:spPr bwMode="auto">
            <a:xfrm>
              <a:off x="607" y="2439"/>
              <a:ext cx="1808" cy="5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4800">
                  <a:latin typeface="Arial" charset="0"/>
                </a:rPr>
                <a:t>NUMBER</a:t>
              </a:r>
            </a:p>
          </p:txBody>
        </p:sp>
        <p:sp>
          <p:nvSpPr>
            <p:cNvPr id="73736" name="Text Box 8"/>
            <p:cNvSpPr txBox="1">
              <a:spLocks noChangeArrowheads="1"/>
            </p:cNvSpPr>
            <p:nvPr/>
          </p:nvSpPr>
          <p:spPr bwMode="auto">
            <a:xfrm>
              <a:off x="765" y="2934"/>
              <a:ext cx="1473" cy="5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4800">
                  <a:latin typeface="Arial" charset="0"/>
                </a:rPr>
                <a:t>UNIT</a:t>
              </a:r>
            </a:p>
          </p:txBody>
        </p:sp>
      </p:grp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5346700" y="3994150"/>
            <a:ext cx="2870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>
                <a:latin typeface="Arial" charset="0"/>
              </a:rPr>
              <a:t>NUMBER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5597525" y="4452938"/>
            <a:ext cx="2338388" cy="1098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6600">
                <a:latin typeface="Arial" charset="0"/>
              </a:rPr>
              <a:t>UNIT</a:t>
            </a:r>
            <a:endParaRPr kumimoji="0" lang="en-US" sz="4400">
              <a:latin typeface="Arial" charset="0"/>
            </a:endParaRP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2055813" y="1676400"/>
            <a:ext cx="598805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000">
                <a:latin typeface="Arial" charset="0"/>
              </a:rPr>
              <a:t>532 m      =  _______ km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202238" y="1630363"/>
            <a:ext cx="153511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4000">
                <a:latin typeface="Arial" charset="0"/>
              </a:rPr>
              <a:t>0.532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7" grpId="0" autoUpdateAnimBg="0"/>
      <p:bldP spid="73738" grpId="0" autoUpdateAnimBg="0"/>
      <p:bldP spid="7374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1384300" y="6145213"/>
            <a:ext cx="769938" cy="712787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SI Prefix Conversions</a:t>
            </a:r>
          </a:p>
        </p:txBody>
      </p:sp>
      <p:grpSp>
        <p:nvGrpSpPr>
          <p:cNvPr id="98308" name="Group 4"/>
          <p:cNvGrpSpPr>
            <a:grpSpLocks/>
          </p:cNvGrpSpPr>
          <p:nvPr/>
        </p:nvGrpSpPr>
        <p:grpSpPr bwMode="auto">
          <a:xfrm>
            <a:off x="1384300" y="1906588"/>
            <a:ext cx="6581775" cy="519112"/>
            <a:chOff x="480" y="1409"/>
            <a:chExt cx="4146" cy="327"/>
          </a:xfrm>
        </p:grpSpPr>
        <p:sp>
          <p:nvSpPr>
            <p:cNvPr id="98309" name="Text Box 5"/>
            <p:cNvSpPr txBox="1">
              <a:spLocks noChangeArrowheads="1"/>
            </p:cNvSpPr>
            <p:nvPr/>
          </p:nvSpPr>
          <p:spPr bwMode="auto">
            <a:xfrm>
              <a:off x="480" y="140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mega-</a:t>
              </a:r>
            </a:p>
          </p:txBody>
        </p:sp>
        <p:sp>
          <p:nvSpPr>
            <p:cNvPr id="98310" name="Text Box 6"/>
            <p:cNvSpPr txBox="1">
              <a:spLocks noChangeArrowheads="1"/>
            </p:cNvSpPr>
            <p:nvPr/>
          </p:nvSpPr>
          <p:spPr bwMode="auto">
            <a:xfrm>
              <a:off x="1632" y="140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M</a:t>
              </a:r>
            </a:p>
          </p:txBody>
        </p:sp>
        <p:sp>
          <p:nvSpPr>
            <p:cNvPr id="98311" name="Text Box 7"/>
            <p:cNvSpPr txBox="1">
              <a:spLocks noChangeArrowheads="1"/>
            </p:cNvSpPr>
            <p:nvPr/>
          </p:nvSpPr>
          <p:spPr bwMode="auto">
            <a:xfrm>
              <a:off x="3584" y="1409"/>
              <a:ext cx="104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6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98312" name="Group 8"/>
          <p:cNvGrpSpPr>
            <a:grpSpLocks/>
          </p:cNvGrpSpPr>
          <p:nvPr/>
        </p:nvGrpSpPr>
        <p:grpSpPr bwMode="auto">
          <a:xfrm>
            <a:off x="1384300" y="3543300"/>
            <a:ext cx="6581775" cy="519113"/>
            <a:chOff x="480" y="1797"/>
            <a:chExt cx="4146" cy="327"/>
          </a:xfrm>
        </p:grpSpPr>
        <p:sp>
          <p:nvSpPr>
            <p:cNvPr id="98313" name="Text Box 9"/>
            <p:cNvSpPr txBox="1">
              <a:spLocks noChangeArrowheads="1"/>
            </p:cNvSpPr>
            <p:nvPr/>
          </p:nvSpPr>
          <p:spPr bwMode="auto">
            <a:xfrm>
              <a:off x="480" y="179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deci-</a:t>
              </a:r>
            </a:p>
          </p:txBody>
        </p:sp>
        <p:sp>
          <p:nvSpPr>
            <p:cNvPr id="98314" name="Text Box 10"/>
            <p:cNvSpPr txBox="1">
              <a:spLocks noChangeArrowheads="1"/>
            </p:cNvSpPr>
            <p:nvPr/>
          </p:nvSpPr>
          <p:spPr bwMode="auto">
            <a:xfrm>
              <a:off x="1632" y="179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d</a:t>
              </a:r>
            </a:p>
          </p:txBody>
        </p:sp>
        <p:sp>
          <p:nvSpPr>
            <p:cNvPr id="98315" name="Text Box 11"/>
            <p:cNvSpPr txBox="1">
              <a:spLocks noChangeArrowheads="1"/>
            </p:cNvSpPr>
            <p:nvPr/>
          </p:nvSpPr>
          <p:spPr bwMode="auto">
            <a:xfrm>
              <a:off x="3584" y="1797"/>
              <a:ext cx="104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-1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98316" name="Group 12"/>
          <p:cNvGrpSpPr>
            <a:grpSpLocks/>
          </p:cNvGrpSpPr>
          <p:nvPr/>
        </p:nvGrpSpPr>
        <p:grpSpPr bwMode="auto">
          <a:xfrm>
            <a:off x="1384300" y="4089400"/>
            <a:ext cx="6581775" cy="519113"/>
            <a:chOff x="480" y="2119"/>
            <a:chExt cx="4146" cy="327"/>
          </a:xfrm>
        </p:grpSpPr>
        <p:sp>
          <p:nvSpPr>
            <p:cNvPr id="98317" name="Text Box 13"/>
            <p:cNvSpPr txBox="1">
              <a:spLocks noChangeArrowheads="1"/>
            </p:cNvSpPr>
            <p:nvPr/>
          </p:nvSpPr>
          <p:spPr bwMode="auto">
            <a:xfrm>
              <a:off x="480" y="211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centi-</a:t>
              </a:r>
            </a:p>
          </p:txBody>
        </p:sp>
        <p:sp>
          <p:nvSpPr>
            <p:cNvPr id="98318" name="Text Box 14"/>
            <p:cNvSpPr txBox="1">
              <a:spLocks noChangeArrowheads="1"/>
            </p:cNvSpPr>
            <p:nvPr/>
          </p:nvSpPr>
          <p:spPr bwMode="auto">
            <a:xfrm>
              <a:off x="1632" y="211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  <a:sym typeface="Symbol" pitchFamily="18" charset="2"/>
                </a:rPr>
                <a:t>c</a:t>
              </a:r>
              <a:endParaRPr kumimoji="0" lang="en-US" sz="2800">
                <a:latin typeface="Arial" charset="0"/>
              </a:endParaRPr>
            </a:p>
          </p:txBody>
        </p:sp>
        <p:sp>
          <p:nvSpPr>
            <p:cNvPr id="98319" name="Text Box 15"/>
            <p:cNvSpPr txBox="1">
              <a:spLocks noChangeArrowheads="1"/>
            </p:cNvSpPr>
            <p:nvPr/>
          </p:nvSpPr>
          <p:spPr bwMode="auto">
            <a:xfrm>
              <a:off x="3584" y="2119"/>
              <a:ext cx="104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-2    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98320" name="Group 16"/>
          <p:cNvGrpSpPr>
            <a:grpSpLocks/>
          </p:cNvGrpSpPr>
          <p:nvPr/>
        </p:nvGrpSpPr>
        <p:grpSpPr bwMode="auto">
          <a:xfrm>
            <a:off x="1384300" y="4633913"/>
            <a:ext cx="6502400" cy="519112"/>
            <a:chOff x="480" y="2435"/>
            <a:chExt cx="4096" cy="327"/>
          </a:xfrm>
        </p:grpSpPr>
        <p:sp>
          <p:nvSpPr>
            <p:cNvPr id="98321" name="Text Box 17"/>
            <p:cNvSpPr txBox="1">
              <a:spLocks noChangeArrowheads="1"/>
            </p:cNvSpPr>
            <p:nvPr/>
          </p:nvSpPr>
          <p:spPr bwMode="auto">
            <a:xfrm>
              <a:off x="480" y="2435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milli-</a:t>
              </a:r>
            </a:p>
          </p:txBody>
        </p:sp>
        <p:sp>
          <p:nvSpPr>
            <p:cNvPr id="98322" name="Text Box 18"/>
            <p:cNvSpPr txBox="1">
              <a:spLocks noChangeArrowheads="1"/>
            </p:cNvSpPr>
            <p:nvPr/>
          </p:nvSpPr>
          <p:spPr bwMode="auto">
            <a:xfrm>
              <a:off x="1632" y="2435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m</a:t>
              </a:r>
            </a:p>
          </p:txBody>
        </p:sp>
        <p:sp>
          <p:nvSpPr>
            <p:cNvPr id="98323" name="Text Box 19"/>
            <p:cNvSpPr txBox="1">
              <a:spLocks noChangeArrowheads="1"/>
            </p:cNvSpPr>
            <p:nvPr/>
          </p:nvSpPr>
          <p:spPr bwMode="auto">
            <a:xfrm>
              <a:off x="3584" y="2435"/>
              <a:ext cx="99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-3</a:t>
              </a:r>
              <a:endParaRPr kumimoji="0" lang="en-US" sz="2800">
                <a:latin typeface="Arial" charset="0"/>
              </a:endParaRPr>
            </a:p>
          </p:txBody>
        </p:sp>
      </p:grp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1389063" y="1425575"/>
            <a:ext cx="25908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>
                <a:latin typeface="Arial" charset="0"/>
              </a:rPr>
              <a:t>Prefix</a:t>
            </a:r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3217863" y="1425575"/>
            <a:ext cx="25908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latin typeface="Arial" charset="0"/>
              </a:rPr>
              <a:t>Symbol</a:t>
            </a:r>
          </a:p>
        </p:txBody>
      </p:sp>
      <p:sp>
        <p:nvSpPr>
          <p:cNvPr id="98326" name="Text Box 22"/>
          <p:cNvSpPr txBox="1">
            <a:spLocks noChangeArrowheads="1"/>
          </p:cNvSpPr>
          <p:nvPr/>
        </p:nvSpPr>
        <p:spPr bwMode="auto">
          <a:xfrm>
            <a:off x="6011863" y="1425575"/>
            <a:ext cx="2001837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>
                <a:latin typeface="Arial" charset="0"/>
              </a:rPr>
              <a:t>Factor</a:t>
            </a:r>
          </a:p>
        </p:txBody>
      </p:sp>
      <p:sp>
        <p:nvSpPr>
          <p:cNvPr id="98327" name="Line 23"/>
          <p:cNvSpPr>
            <a:spLocks noChangeShapeType="1"/>
          </p:cNvSpPr>
          <p:nvPr/>
        </p:nvSpPr>
        <p:spPr bwMode="auto">
          <a:xfrm flipV="1">
            <a:off x="1384300" y="1925638"/>
            <a:ext cx="6484938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328" name="Group 24"/>
          <p:cNvGrpSpPr>
            <a:grpSpLocks/>
          </p:cNvGrpSpPr>
          <p:nvPr/>
        </p:nvGrpSpPr>
        <p:grpSpPr bwMode="auto">
          <a:xfrm>
            <a:off x="1384300" y="5180013"/>
            <a:ext cx="6502400" cy="519112"/>
            <a:chOff x="477" y="2687"/>
            <a:chExt cx="4096" cy="327"/>
          </a:xfrm>
        </p:grpSpPr>
        <p:sp>
          <p:nvSpPr>
            <p:cNvPr id="98329" name="Text Box 25"/>
            <p:cNvSpPr txBox="1">
              <a:spLocks noChangeArrowheads="1"/>
            </p:cNvSpPr>
            <p:nvPr/>
          </p:nvSpPr>
          <p:spPr bwMode="auto">
            <a:xfrm>
              <a:off x="477" y="268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micro-</a:t>
              </a:r>
            </a:p>
          </p:txBody>
        </p:sp>
        <p:sp>
          <p:nvSpPr>
            <p:cNvPr id="98330" name="Text Box 26"/>
            <p:cNvSpPr txBox="1">
              <a:spLocks noChangeArrowheads="1"/>
            </p:cNvSpPr>
            <p:nvPr/>
          </p:nvSpPr>
          <p:spPr bwMode="auto">
            <a:xfrm>
              <a:off x="1629" y="268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98331" name="Text Box 27"/>
            <p:cNvSpPr txBox="1">
              <a:spLocks noChangeArrowheads="1"/>
            </p:cNvSpPr>
            <p:nvPr/>
          </p:nvSpPr>
          <p:spPr bwMode="auto">
            <a:xfrm>
              <a:off x="3581" y="2687"/>
              <a:ext cx="99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-6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98332" name="Group 28"/>
          <p:cNvGrpSpPr>
            <a:grpSpLocks/>
          </p:cNvGrpSpPr>
          <p:nvPr/>
        </p:nvGrpSpPr>
        <p:grpSpPr bwMode="auto">
          <a:xfrm>
            <a:off x="1384300" y="5726113"/>
            <a:ext cx="6502400" cy="519112"/>
            <a:chOff x="477" y="3016"/>
            <a:chExt cx="4096" cy="327"/>
          </a:xfrm>
        </p:grpSpPr>
        <p:sp>
          <p:nvSpPr>
            <p:cNvPr id="98333" name="Text Box 29"/>
            <p:cNvSpPr txBox="1">
              <a:spLocks noChangeArrowheads="1"/>
            </p:cNvSpPr>
            <p:nvPr/>
          </p:nvSpPr>
          <p:spPr bwMode="auto">
            <a:xfrm>
              <a:off x="477" y="3016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nano-</a:t>
              </a:r>
            </a:p>
          </p:txBody>
        </p:sp>
        <p:sp>
          <p:nvSpPr>
            <p:cNvPr id="98334" name="Text Box 30"/>
            <p:cNvSpPr txBox="1">
              <a:spLocks noChangeArrowheads="1"/>
            </p:cNvSpPr>
            <p:nvPr/>
          </p:nvSpPr>
          <p:spPr bwMode="auto">
            <a:xfrm>
              <a:off x="1629" y="3016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n</a:t>
              </a:r>
            </a:p>
          </p:txBody>
        </p:sp>
        <p:sp>
          <p:nvSpPr>
            <p:cNvPr id="98335" name="Text Box 31"/>
            <p:cNvSpPr txBox="1">
              <a:spLocks noChangeArrowheads="1"/>
            </p:cNvSpPr>
            <p:nvPr/>
          </p:nvSpPr>
          <p:spPr bwMode="auto">
            <a:xfrm>
              <a:off x="3581" y="3016"/>
              <a:ext cx="99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-9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98336" name="Group 32"/>
          <p:cNvGrpSpPr>
            <a:grpSpLocks/>
          </p:cNvGrpSpPr>
          <p:nvPr/>
        </p:nvGrpSpPr>
        <p:grpSpPr bwMode="auto">
          <a:xfrm>
            <a:off x="1384300" y="6272213"/>
            <a:ext cx="6515100" cy="519112"/>
            <a:chOff x="478" y="3764"/>
            <a:chExt cx="4104" cy="327"/>
          </a:xfrm>
        </p:grpSpPr>
        <p:sp>
          <p:nvSpPr>
            <p:cNvPr id="98337" name="Text Box 33"/>
            <p:cNvSpPr txBox="1">
              <a:spLocks noChangeArrowheads="1"/>
            </p:cNvSpPr>
            <p:nvPr/>
          </p:nvSpPr>
          <p:spPr bwMode="auto">
            <a:xfrm>
              <a:off x="478" y="3764"/>
              <a:ext cx="1640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pico-</a:t>
              </a:r>
            </a:p>
          </p:txBody>
        </p:sp>
        <p:sp>
          <p:nvSpPr>
            <p:cNvPr id="98338" name="Text Box 34"/>
            <p:cNvSpPr txBox="1">
              <a:spLocks noChangeArrowheads="1"/>
            </p:cNvSpPr>
            <p:nvPr/>
          </p:nvSpPr>
          <p:spPr bwMode="auto">
            <a:xfrm>
              <a:off x="1630" y="3764"/>
              <a:ext cx="1640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p</a:t>
              </a:r>
            </a:p>
          </p:txBody>
        </p:sp>
        <p:sp>
          <p:nvSpPr>
            <p:cNvPr id="98339" name="Text Box 35"/>
            <p:cNvSpPr txBox="1">
              <a:spLocks noChangeArrowheads="1"/>
            </p:cNvSpPr>
            <p:nvPr/>
          </p:nvSpPr>
          <p:spPr bwMode="auto">
            <a:xfrm>
              <a:off x="3585" y="3764"/>
              <a:ext cx="997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-12</a:t>
              </a:r>
              <a:endParaRPr kumimoji="0" lang="en-US" sz="2800">
                <a:latin typeface="Arial" charset="0"/>
              </a:endParaRPr>
            </a:p>
          </p:txBody>
        </p:sp>
      </p:grpSp>
      <p:grpSp>
        <p:nvGrpSpPr>
          <p:cNvPr id="98340" name="Group 36"/>
          <p:cNvGrpSpPr>
            <a:grpSpLocks/>
          </p:cNvGrpSpPr>
          <p:nvPr/>
        </p:nvGrpSpPr>
        <p:grpSpPr bwMode="auto">
          <a:xfrm>
            <a:off x="1384300" y="2451100"/>
            <a:ext cx="6581775" cy="519113"/>
            <a:chOff x="480" y="1409"/>
            <a:chExt cx="4146" cy="327"/>
          </a:xfrm>
        </p:grpSpPr>
        <p:sp>
          <p:nvSpPr>
            <p:cNvPr id="98341" name="Text Box 37"/>
            <p:cNvSpPr txBox="1">
              <a:spLocks noChangeArrowheads="1"/>
            </p:cNvSpPr>
            <p:nvPr/>
          </p:nvSpPr>
          <p:spPr bwMode="auto">
            <a:xfrm>
              <a:off x="480" y="140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kilo-</a:t>
              </a:r>
            </a:p>
          </p:txBody>
        </p:sp>
        <p:sp>
          <p:nvSpPr>
            <p:cNvPr id="98342" name="Text Box 38"/>
            <p:cNvSpPr txBox="1">
              <a:spLocks noChangeArrowheads="1"/>
            </p:cNvSpPr>
            <p:nvPr/>
          </p:nvSpPr>
          <p:spPr bwMode="auto">
            <a:xfrm>
              <a:off x="1632" y="1409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k</a:t>
              </a:r>
            </a:p>
          </p:txBody>
        </p:sp>
        <p:sp>
          <p:nvSpPr>
            <p:cNvPr id="98343" name="Text Box 39"/>
            <p:cNvSpPr txBox="1">
              <a:spLocks noChangeArrowheads="1"/>
            </p:cNvSpPr>
            <p:nvPr/>
          </p:nvSpPr>
          <p:spPr bwMode="auto">
            <a:xfrm>
              <a:off x="3584" y="1409"/>
              <a:ext cx="104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3</a:t>
              </a:r>
              <a:endParaRPr kumimoji="0" lang="en-US" sz="2800">
                <a:latin typeface="Arial" charset="0"/>
              </a:endParaRPr>
            </a:p>
          </p:txBody>
        </p:sp>
      </p:grpSp>
      <p:sp>
        <p:nvSpPr>
          <p:cNvPr id="98344" name="Line 40"/>
          <p:cNvSpPr>
            <a:spLocks noChangeShapeType="1"/>
          </p:cNvSpPr>
          <p:nvPr/>
        </p:nvSpPr>
        <p:spPr bwMode="auto">
          <a:xfrm>
            <a:off x="3541713" y="1484313"/>
            <a:ext cx="0" cy="518477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5" name="Line 41"/>
          <p:cNvSpPr>
            <a:spLocks noChangeShapeType="1"/>
          </p:cNvSpPr>
          <p:nvPr/>
        </p:nvSpPr>
        <p:spPr bwMode="auto">
          <a:xfrm flipV="1">
            <a:off x="603250" y="2460625"/>
            <a:ext cx="0" cy="3652838"/>
          </a:xfrm>
          <a:prstGeom prst="line">
            <a:avLst/>
          </a:prstGeom>
          <a:noFill/>
          <a:ln w="57150" cap="sq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6" name="Text Box 42"/>
          <p:cNvSpPr txBox="1">
            <a:spLocks noChangeArrowheads="1"/>
          </p:cNvSpPr>
          <p:nvPr/>
        </p:nvSpPr>
        <p:spPr bwMode="auto">
          <a:xfrm rot="-5400000">
            <a:off x="-498475" y="4006851"/>
            <a:ext cx="1747837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2800" b="1">
                <a:solidFill>
                  <a:schemeClr val="tx2"/>
                </a:solidFill>
                <a:latin typeface="Arial" charset="0"/>
              </a:rPr>
              <a:t>move left</a:t>
            </a:r>
          </a:p>
        </p:txBody>
      </p:sp>
      <p:sp>
        <p:nvSpPr>
          <p:cNvPr id="98347" name="Line 43"/>
          <p:cNvSpPr>
            <a:spLocks noChangeShapeType="1"/>
          </p:cNvSpPr>
          <p:nvPr/>
        </p:nvSpPr>
        <p:spPr bwMode="auto">
          <a:xfrm>
            <a:off x="1238250" y="2460625"/>
            <a:ext cx="0" cy="3652838"/>
          </a:xfrm>
          <a:prstGeom prst="line">
            <a:avLst/>
          </a:prstGeom>
          <a:noFill/>
          <a:ln w="57150" cap="sq">
            <a:solidFill>
              <a:schemeClr val="accent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8" name="Text Box 44"/>
          <p:cNvSpPr txBox="1">
            <a:spLocks noChangeArrowheads="1"/>
          </p:cNvSpPr>
          <p:nvPr/>
        </p:nvSpPr>
        <p:spPr bwMode="auto">
          <a:xfrm rot="-5400000">
            <a:off x="-3969" y="4026695"/>
            <a:ext cx="2003425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2800" b="1">
                <a:solidFill>
                  <a:schemeClr val="accent1"/>
                </a:solidFill>
                <a:latin typeface="Arial" charset="0"/>
              </a:rPr>
              <a:t>move right</a:t>
            </a:r>
            <a:endParaRPr kumimoji="0" lang="en-US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8349" name="Line 45"/>
          <p:cNvSpPr>
            <a:spLocks noChangeShapeType="1"/>
          </p:cNvSpPr>
          <p:nvPr/>
        </p:nvSpPr>
        <p:spPr bwMode="auto">
          <a:xfrm>
            <a:off x="5464175" y="1484313"/>
            <a:ext cx="0" cy="518477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350" name="Group 46"/>
          <p:cNvGrpSpPr>
            <a:grpSpLocks/>
          </p:cNvGrpSpPr>
          <p:nvPr/>
        </p:nvGrpSpPr>
        <p:grpSpPr bwMode="auto">
          <a:xfrm>
            <a:off x="1384300" y="2997200"/>
            <a:ext cx="6581775" cy="519113"/>
            <a:chOff x="480" y="1797"/>
            <a:chExt cx="4146" cy="327"/>
          </a:xfrm>
        </p:grpSpPr>
        <p:sp>
          <p:nvSpPr>
            <p:cNvPr id="98351" name="Text Box 47"/>
            <p:cNvSpPr txBox="1">
              <a:spLocks noChangeArrowheads="1"/>
            </p:cNvSpPr>
            <p:nvPr/>
          </p:nvSpPr>
          <p:spPr bwMode="auto">
            <a:xfrm>
              <a:off x="480" y="179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BASE UNIT</a:t>
              </a:r>
            </a:p>
          </p:txBody>
        </p:sp>
        <p:sp>
          <p:nvSpPr>
            <p:cNvPr id="98352" name="Text Box 48"/>
            <p:cNvSpPr txBox="1">
              <a:spLocks noChangeArrowheads="1"/>
            </p:cNvSpPr>
            <p:nvPr/>
          </p:nvSpPr>
          <p:spPr bwMode="auto">
            <a:xfrm>
              <a:off x="1632" y="1797"/>
              <a:ext cx="163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---</a:t>
              </a:r>
            </a:p>
          </p:txBody>
        </p:sp>
        <p:sp>
          <p:nvSpPr>
            <p:cNvPr id="98353" name="Text Box 49"/>
            <p:cNvSpPr txBox="1">
              <a:spLocks noChangeArrowheads="1"/>
            </p:cNvSpPr>
            <p:nvPr/>
          </p:nvSpPr>
          <p:spPr bwMode="auto">
            <a:xfrm>
              <a:off x="3584" y="1797"/>
              <a:ext cx="104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>
                  <a:latin typeface="Arial" charset="0"/>
                </a:rPr>
                <a:t>10</a:t>
              </a:r>
              <a:r>
                <a:rPr kumimoji="0" lang="en-US" sz="2800" baseline="30000">
                  <a:latin typeface="Arial" charset="0"/>
                </a:rPr>
                <a:t>0</a:t>
              </a:r>
              <a:endParaRPr kumimoji="0" lang="en-US" sz="280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8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8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45" grpId="0" animBg="1"/>
      <p:bldP spid="98346" grpId="0" autoUpdateAnimBg="0"/>
      <p:bldP spid="98347" grpId="0" animBg="1"/>
      <p:bldP spid="983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SI Prefix Conversions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49313" y="1684338"/>
            <a:ext cx="7481887" cy="4225925"/>
          </a:xfrm>
        </p:spPr>
        <p:txBody>
          <a:bodyPr/>
          <a:lstStyle/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sz="3400" b="0"/>
              <a:t>1) 20 cm = 	______________ m</a:t>
            </a:r>
          </a:p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sz="3400" b="0"/>
              <a:t>2) 0.032 L = 	______________ mL</a:t>
            </a:r>
          </a:p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sz="3400" b="0"/>
              <a:t>3) 45 </a:t>
            </a:r>
            <a:r>
              <a:rPr lang="en-US" sz="3400" b="0">
                <a:sym typeface="Symbol" pitchFamily="18" charset="2"/>
              </a:rPr>
              <a:t>m = 	______________ nm</a:t>
            </a:r>
          </a:p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sz="3400" b="0">
                <a:sym typeface="Symbol" pitchFamily="18" charset="2"/>
              </a:rPr>
              <a:t>4) 805 dm = 	______________ km</a:t>
            </a:r>
            <a:endParaRPr lang="en-US" sz="3400" b="0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678238" y="1570038"/>
            <a:ext cx="3340100" cy="6715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>
                <a:latin typeface="Arial" charset="0"/>
              </a:rPr>
              <a:t>0.2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678238" y="4681538"/>
            <a:ext cx="3340100" cy="6715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>
                <a:latin typeface="Arial" charset="0"/>
              </a:rPr>
              <a:t>0.0805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678238" y="3644900"/>
            <a:ext cx="33401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>
                <a:latin typeface="Arial" charset="0"/>
              </a:rPr>
              <a:t>45,000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678238" y="2597150"/>
            <a:ext cx="33401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800">
                <a:latin typeface="Arial" charset="0"/>
              </a:rPr>
              <a:t>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  <p:bldP spid="75781" grpId="0" autoUpdateAnimBg="0"/>
      <p:bldP spid="75782" grpId="0" autoUpdateAnimBg="0"/>
      <p:bldP spid="7578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1633538" y="3675063"/>
            <a:ext cx="5876925" cy="2525712"/>
            <a:chOff x="1029" y="2315"/>
            <a:chExt cx="3702" cy="1591"/>
          </a:xfrm>
        </p:grpSpPr>
        <p:sp>
          <p:nvSpPr>
            <p:cNvPr id="76803" name="AutoShape 3"/>
            <p:cNvSpPr>
              <a:spLocks noChangeArrowheads="1"/>
            </p:cNvSpPr>
            <p:nvPr/>
          </p:nvSpPr>
          <p:spPr bwMode="auto">
            <a:xfrm>
              <a:off x="1029" y="2315"/>
              <a:ext cx="3702" cy="1591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r"/>
              <a:endParaRPr kumimoji="0" lang="en-US">
                <a:latin typeface="Arial" charset="0"/>
              </a:endParaRPr>
            </a:p>
          </p:txBody>
        </p:sp>
        <p:graphicFrame>
          <p:nvGraphicFramePr>
            <p:cNvPr id="76804" name="Object 4"/>
            <p:cNvGraphicFramePr>
              <a:graphicFrameLocks noChangeAspect="1"/>
            </p:cNvGraphicFramePr>
            <p:nvPr/>
          </p:nvGraphicFramePr>
          <p:xfrm>
            <a:off x="1123" y="2428"/>
            <a:ext cx="3047" cy="1364"/>
          </p:xfrm>
          <a:graphic>
            <a:graphicData uri="http://schemas.openxmlformats.org/presentationml/2006/ole">
              <p:oleObj spid="_x0000_s76804" name="Equation" r:id="rId3" imgW="876240" imgH="393480" progId="Equation.3">
                <p:embed/>
              </p:oleObj>
            </a:graphicData>
          </a:graphic>
        </p:graphicFrame>
      </p:grpSp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Dimensional Analysis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2071688"/>
          </a:xfrm>
        </p:spPr>
        <p:txBody>
          <a:bodyPr/>
          <a:lstStyle/>
          <a:p>
            <a:r>
              <a:rPr lang="en-US"/>
              <a:t>The “Factor-Label” Method</a:t>
            </a:r>
          </a:p>
          <a:p>
            <a:pPr lvl="1"/>
            <a:r>
              <a:rPr lang="en-US"/>
              <a:t>Units, or “labels” are canceled, or “factored” out</a:t>
            </a:r>
          </a:p>
        </p:txBody>
      </p:sp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6611938" y="4551363"/>
          <a:ext cx="703262" cy="989012"/>
        </p:xfrm>
        <a:graphic>
          <a:graphicData uri="http://schemas.openxmlformats.org/presentationml/2006/ole">
            <p:oleObj spid="_x0000_s76807" name="Equation" r:id="rId4" imgW="126720" imgH="177480" progId="Equation.3">
              <p:embed/>
            </p:oleObj>
          </a:graphicData>
        </a:graphic>
      </p:graphicFrame>
      <p:grpSp>
        <p:nvGrpSpPr>
          <p:cNvPr id="76808" name="Group 8"/>
          <p:cNvGrpSpPr>
            <a:grpSpLocks/>
          </p:cNvGrpSpPr>
          <p:nvPr/>
        </p:nvGrpSpPr>
        <p:grpSpPr bwMode="auto">
          <a:xfrm>
            <a:off x="1968500" y="4492625"/>
            <a:ext cx="3740150" cy="1354138"/>
            <a:chOff x="1200" y="2758"/>
            <a:chExt cx="2356" cy="853"/>
          </a:xfrm>
        </p:grpSpPr>
        <p:sp>
          <p:nvSpPr>
            <p:cNvPr id="76809" name="Line 9"/>
            <p:cNvSpPr>
              <a:spLocks noChangeShapeType="1"/>
            </p:cNvSpPr>
            <p:nvPr/>
          </p:nvSpPr>
          <p:spPr bwMode="auto">
            <a:xfrm flipV="1">
              <a:off x="1200" y="2758"/>
              <a:ext cx="904" cy="469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0" name="Line 10"/>
            <p:cNvSpPr>
              <a:spLocks noChangeShapeType="1"/>
            </p:cNvSpPr>
            <p:nvPr/>
          </p:nvSpPr>
          <p:spPr bwMode="auto">
            <a:xfrm flipV="1">
              <a:off x="2652" y="3142"/>
              <a:ext cx="904" cy="469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Dimensional Analysis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Steps:</a:t>
            </a:r>
          </a:p>
          <a:p>
            <a:pPr marL="1082675" lvl="1" indent="-511175">
              <a:spcBef>
                <a:spcPct val="40000"/>
              </a:spcBef>
              <a:buFont typeface="Wingdings" pitchFamily="2" charset="2"/>
              <a:buNone/>
            </a:pPr>
            <a:r>
              <a:rPr lang="en-US"/>
              <a:t>1. Identify starting &amp; ending units.</a:t>
            </a:r>
          </a:p>
          <a:p>
            <a:pPr marL="1082675" lvl="1" indent="-511175">
              <a:spcBef>
                <a:spcPct val="40000"/>
              </a:spcBef>
              <a:buFont typeface="Wingdings" pitchFamily="2" charset="2"/>
              <a:buNone/>
            </a:pPr>
            <a:r>
              <a:rPr lang="en-US"/>
              <a:t>2. Line up conversion factors so units cancel.</a:t>
            </a:r>
          </a:p>
          <a:p>
            <a:pPr marL="1082675" lvl="1" indent="-511175">
              <a:spcBef>
                <a:spcPct val="40000"/>
              </a:spcBef>
              <a:buFont typeface="Wingdings" pitchFamily="2" charset="2"/>
              <a:buNone/>
            </a:pPr>
            <a:r>
              <a:rPr lang="en-US"/>
              <a:t>3. Multiply all top numbers &amp; divide by each bottom number.</a:t>
            </a:r>
          </a:p>
          <a:p>
            <a:pPr marL="1082675" lvl="1" indent="-511175">
              <a:spcBef>
                <a:spcPct val="40000"/>
              </a:spcBef>
              <a:buFont typeface="Wingdings" pitchFamily="2" charset="2"/>
              <a:buNone/>
            </a:pPr>
            <a:r>
              <a:rPr lang="en-US"/>
              <a:t>4. Check units &amp;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bldLvl="2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Dimensional Analysis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896938"/>
          </a:xfrm>
        </p:spPr>
        <p:txBody>
          <a:bodyPr/>
          <a:lstStyle/>
          <a:p>
            <a:r>
              <a:rPr lang="en-US"/>
              <a:t>Lining up conversion factors: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678113" y="2687638"/>
            <a:ext cx="3844925" cy="6715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0" lang="en-US" sz="3800">
                <a:latin typeface="Arial" charset="0"/>
              </a:rPr>
              <a:t>1 in     = 2.54 cm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2287588" y="3371850"/>
            <a:ext cx="4216400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0" lang="en-US" sz="3800">
                <a:latin typeface="Arial" charset="0"/>
              </a:rPr>
              <a:t>2.54 cm    2.54 cm</a:t>
            </a:r>
          </a:p>
        </p:txBody>
      </p:sp>
      <p:grpSp>
        <p:nvGrpSpPr>
          <p:cNvPr id="78854" name="Group 6"/>
          <p:cNvGrpSpPr>
            <a:grpSpLocks/>
          </p:cNvGrpSpPr>
          <p:nvPr/>
        </p:nvGrpSpPr>
        <p:grpSpPr bwMode="auto">
          <a:xfrm>
            <a:off x="2392363" y="3376613"/>
            <a:ext cx="3962400" cy="0"/>
            <a:chOff x="1507" y="2127"/>
            <a:chExt cx="2496" cy="0"/>
          </a:xfrm>
        </p:grpSpPr>
        <p:sp>
          <p:nvSpPr>
            <p:cNvPr id="78855" name="Line 7"/>
            <p:cNvSpPr>
              <a:spLocks noChangeShapeType="1"/>
            </p:cNvSpPr>
            <p:nvPr/>
          </p:nvSpPr>
          <p:spPr bwMode="auto">
            <a:xfrm>
              <a:off x="1507" y="2127"/>
              <a:ext cx="107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6" name="Line 8"/>
            <p:cNvSpPr>
              <a:spLocks noChangeShapeType="1"/>
            </p:cNvSpPr>
            <p:nvPr/>
          </p:nvSpPr>
          <p:spPr bwMode="auto">
            <a:xfrm>
              <a:off x="2928" y="2127"/>
              <a:ext cx="107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857" name="Group 9"/>
          <p:cNvGrpSpPr>
            <a:grpSpLocks/>
          </p:cNvGrpSpPr>
          <p:nvPr/>
        </p:nvGrpSpPr>
        <p:grpSpPr bwMode="auto">
          <a:xfrm>
            <a:off x="4645025" y="2868613"/>
            <a:ext cx="1708150" cy="1042987"/>
            <a:chOff x="2926" y="1807"/>
            <a:chExt cx="1076" cy="657"/>
          </a:xfrm>
        </p:grpSpPr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 flipV="1">
              <a:off x="2927" y="1807"/>
              <a:ext cx="1075" cy="218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9" name="Line 11"/>
            <p:cNvSpPr>
              <a:spLocks noChangeShapeType="1"/>
            </p:cNvSpPr>
            <p:nvPr/>
          </p:nvSpPr>
          <p:spPr bwMode="auto">
            <a:xfrm flipV="1">
              <a:off x="2926" y="2246"/>
              <a:ext cx="1075" cy="218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2678113" y="4832350"/>
            <a:ext cx="3844925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0" lang="en-US" sz="3800">
                <a:latin typeface="Arial" charset="0"/>
              </a:rPr>
              <a:t>1 in     = 2.54 cm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2287588" y="5516563"/>
            <a:ext cx="4216400" cy="6715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0" lang="en-US" sz="3800">
                <a:latin typeface="Arial" charset="0"/>
              </a:rPr>
              <a:t>   1 in            1 in</a:t>
            </a:r>
          </a:p>
        </p:txBody>
      </p:sp>
      <p:grpSp>
        <p:nvGrpSpPr>
          <p:cNvPr id="78862" name="Group 14"/>
          <p:cNvGrpSpPr>
            <a:grpSpLocks/>
          </p:cNvGrpSpPr>
          <p:nvPr/>
        </p:nvGrpSpPr>
        <p:grpSpPr bwMode="auto">
          <a:xfrm>
            <a:off x="2392363" y="5521325"/>
            <a:ext cx="3962400" cy="0"/>
            <a:chOff x="1507" y="3478"/>
            <a:chExt cx="2496" cy="0"/>
          </a:xfrm>
        </p:grpSpPr>
        <p:sp>
          <p:nvSpPr>
            <p:cNvPr id="78863" name="Line 15"/>
            <p:cNvSpPr>
              <a:spLocks noChangeShapeType="1"/>
            </p:cNvSpPr>
            <p:nvPr/>
          </p:nvSpPr>
          <p:spPr bwMode="auto">
            <a:xfrm>
              <a:off x="1507" y="3478"/>
              <a:ext cx="107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4" name="Line 16"/>
            <p:cNvSpPr>
              <a:spLocks noChangeShapeType="1"/>
            </p:cNvSpPr>
            <p:nvPr/>
          </p:nvSpPr>
          <p:spPr bwMode="auto">
            <a:xfrm>
              <a:off x="2928" y="3478"/>
              <a:ext cx="107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865" name="Group 17"/>
          <p:cNvGrpSpPr>
            <a:grpSpLocks/>
          </p:cNvGrpSpPr>
          <p:nvPr/>
        </p:nvGrpSpPr>
        <p:grpSpPr bwMode="auto">
          <a:xfrm>
            <a:off x="3149600" y="4994275"/>
            <a:ext cx="469900" cy="1016000"/>
            <a:chOff x="1984" y="3146"/>
            <a:chExt cx="296" cy="640"/>
          </a:xfrm>
        </p:grpSpPr>
        <p:sp>
          <p:nvSpPr>
            <p:cNvPr id="78866" name="Line 18"/>
            <p:cNvSpPr>
              <a:spLocks noChangeShapeType="1"/>
            </p:cNvSpPr>
            <p:nvPr/>
          </p:nvSpPr>
          <p:spPr bwMode="auto">
            <a:xfrm flipV="1">
              <a:off x="1984" y="3146"/>
              <a:ext cx="295" cy="217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7" name="Line 19"/>
            <p:cNvSpPr>
              <a:spLocks noChangeShapeType="1"/>
            </p:cNvSpPr>
            <p:nvPr/>
          </p:nvSpPr>
          <p:spPr bwMode="auto">
            <a:xfrm flipV="1">
              <a:off x="1985" y="3569"/>
              <a:ext cx="295" cy="217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4233863" y="2633663"/>
            <a:ext cx="2228850" cy="1373187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kumimoji="0" lang="en-US" sz="3800">
                <a:latin typeface="Arial" charset="0"/>
              </a:rPr>
              <a:t>= 1</a:t>
            </a:r>
            <a:endParaRPr kumimoji="0" lang="en-US">
              <a:latin typeface="Arial" charset="0"/>
            </a:endParaRPr>
          </a:p>
        </p:txBody>
      </p:sp>
      <p:sp>
        <p:nvSpPr>
          <p:cNvPr id="78869" name="Rectangle 21"/>
          <p:cNvSpPr>
            <a:spLocks noChangeArrowheads="1"/>
          </p:cNvSpPr>
          <p:nvPr/>
        </p:nvSpPr>
        <p:spPr bwMode="auto">
          <a:xfrm>
            <a:off x="2265363" y="4778375"/>
            <a:ext cx="2228850" cy="1373188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/>
            <a:r>
              <a:rPr kumimoji="0" lang="en-US" sz="3800">
                <a:latin typeface="Arial" charset="0"/>
              </a:rPr>
              <a:t>1 =</a:t>
            </a:r>
            <a:endParaRPr kumimoji="0"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autoUpdateAnimBg="0"/>
      <p:bldP spid="78860" grpId="0" autoUpdateAnimBg="0"/>
      <p:bldP spid="78861" grpId="0" autoUpdateAnimBg="0"/>
      <p:bldP spid="78868" grpId="0" animBg="1" autoUpdateAnimBg="0"/>
      <p:bldP spid="7886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Dimensional Analysis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14049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0"/>
              <a:t>5)  Your European hairdresser wants to cut your hair 8.0 cm shorter.  How many inches will he be cutting off?</a:t>
            </a:r>
            <a:endParaRPr lang="en-US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650875" y="4067175"/>
            <a:ext cx="163353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8.0 cm</a:t>
            </a:r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696913" y="4794250"/>
            <a:ext cx="3695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2414588" y="3973513"/>
            <a:ext cx="0" cy="1641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2532063" y="4067175"/>
            <a:ext cx="209550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1 in</a:t>
            </a:r>
          </a:p>
          <a:p>
            <a:pPr marL="457200" indent="-457200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2.54 cm</a:t>
            </a:r>
          </a:p>
          <a:p>
            <a:pPr marL="457200" indent="-457200">
              <a:spcBef>
                <a:spcPct val="3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endParaRPr lang="en-US" sz="3800">
              <a:latin typeface="Arial" charset="0"/>
            </a:endParaRPr>
          </a:p>
        </p:txBody>
      </p:sp>
      <p:grpSp>
        <p:nvGrpSpPr>
          <p:cNvPr id="80911" name="Group 15"/>
          <p:cNvGrpSpPr>
            <a:grpSpLocks/>
          </p:cNvGrpSpPr>
          <p:nvPr/>
        </p:nvGrpSpPr>
        <p:grpSpPr bwMode="auto">
          <a:xfrm>
            <a:off x="1558925" y="4194175"/>
            <a:ext cx="2792413" cy="1235075"/>
            <a:chOff x="982" y="2642"/>
            <a:chExt cx="1759" cy="778"/>
          </a:xfrm>
        </p:grpSpPr>
        <p:sp>
          <p:nvSpPr>
            <p:cNvPr id="80905" name="Line 9"/>
            <p:cNvSpPr>
              <a:spLocks noChangeShapeType="1"/>
            </p:cNvSpPr>
            <p:nvPr/>
          </p:nvSpPr>
          <p:spPr bwMode="auto">
            <a:xfrm flipH="1">
              <a:off x="982" y="2642"/>
              <a:ext cx="415" cy="3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6" name="Line 10"/>
            <p:cNvSpPr>
              <a:spLocks noChangeShapeType="1"/>
            </p:cNvSpPr>
            <p:nvPr/>
          </p:nvSpPr>
          <p:spPr bwMode="auto">
            <a:xfrm flipH="1">
              <a:off x="2326" y="3120"/>
              <a:ext cx="415" cy="3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4471988" y="4430713"/>
            <a:ext cx="2220912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800">
                <a:latin typeface="Arial" charset="0"/>
              </a:rPr>
              <a:t>= 3.2 in</a:t>
            </a:r>
          </a:p>
        </p:txBody>
      </p:sp>
      <p:grpSp>
        <p:nvGrpSpPr>
          <p:cNvPr id="80908" name="Group 12"/>
          <p:cNvGrpSpPr>
            <a:grpSpLocks/>
          </p:cNvGrpSpPr>
          <p:nvPr/>
        </p:nvGrpSpPr>
        <p:grpSpPr bwMode="auto">
          <a:xfrm>
            <a:off x="-25400" y="3152775"/>
            <a:ext cx="9067800" cy="641350"/>
            <a:chOff x="-16" y="2075"/>
            <a:chExt cx="5712" cy="404"/>
          </a:xfrm>
        </p:grpSpPr>
        <p:sp>
          <p:nvSpPr>
            <p:cNvPr id="80909" name="Text Box 13"/>
            <p:cNvSpPr txBox="1">
              <a:spLocks noChangeArrowheads="1"/>
            </p:cNvSpPr>
            <p:nvPr/>
          </p:nvSpPr>
          <p:spPr bwMode="auto">
            <a:xfrm>
              <a:off x="-16" y="2075"/>
              <a:ext cx="532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3600" b="1">
                  <a:solidFill>
                    <a:schemeClr val="tx2"/>
                  </a:solidFill>
                  <a:latin typeface="Arial" charset="0"/>
                </a:rPr>
                <a:t>cm</a:t>
              </a:r>
              <a:endParaRPr kumimoji="0" lang="en-US" sz="360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80910" name="Text Box 14"/>
            <p:cNvSpPr txBox="1">
              <a:spLocks noChangeArrowheads="1"/>
            </p:cNvSpPr>
            <p:nvPr/>
          </p:nvSpPr>
          <p:spPr bwMode="auto">
            <a:xfrm>
              <a:off x="5324" y="2075"/>
              <a:ext cx="372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3600" b="1">
                  <a:solidFill>
                    <a:schemeClr val="tx2"/>
                  </a:solidFill>
                  <a:latin typeface="Arial" charset="0"/>
                </a:rPr>
                <a:t>in</a:t>
              </a:r>
              <a:endParaRPr kumimoji="0" lang="en-US" sz="3600">
                <a:solidFill>
                  <a:schemeClr val="tx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utoUpdateAnimBg="0"/>
      <p:bldP spid="80901" grpId="0" animBg="1"/>
      <p:bldP spid="80902" grpId="0" animBg="1"/>
      <p:bldP spid="80903" grpId="0" autoUpdateAnimBg="0"/>
      <p:bldP spid="80907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57"/>
</p:tagLst>
</file>

<file path=ppt/theme/theme1.xml><?xml version="1.0" encoding="utf-8"?>
<a:theme xmlns:a="http://schemas.openxmlformats.org/drawingml/2006/main" name="Personal Home Page (Standard)">
  <a:themeElements>
    <a:clrScheme name="Personal Home Page (Standard) 1">
      <a:dk1>
        <a:srgbClr val="000000"/>
      </a:dk1>
      <a:lt1>
        <a:srgbClr val="FFFFFF"/>
      </a:lt1>
      <a:dk2>
        <a:srgbClr val="1E2E53"/>
      </a:dk2>
      <a:lt2>
        <a:srgbClr val="FFCC00"/>
      </a:lt2>
      <a:accent1>
        <a:srgbClr val="FF9933"/>
      </a:accent1>
      <a:accent2>
        <a:srgbClr val="336699"/>
      </a:accent2>
      <a:accent3>
        <a:srgbClr val="ABADB3"/>
      </a:accent3>
      <a:accent4>
        <a:srgbClr val="DADADA"/>
      </a:accent4>
      <a:accent5>
        <a:srgbClr val="FFCAAD"/>
      </a:accent5>
      <a:accent6>
        <a:srgbClr val="2D5C8A"/>
      </a:accent6>
      <a:hlink>
        <a:srgbClr val="EAEAEA"/>
      </a:hlink>
      <a:folHlink>
        <a:srgbClr val="A73737"/>
      </a:folHlink>
    </a:clrScheme>
    <a:fontScheme name="Personal Home Page (Standar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Personal Home Page (Standard) 1">
        <a:dk1>
          <a:srgbClr val="000000"/>
        </a:dk1>
        <a:lt1>
          <a:srgbClr val="FFFFFF"/>
        </a:lt1>
        <a:dk2>
          <a:srgbClr val="1E2E53"/>
        </a:dk2>
        <a:lt2>
          <a:srgbClr val="FFCC00"/>
        </a:lt2>
        <a:accent1>
          <a:srgbClr val="FF9933"/>
        </a:accent1>
        <a:accent2>
          <a:srgbClr val="336699"/>
        </a:accent2>
        <a:accent3>
          <a:srgbClr val="ABADB3"/>
        </a:accent3>
        <a:accent4>
          <a:srgbClr val="DADADA"/>
        </a:accent4>
        <a:accent5>
          <a:srgbClr val="FFCAAD"/>
        </a:accent5>
        <a:accent6>
          <a:srgbClr val="2D5C8A"/>
        </a:accent6>
        <a:hlink>
          <a:srgbClr val="EAEAEA"/>
        </a:hlink>
        <a:folHlink>
          <a:srgbClr val="A737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 Home Page (Standard) 2">
        <a:dk1>
          <a:srgbClr val="663300"/>
        </a:dk1>
        <a:lt1>
          <a:srgbClr val="FFFFFF"/>
        </a:lt1>
        <a:dk2>
          <a:srgbClr val="996633"/>
        </a:dk2>
        <a:lt2>
          <a:srgbClr val="868686"/>
        </a:lt2>
        <a:accent1>
          <a:srgbClr val="FF9900"/>
        </a:accent1>
        <a:accent2>
          <a:srgbClr val="CC6600"/>
        </a:accent2>
        <a:accent3>
          <a:srgbClr val="FFFFFF"/>
        </a:accent3>
        <a:accent4>
          <a:srgbClr val="562A00"/>
        </a:accent4>
        <a:accent5>
          <a:srgbClr val="FFCAAA"/>
        </a:accent5>
        <a:accent6>
          <a:srgbClr val="B95C00"/>
        </a:accent6>
        <a:hlink>
          <a:srgbClr val="FFCC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Home Page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Designs\BLUEGRAD.POT</Template>
  <TotalTime>1371</TotalTime>
  <Words>419</Words>
  <Application>Microsoft Office PowerPoint</Application>
  <PresentationFormat>On-screen Show (4:3)</PresentationFormat>
  <Paragraphs>138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Times New Roman</vt:lpstr>
      <vt:lpstr>Arial</vt:lpstr>
      <vt:lpstr>Wingdings</vt:lpstr>
      <vt:lpstr>Arial Narrow</vt:lpstr>
      <vt:lpstr>Symbol</vt:lpstr>
      <vt:lpstr>Personal Home Page (Standard)</vt:lpstr>
      <vt:lpstr>Microsoft Clip Gallery</vt:lpstr>
      <vt:lpstr>Microsoft Equation 3.0</vt:lpstr>
      <vt:lpstr>CH. 2 - MEASUREMENT</vt:lpstr>
      <vt:lpstr>A. SI Prefix Conversions</vt:lpstr>
      <vt:lpstr>A. SI Prefix Conversions</vt:lpstr>
      <vt:lpstr>A. SI Prefix Conversions</vt:lpstr>
      <vt:lpstr>A. SI Prefix Conversions</vt:lpstr>
      <vt:lpstr>B. Dimensional Analysis</vt:lpstr>
      <vt:lpstr>B. Dimensional Analysis</vt:lpstr>
      <vt:lpstr>B. Dimensional Analysis</vt:lpstr>
      <vt:lpstr>B. Dimensional Analysis</vt:lpstr>
      <vt:lpstr>B. Dimensional Analysis</vt:lpstr>
      <vt:lpstr>B. Dimensional Analysis</vt:lpstr>
      <vt:lpstr>B. Dimensional Analysis</vt:lpstr>
      <vt:lpstr>B. Dimensional Analysis</vt:lpstr>
      <vt:lpstr>B. Dimensional Analysis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Unit Conversions</dc:title>
  <dc:creator>Mrs. Johannesson</dc:creator>
  <cp:lastModifiedBy>mshull</cp:lastModifiedBy>
  <cp:revision>95</cp:revision>
  <cp:lastPrinted>1995-12-08T18:33:06Z</cp:lastPrinted>
  <dcterms:created xsi:type="dcterms:W3CDTF">2000-07-04T00:24:44Z</dcterms:created>
  <dcterms:modified xsi:type="dcterms:W3CDTF">2014-09-25T11:15:16Z</dcterms:modified>
</cp:coreProperties>
</file>