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1" r:id="rId3"/>
    <p:sldId id="262" r:id="rId4"/>
    <p:sldId id="265" r:id="rId5"/>
    <p:sldId id="260" r:id="rId6"/>
    <p:sldId id="279" r:id="rId7"/>
    <p:sldId id="280" r:id="rId8"/>
    <p:sldId id="266" r:id="rId9"/>
    <p:sldId id="268" r:id="rId10"/>
    <p:sldId id="263" r:id="rId11"/>
    <p:sldId id="278" r:id="rId12"/>
    <p:sldId id="277" r:id="rId13"/>
    <p:sldId id="275" r:id="rId14"/>
    <p:sldId id="264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FFFF99"/>
    <a:srgbClr val="66FF3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39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9F95C5-7476-4767-BFC5-7D9B9FAD65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E5E79AE-EDA3-4D97-84C2-907DB26E75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18B92-B442-46B4-AC00-BCB02406CD6A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108075"/>
            <a:ext cx="9144000" cy="714375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BC937791-B083-4709-B49D-CF399407FCF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1032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B539-AFCC-4457-A236-AB31F525B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41BF7-2836-4769-A6ED-D9767856A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1AEDA-E6EE-49D7-B105-D40387904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A6817-DBAF-4F6F-9FE6-2C081137E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092C-C746-4B1F-8955-361D7A368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7FCF3-CCB6-4633-8DA2-A506E16A2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5A804-E531-42A3-BA70-8FB05B364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1766B-C71E-46BF-8259-51B78D0C3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9488-B331-4D51-9904-7BCB55011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D2B51-BEDA-4013-88EE-E5159356D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FBDA0BC8-67A0-4C13-98EE-6EB1FB17F3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%20-%20CHEM\photoelectric%20effect%20-%20Cu.avi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 cstate="print"/>
          <a:srcRect b="2292"/>
          <a:stretch>
            <a:fillRect/>
          </a:stretch>
        </p:blipFill>
        <p:spPr bwMode="auto">
          <a:xfrm>
            <a:off x="490538" y="4216400"/>
            <a:ext cx="3048000" cy="22336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sp>
        <p:nvSpPr>
          <p:cNvPr id="11288" name="Rectangle 2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Waves &amp; Particles</a:t>
            </a:r>
            <a:br>
              <a:rPr lang="en-US" dirty="0"/>
            </a:br>
            <a:endParaRPr lang="en-US" dirty="0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5 </a:t>
            </a:r>
            <a:r>
              <a:rPr lang="en-US" dirty="0"/>
              <a:t>- Electrons in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Quantum Theory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061325" cy="1579563"/>
          </a:xfrm>
        </p:spPr>
        <p:txBody>
          <a:bodyPr/>
          <a:lstStyle/>
          <a:p>
            <a:r>
              <a:rPr lang="en-US" b="1"/>
              <a:t>Planck </a:t>
            </a:r>
            <a:r>
              <a:rPr lang="en-US"/>
              <a:t>(1900)</a:t>
            </a:r>
          </a:p>
          <a:p>
            <a:pPr lvl="1">
              <a:spcBef>
                <a:spcPct val="50000"/>
              </a:spcBef>
            </a:pPr>
            <a:r>
              <a:rPr lang="en-US" u="sng"/>
              <a:t>Observed</a:t>
            </a:r>
            <a:r>
              <a:rPr lang="en-US"/>
              <a:t> - emission of light from hot objects</a:t>
            </a:r>
          </a:p>
          <a:p>
            <a:pPr lvl="1">
              <a:spcBef>
                <a:spcPct val="50000"/>
              </a:spcBef>
            </a:pPr>
            <a:r>
              <a:rPr lang="en-US" u="sng"/>
              <a:t>Concluded</a:t>
            </a:r>
            <a:r>
              <a:rPr lang="en-US"/>
              <a:t> - energy is </a:t>
            </a:r>
            <a:br>
              <a:rPr lang="en-US"/>
            </a:br>
            <a:r>
              <a:rPr lang="en-US"/>
              <a:t>emitted in small, specific </a:t>
            </a:r>
            <a:br>
              <a:rPr lang="en-US"/>
            </a:br>
            <a:r>
              <a:rPr lang="en-US"/>
              <a:t>amounts (quanta)</a:t>
            </a:r>
          </a:p>
          <a:p>
            <a:pPr lvl="1">
              <a:spcBef>
                <a:spcPct val="80000"/>
              </a:spcBef>
            </a:pPr>
            <a:r>
              <a:rPr lang="en-US" u="sng"/>
              <a:t>Quantum</a:t>
            </a:r>
            <a:r>
              <a:rPr lang="en-US"/>
              <a:t> - minimum amount of energy change</a:t>
            </a:r>
          </a:p>
        </p:txBody>
      </p:sp>
      <p:pic>
        <p:nvPicPr>
          <p:cNvPr id="44036" name="Picture 4" descr="I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775" y="3214688"/>
            <a:ext cx="2324100" cy="17430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Quantum Theory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Einstein </a:t>
            </a:r>
            <a:r>
              <a:rPr lang="en-US"/>
              <a:t>(1905)</a:t>
            </a:r>
            <a:endParaRPr lang="en-US" b="1"/>
          </a:p>
          <a:p>
            <a:pPr lvl="1">
              <a:spcBef>
                <a:spcPct val="50000"/>
              </a:spcBef>
            </a:pPr>
            <a:r>
              <a:rPr lang="en-US" u="sng"/>
              <a:t>Concluded</a:t>
            </a:r>
            <a:r>
              <a:rPr lang="en-US"/>
              <a:t> - light has properties of both waves and particles </a:t>
            </a:r>
          </a:p>
          <a:p>
            <a:pPr algn="ctr">
              <a:spcBef>
                <a:spcPct val="80000"/>
              </a:spcBef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  <a:latin typeface="Arial Black" pitchFamily="34" charset="0"/>
                <a:sym typeface="Symbol" pitchFamily="18" charset="2"/>
              </a:rPr>
              <a:t>“wave-particle duality”</a:t>
            </a:r>
            <a:endParaRPr lang="en-US">
              <a:solidFill>
                <a:schemeClr val="tx2"/>
              </a:solidFill>
            </a:endParaRPr>
          </a:p>
          <a:p>
            <a:pPr lvl="1">
              <a:spcBef>
                <a:spcPct val="80000"/>
              </a:spcBef>
            </a:pPr>
            <a:r>
              <a:rPr lang="en-US" u="sng"/>
              <a:t>Photon</a:t>
            </a:r>
            <a:r>
              <a:rPr lang="en-US"/>
              <a:t> - particle of light that carries a quantum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Quantum Theory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061325" cy="769938"/>
          </a:xfrm>
        </p:spPr>
        <p:txBody>
          <a:bodyPr/>
          <a:lstStyle/>
          <a:p>
            <a:r>
              <a:rPr lang="en-US" b="1"/>
              <a:t>Planck </a:t>
            </a:r>
            <a:r>
              <a:rPr lang="en-US"/>
              <a:t>(1900)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278313" y="3827463"/>
            <a:ext cx="8334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/>
              <a:t>vs.</a:t>
            </a:r>
          </a:p>
        </p:txBody>
      </p:sp>
      <p:grpSp>
        <p:nvGrpSpPr>
          <p:cNvPr id="66573" name="Group 13"/>
          <p:cNvGrpSpPr>
            <a:grpSpLocks/>
          </p:cNvGrpSpPr>
          <p:nvPr/>
        </p:nvGrpSpPr>
        <p:grpSpPr bwMode="auto">
          <a:xfrm>
            <a:off x="677863" y="2490788"/>
            <a:ext cx="3235325" cy="3594100"/>
            <a:chOff x="427" y="1569"/>
            <a:chExt cx="2038" cy="2264"/>
          </a:xfrm>
        </p:grpSpPr>
        <p:sp>
          <p:nvSpPr>
            <p:cNvPr id="66565" name="AutoShape 5"/>
            <p:cNvSpPr>
              <a:spLocks noChangeArrowheads="1"/>
            </p:cNvSpPr>
            <p:nvPr/>
          </p:nvSpPr>
          <p:spPr bwMode="auto">
            <a:xfrm flipH="1">
              <a:off x="427" y="1569"/>
              <a:ext cx="2038" cy="163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568" name="Object 8"/>
            <p:cNvGraphicFramePr>
              <a:graphicFrameLocks noChangeAspect="1"/>
            </p:cNvGraphicFramePr>
            <p:nvPr/>
          </p:nvGraphicFramePr>
          <p:xfrm>
            <a:off x="785" y="2037"/>
            <a:ext cx="376" cy="820"/>
          </p:xfrm>
          <a:graphic>
            <a:graphicData uri="http://schemas.openxmlformats.org/presentationml/2006/ole">
              <p:oleObj spid="_x0000_s66568" name="Clip" r:id="rId3" imgW="1591560" imgH="3468960" progId="">
                <p:embed/>
              </p:oleObj>
            </a:graphicData>
          </a:graphic>
        </p:graphicFrame>
        <p:sp>
          <p:nvSpPr>
            <p:cNvPr id="66571" name="Text Box 11"/>
            <p:cNvSpPr txBox="1">
              <a:spLocks noChangeArrowheads="1"/>
            </p:cNvSpPr>
            <p:nvPr/>
          </p:nvSpPr>
          <p:spPr bwMode="auto">
            <a:xfrm>
              <a:off x="442" y="3376"/>
              <a:ext cx="2006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 sz="3200" dirty="0"/>
                <a:t>Classical Theory</a:t>
              </a:r>
            </a:p>
          </p:txBody>
        </p:sp>
      </p:grpSp>
      <p:grpSp>
        <p:nvGrpSpPr>
          <p:cNvPr id="66574" name="Group 14"/>
          <p:cNvGrpSpPr>
            <a:grpSpLocks/>
          </p:cNvGrpSpPr>
          <p:nvPr/>
        </p:nvGrpSpPr>
        <p:grpSpPr bwMode="auto">
          <a:xfrm>
            <a:off x="5346700" y="2490788"/>
            <a:ext cx="3227388" cy="3594100"/>
            <a:chOff x="3368" y="1569"/>
            <a:chExt cx="2033" cy="2264"/>
          </a:xfrm>
        </p:grpSpPr>
        <p:sp>
          <p:nvSpPr>
            <p:cNvPr id="66566" name="Freeform 6"/>
            <p:cNvSpPr>
              <a:spLocks/>
            </p:cNvSpPr>
            <p:nvPr/>
          </p:nvSpPr>
          <p:spPr bwMode="auto">
            <a:xfrm>
              <a:off x="3493" y="1569"/>
              <a:ext cx="1841" cy="1627"/>
            </a:xfrm>
            <a:custGeom>
              <a:avLst/>
              <a:gdLst/>
              <a:ahLst/>
              <a:cxnLst>
                <a:cxn ang="0">
                  <a:pos x="0" y="1824"/>
                </a:cxn>
                <a:cxn ang="0">
                  <a:pos x="0" y="1462"/>
                </a:cxn>
                <a:cxn ang="0">
                  <a:pos x="321" y="1462"/>
                </a:cxn>
                <a:cxn ang="0">
                  <a:pos x="321" y="1101"/>
                </a:cxn>
                <a:cxn ang="0">
                  <a:pos x="641" y="1101"/>
                </a:cxn>
                <a:cxn ang="0">
                  <a:pos x="641" y="731"/>
                </a:cxn>
                <a:cxn ang="0">
                  <a:pos x="962" y="731"/>
                </a:cxn>
                <a:cxn ang="0">
                  <a:pos x="962" y="369"/>
                </a:cxn>
                <a:cxn ang="0">
                  <a:pos x="1283" y="369"/>
                </a:cxn>
                <a:cxn ang="0">
                  <a:pos x="1283" y="8"/>
                </a:cxn>
                <a:cxn ang="0">
                  <a:pos x="1603" y="8"/>
                </a:cxn>
                <a:cxn ang="0">
                  <a:pos x="1841" y="8"/>
                </a:cxn>
                <a:cxn ang="0">
                  <a:pos x="1841" y="0"/>
                </a:cxn>
                <a:cxn ang="0">
                  <a:pos x="1841" y="1824"/>
                </a:cxn>
                <a:cxn ang="0">
                  <a:pos x="0" y="1824"/>
                </a:cxn>
              </a:cxnLst>
              <a:rect l="0" t="0" r="r" b="b"/>
              <a:pathLst>
                <a:path w="1841" h="1824">
                  <a:moveTo>
                    <a:pt x="0" y="1824"/>
                  </a:moveTo>
                  <a:lnTo>
                    <a:pt x="0" y="1462"/>
                  </a:lnTo>
                  <a:lnTo>
                    <a:pt x="321" y="1462"/>
                  </a:lnTo>
                  <a:lnTo>
                    <a:pt x="321" y="1101"/>
                  </a:lnTo>
                  <a:lnTo>
                    <a:pt x="641" y="1101"/>
                  </a:lnTo>
                  <a:lnTo>
                    <a:pt x="641" y="731"/>
                  </a:lnTo>
                  <a:lnTo>
                    <a:pt x="962" y="731"/>
                  </a:lnTo>
                  <a:lnTo>
                    <a:pt x="962" y="369"/>
                  </a:lnTo>
                  <a:lnTo>
                    <a:pt x="1283" y="369"/>
                  </a:lnTo>
                  <a:lnTo>
                    <a:pt x="1283" y="8"/>
                  </a:lnTo>
                  <a:lnTo>
                    <a:pt x="1603" y="8"/>
                  </a:lnTo>
                  <a:lnTo>
                    <a:pt x="1841" y="8"/>
                  </a:lnTo>
                  <a:lnTo>
                    <a:pt x="1841" y="0"/>
                  </a:lnTo>
                  <a:lnTo>
                    <a:pt x="1841" y="1824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569" name="Object 9"/>
            <p:cNvGraphicFramePr>
              <a:graphicFrameLocks noChangeAspect="1"/>
            </p:cNvGraphicFramePr>
            <p:nvPr/>
          </p:nvGraphicFramePr>
          <p:xfrm>
            <a:off x="3413" y="2076"/>
            <a:ext cx="376" cy="820"/>
          </p:xfrm>
          <a:graphic>
            <a:graphicData uri="http://schemas.openxmlformats.org/presentationml/2006/ole">
              <p:oleObj spid="_x0000_s66569" name="Clip" r:id="rId4" imgW="1591560" imgH="3468960" progId="">
                <p:embed/>
              </p:oleObj>
            </a:graphicData>
          </a:graphic>
        </p:graphicFrame>
        <p:sp>
          <p:nvSpPr>
            <p:cNvPr id="66572" name="Text Box 12"/>
            <p:cNvSpPr txBox="1">
              <a:spLocks noChangeArrowheads="1"/>
            </p:cNvSpPr>
            <p:nvPr/>
          </p:nvSpPr>
          <p:spPr bwMode="auto">
            <a:xfrm>
              <a:off x="3368" y="3376"/>
              <a:ext cx="2033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 sz="3200"/>
                <a:t>Quantum Theory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Quantum Theory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498600"/>
          </a:xfrm>
        </p:spPr>
        <p:txBody>
          <a:bodyPr/>
          <a:lstStyle/>
          <a:p>
            <a:r>
              <a:rPr lang="en-US" b="1"/>
              <a:t>Einstein </a:t>
            </a:r>
            <a:r>
              <a:rPr lang="en-US"/>
              <a:t>(1905)</a:t>
            </a:r>
            <a:endParaRPr lang="en-US" b="1"/>
          </a:p>
          <a:p>
            <a:pPr lvl="1">
              <a:spcBef>
                <a:spcPct val="50000"/>
              </a:spcBef>
            </a:pPr>
            <a:r>
              <a:rPr lang="en-US" u="sng"/>
              <a:t>Observed</a:t>
            </a:r>
            <a:r>
              <a:rPr lang="en-US"/>
              <a:t> - photoelectric effect</a:t>
            </a:r>
          </a:p>
        </p:txBody>
      </p:sp>
      <p:pic>
        <p:nvPicPr>
          <p:cNvPr id="63495" name="photoelectric effect - Cu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5225" y="3225800"/>
            <a:ext cx="3656013" cy="27416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3496" name="Picture 8" descr="photoelectric effect - 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763" y="3201988"/>
            <a:ext cx="3949700" cy="27511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634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3495"/>
                </p:tgtEl>
              </p:cMediaNode>
            </p:vide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3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634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5"/>
                  </p:tgtEl>
                </p:cond>
              </p:nextCondLst>
            </p:seq>
          </p:childTnLst>
        </p:cTn>
      </p:par>
    </p:tnLst>
    <p:bldLst>
      <p:bldP spid="63494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Quantum Theory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805363"/>
            <a:ext cx="7188200" cy="1571625"/>
          </a:xfrm>
        </p:spPr>
        <p:txBody>
          <a:bodyPr/>
          <a:lstStyle/>
          <a:p>
            <a:pPr marL="574675" indent="-574675">
              <a:spcBef>
                <a:spcPct val="10000"/>
              </a:spcBef>
              <a:buFont typeface="Monotype Sorts" pitchFamily="2" charset="2"/>
              <a:buNone/>
            </a:pPr>
            <a:r>
              <a:rPr lang="en-US" sz="2800"/>
              <a:t>E:	energy (J, joules)</a:t>
            </a:r>
          </a:p>
          <a:p>
            <a:pPr marL="574675" indent="-574675">
              <a:spcBef>
                <a:spcPct val="10000"/>
              </a:spcBef>
              <a:buFont typeface="Monotype Sorts" pitchFamily="2" charset="2"/>
              <a:buNone/>
            </a:pPr>
            <a:r>
              <a:rPr lang="en-US" sz="2800"/>
              <a:t>h:	Planck’s constant (6.6262 </a:t>
            </a:r>
            <a:r>
              <a:rPr lang="en-US" sz="2800">
                <a:sym typeface="Symbol" pitchFamily="18" charset="2"/>
              </a:rPr>
              <a:t> 10</a:t>
            </a:r>
            <a:r>
              <a:rPr lang="en-US" sz="2800" baseline="30000">
                <a:sym typeface="Symbol" pitchFamily="18" charset="2"/>
              </a:rPr>
              <a:t>-34</a:t>
            </a:r>
            <a:r>
              <a:rPr lang="en-US" sz="2800">
                <a:sym typeface="Symbol" pitchFamily="18" charset="2"/>
              </a:rPr>
              <a:t> J·s)</a:t>
            </a:r>
          </a:p>
          <a:p>
            <a:pPr marL="574675" indent="-574675">
              <a:spcBef>
                <a:spcPct val="10000"/>
              </a:spcBef>
              <a:buFont typeface="Monotype Sorts" pitchFamily="2" charset="2"/>
              <a:buNone/>
            </a:pPr>
            <a:r>
              <a:rPr lang="en-US" sz="2800">
                <a:sym typeface="Symbol" pitchFamily="18" charset="2"/>
              </a:rPr>
              <a:t>:	frequency (Hz)</a:t>
            </a:r>
            <a:endParaRPr lang="en-US" sz="280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722563" y="2801938"/>
            <a:ext cx="3698875" cy="16081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8800" b="1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8000" b="1" i="1">
                <a:solidFill>
                  <a:schemeClr val="bg2"/>
                </a:solidFill>
                <a:latin typeface="Times New Roman" pitchFamily="18" charset="0"/>
              </a:rPr>
              <a:t>E = h</a:t>
            </a:r>
            <a:r>
              <a:rPr lang="en-US" sz="8000" b="1">
                <a:solidFill>
                  <a:schemeClr val="bg2"/>
                </a:solidFill>
                <a:sym typeface="Symbol" pitchFamily="18" charset="2"/>
              </a:rPr>
              <a:t> </a:t>
            </a:r>
            <a:endParaRPr lang="en-US" sz="3200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57200" y="1425575"/>
            <a:ext cx="81788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00000"/>
              </a:lnSpc>
              <a:spcBef>
                <a:spcPct val="0"/>
              </a:spcBef>
              <a:buFont typeface="Monotype Sorts" pitchFamily="2" charset="2"/>
              <a:buChar char="z"/>
            </a:pPr>
            <a:r>
              <a:rPr lang="en-US" sz="3200" dirty="0"/>
              <a:t>The energy of a photon is proportional to its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61" grpId="0" animBg="1" autoUpdateAnimBg="0"/>
      <p:bldP spid="45068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Quantum Theory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973388"/>
            <a:ext cx="9131300" cy="3768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29829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200">
                <a:solidFill>
                  <a:schemeClr val="tx1"/>
                </a:solidFill>
              </a:rPr>
              <a:t>GIVEN: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E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= ?</a:t>
            </a:r>
            <a:endParaRPr kumimoji="0" lang="en-US" sz="3500">
              <a:solidFill>
                <a:schemeClr val="tx1"/>
              </a:solidFill>
              <a:sym typeface="Symbol" pitchFamily="18" charset="2"/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</a:rPr>
              <a:t> = 4.57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 10</a:t>
            </a:r>
            <a:r>
              <a:rPr kumimoji="0" lang="en-US" sz="3500" baseline="300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14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 Hz</a:t>
            </a:r>
            <a:endParaRPr kumimoji="0" lang="en-US" sz="35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  <a:latin typeface="Arial Narrow" pitchFamily="34" charset="0"/>
              </a:rPr>
              <a:t>h =</a:t>
            </a:r>
            <a:r>
              <a:rPr kumimoji="0" lang="en-US" sz="3500">
                <a:solidFill>
                  <a:schemeClr val="tx1"/>
                </a:solidFill>
              </a:rPr>
              <a:t>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</a:rPr>
              <a:t>6.6262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 10</a:t>
            </a:r>
            <a:r>
              <a:rPr kumimoji="0" lang="en-US" sz="3500" baseline="300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-34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 J·s</a:t>
            </a:r>
            <a:endParaRPr kumimoji="0" lang="en-US" sz="3500">
              <a:solidFill>
                <a:schemeClr val="tx1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778250" y="29829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200">
                <a:solidFill>
                  <a:schemeClr val="tx1"/>
                </a:solidFill>
              </a:rPr>
              <a:t>WORK</a:t>
            </a:r>
            <a:r>
              <a:rPr kumimoji="0" lang="en-US" sz="350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</a:rPr>
              <a:t>E = h</a:t>
            </a: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</a:t>
            </a:r>
            <a:endParaRPr kumimoji="0" lang="en-US" sz="35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</a:rPr>
              <a:t>E = (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</a:rPr>
              <a:t>6.6262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 10</a:t>
            </a:r>
            <a:r>
              <a:rPr kumimoji="0" lang="en-US" sz="3500" baseline="300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-34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 J·s</a:t>
            </a:r>
            <a:r>
              <a:rPr kumimoji="0" lang="en-US" sz="3500">
                <a:solidFill>
                  <a:schemeClr val="tx1"/>
                </a:solidFill>
              </a:rPr>
              <a:t>)			(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</a:rPr>
              <a:t>4.57 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 10</a:t>
            </a:r>
            <a:r>
              <a:rPr kumimoji="0" lang="en-US" sz="3500" baseline="300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14</a:t>
            </a: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 Hz</a:t>
            </a:r>
            <a:r>
              <a:rPr kumimoji="0" lang="en-US" sz="350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Tx/>
              <a:buFontTx/>
              <a:buNone/>
            </a:pPr>
            <a:r>
              <a:rPr kumimoji="0" lang="en-US" sz="3500" b="1">
                <a:solidFill>
                  <a:schemeClr val="tx2"/>
                </a:solidFill>
              </a:rPr>
              <a:t>E = 3.03 </a:t>
            </a:r>
            <a:r>
              <a:rPr kumimoji="0" lang="en-US" sz="3500" b="1">
                <a:solidFill>
                  <a:schemeClr val="tx2"/>
                </a:solidFill>
                <a:sym typeface="Symbol" pitchFamily="18" charset="2"/>
              </a:rPr>
              <a:t> 10</a:t>
            </a:r>
            <a:r>
              <a:rPr kumimoji="0" lang="en-US" sz="3500" b="1" baseline="30000">
                <a:solidFill>
                  <a:schemeClr val="tx2"/>
                </a:solidFill>
                <a:sym typeface="Symbol" pitchFamily="18" charset="2"/>
              </a:rPr>
              <a:t>-19</a:t>
            </a:r>
            <a:r>
              <a:rPr kumimoji="0" lang="en-US" sz="3500" b="1">
                <a:solidFill>
                  <a:schemeClr val="tx2"/>
                </a:solidFill>
                <a:sym typeface="Symbol" pitchFamily="18" charset="2"/>
              </a:rPr>
              <a:t> J</a:t>
            </a:r>
            <a:endParaRPr kumimoji="0" lang="en-US" sz="3500">
              <a:solidFill>
                <a:schemeClr val="tx1"/>
              </a:solidFill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786188" y="2973388"/>
            <a:ext cx="0" cy="3779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35512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289050"/>
          </a:xfrm>
        </p:spPr>
        <p:txBody>
          <a:bodyPr/>
          <a:lstStyle/>
          <a:p>
            <a:r>
              <a:rPr lang="en-US" u="sng">
                <a:solidFill>
                  <a:schemeClr val="tx1"/>
                </a:solidFill>
              </a:rPr>
              <a:t>EX</a:t>
            </a:r>
            <a:r>
              <a:rPr lang="en-US">
                <a:solidFill>
                  <a:schemeClr val="tx1"/>
                </a:solidFill>
              </a:rPr>
              <a:t>: Find the energy of a red photon with a frequency of 4.57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 10</a:t>
            </a:r>
            <a:r>
              <a:rPr lang="en-US" baseline="30000">
                <a:solidFill>
                  <a:schemeClr val="tx1"/>
                </a:solidFill>
                <a:sym typeface="Symbol" pitchFamily="18" charset="2"/>
              </a:rPr>
              <a:t>14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Hz.</a:t>
            </a: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utoUpdateAnimBg="0"/>
      <p:bldP spid="5018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Waves</a:t>
            </a:r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u="sng"/>
              <a:t>Wavelength</a:t>
            </a:r>
            <a:r>
              <a:rPr lang="en-US"/>
              <a:t> (</a:t>
            </a:r>
            <a:r>
              <a:rPr lang="en-US">
                <a:sym typeface="Symbol" pitchFamily="18" charset="2"/>
              </a:rPr>
              <a:t>) - length of one complete wave</a:t>
            </a:r>
          </a:p>
          <a:p>
            <a:pPr>
              <a:spcBef>
                <a:spcPct val="100000"/>
              </a:spcBef>
            </a:pPr>
            <a:r>
              <a:rPr lang="en-US" u="sng"/>
              <a:t>Frequency</a:t>
            </a:r>
            <a:r>
              <a:rPr lang="en-US"/>
              <a:t> (</a:t>
            </a:r>
            <a:r>
              <a:rPr lang="en-US">
                <a:sym typeface="Symbol" pitchFamily="18" charset="2"/>
              </a:rPr>
              <a:t>) - # of waves that pass a point during a certain time period</a:t>
            </a:r>
          </a:p>
          <a:p>
            <a:pPr lvl="1"/>
            <a:r>
              <a:rPr lang="en-US"/>
              <a:t>hertz (Hz) = 1/s</a:t>
            </a:r>
          </a:p>
          <a:p>
            <a:pPr>
              <a:spcBef>
                <a:spcPct val="100000"/>
              </a:spcBef>
            </a:pPr>
            <a:r>
              <a:rPr lang="en-US" u="sng">
                <a:sym typeface="Symbol" pitchFamily="18" charset="2"/>
              </a:rPr>
              <a:t>Amplitude</a:t>
            </a:r>
            <a:r>
              <a:rPr lang="en-US">
                <a:sym typeface="Symbol" pitchFamily="18" charset="2"/>
              </a:rPr>
              <a:t> (A) - distance from the origin to the trough or crest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Waves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193800" y="5203825"/>
          <a:ext cx="5002213" cy="1087438"/>
        </p:xfrm>
        <a:graphic>
          <a:graphicData uri="http://schemas.openxmlformats.org/presentationml/2006/ole">
            <p:oleObj spid="_x0000_s43013" name="Worksheet" r:id="rId3" imgW="5000549" imgH="2695651" progId="Excel.Sheet.8">
              <p:embed followColorScheme="full"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195388" y="2709863"/>
          <a:ext cx="5002212" cy="1909762"/>
        </p:xfrm>
        <a:graphic>
          <a:graphicData uri="http://schemas.openxmlformats.org/presentationml/2006/ole">
            <p:oleObj spid="_x0000_s43011" name="Chart" r:id="rId4" imgW="4983480" imgH="2797560" progId="Excel.Sheet.8">
              <p:embed followColorScheme="full"/>
            </p:oleObj>
          </a:graphicData>
        </a:graphic>
      </p:graphicFrame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1912938" y="1527175"/>
            <a:ext cx="2362200" cy="1149350"/>
            <a:chOff x="1205" y="962"/>
            <a:chExt cx="1488" cy="724"/>
          </a:xfrm>
        </p:grpSpPr>
        <p:sp>
          <p:nvSpPr>
            <p:cNvPr id="43014" name="AutoShape 6"/>
            <p:cNvSpPr>
              <a:spLocks/>
            </p:cNvSpPr>
            <p:nvPr/>
          </p:nvSpPr>
          <p:spPr bwMode="auto">
            <a:xfrm rot="-5400000">
              <a:off x="1852" y="845"/>
              <a:ext cx="194" cy="1488"/>
            </a:xfrm>
            <a:prstGeom prst="rightBracket">
              <a:avLst>
                <a:gd name="adj" fmla="val 308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772" y="962"/>
              <a:ext cx="35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sz="5400" b="1">
                  <a:solidFill>
                    <a:schemeClr val="tx1"/>
                  </a:solidFill>
                  <a:sym typeface="Symbol" pitchFamily="18" charset="2"/>
                </a:rPr>
                <a:t></a:t>
              </a:r>
              <a:endParaRPr lang="en-US" sz="5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3030" name="Group 22"/>
          <p:cNvGrpSpPr>
            <a:grpSpLocks/>
          </p:cNvGrpSpPr>
          <p:nvPr/>
        </p:nvGrpSpPr>
        <p:grpSpPr bwMode="auto">
          <a:xfrm>
            <a:off x="217488" y="2789238"/>
            <a:ext cx="968375" cy="914400"/>
            <a:chOff x="137" y="1757"/>
            <a:chExt cx="610" cy="576"/>
          </a:xfrm>
        </p:grpSpPr>
        <p:sp>
          <p:nvSpPr>
            <p:cNvPr id="43015" name="AutoShape 7"/>
            <p:cNvSpPr>
              <a:spLocks/>
            </p:cNvSpPr>
            <p:nvPr/>
          </p:nvSpPr>
          <p:spPr bwMode="auto">
            <a:xfrm rot="-10800000">
              <a:off x="553" y="1767"/>
              <a:ext cx="194" cy="553"/>
            </a:xfrm>
            <a:prstGeom prst="rightBracket">
              <a:avLst>
                <a:gd name="adj" fmla="val 1148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137" y="1757"/>
              <a:ext cx="40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sz="5400">
                  <a:solidFill>
                    <a:schemeClr val="tx1"/>
                  </a:solidFill>
                  <a:sym typeface="Symbol" pitchFamily="18" charset="2"/>
                </a:rPr>
                <a:t>A</a:t>
              </a:r>
              <a:endParaRPr lang="en-US" sz="5400">
                <a:solidFill>
                  <a:schemeClr val="tx1"/>
                </a:solidFill>
              </a:endParaRPr>
            </a:p>
          </p:txBody>
        </p:sp>
      </p:grp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908675" y="2611438"/>
            <a:ext cx="323532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Monotype Sorts" pitchFamily="2" charset="2"/>
              <a:buNone/>
            </a:pPr>
            <a:r>
              <a:rPr lang="en-US" sz="3600"/>
              <a:t>greater amplitude</a:t>
            </a:r>
          </a:p>
          <a:p>
            <a:pPr algn="ctr">
              <a:lnSpc>
                <a:spcPct val="100000"/>
              </a:lnSpc>
              <a:buFont typeface="Monotype Sorts" pitchFamily="2" charset="2"/>
              <a:buNone/>
            </a:pPr>
            <a:r>
              <a:rPr lang="en-US" sz="3600"/>
              <a:t>(intensity)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178550" y="4787900"/>
            <a:ext cx="296545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Monotype Sorts" pitchFamily="2" charset="2"/>
              <a:buNone/>
            </a:pPr>
            <a:r>
              <a:rPr lang="en-US" sz="3600"/>
              <a:t>greater frequency</a:t>
            </a:r>
          </a:p>
          <a:p>
            <a:pPr algn="ctr">
              <a:lnSpc>
                <a:spcPct val="100000"/>
              </a:lnSpc>
              <a:buFont typeface="Monotype Sorts" pitchFamily="2" charset="2"/>
              <a:buNone/>
            </a:pPr>
            <a:r>
              <a:rPr lang="en-US" sz="3600"/>
              <a:t>(color)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112261" y="4640407"/>
          <a:ext cx="5002212" cy="1798638"/>
        </p:xfrm>
        <a:graphic>
          <a:graphicData uri="http://schemas.openxmlformats.org/presentationml/2006/ole">
            <p:oleObj spid="_x0000_s43012" name="Worksheet" r:id="rId5" imgW="5000549" imgH="2657551" progId="Excel.Sheet.8">
              <p:embed followColorScheme="full"/>
            </p:oleObj>
          </a:graphicData>
        </a:graphic>
      </p:graphicFrame>
      <p:grpSp>
        <p:nvGrpSpPr>
          <p:cNvPr id="43031" name="Group 23"/>
          <p:cNvGrpSpPr>
            <a:grpSpLocks/>
          </p:cNvGrpSpPr>
          <p:nvPr/>
        </p:nvGrpSpPr>
        <p:grpSpPr bwMode="auto">
          <a:xfrm>
            <a:off x="4384675" y="1944688"/>
            <a:ext cx="3565525" cy="3214687"/>
            <a:chOff x="2762" y="1225"/>
            <a:chExt cx="2246" cy="2025"/>
          </a:xfrm>
        </p:grpSpPr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3016" y="1225"/>
              <a:ext cx="74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3600">
                  <a:solidFill>
                    <a:schemeClr val="tx1"/>
                  </a:solidFill>
                </a:rPr>
                <a:t>crest</a:t>
              </a: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4188" y="1979"/>
              <a:ext cx="82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3600">
                  <a:solidFill>
                    <a:schemeClr val="tx1"/>
                  </a:solidFill>
                </a:rPr>
                <a:t>origin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3779" y="2742"/>
              <a:ext cx="932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sz="3600">
                  <a:solidFill>
                    <a:schemeClr val="tx1"/>
                  </a:solidFill>
                </a:rPr>
                <a:t>trough</a:t>
              </a:r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V="1">
              <a:off x="2762" y="1578"/>
              <a:ext cx="263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519" y="2890"/>
              <a:ext cx="263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rot="-1594688">
              <a:off x="3916" y="2248"/>
              <a:ext cx="263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2509838" y="3690938"/>
            <a:ext cx="2362200" cy="1944687"/>
            <a:chOff x="1581" y="2325"/>
            <a:chExt cx="1488" cy="1225"/>
          </a:xfrm>
        </p:grpSpPr>
        <p:sp>
          <p:nvSpPr>
            <p:cNvPr id="43033" name="AutoShape 25"/>
            <p:cNvSpPr>
              <a:spLocks/>
            </p:cNvSpPr>
            <p:nvPr/>
          </p:nvSpPr>
          <p:spPr bwMode="auto">
            <a:xfrm rot="5400000" flipV="1">
              <a:off x="1977" y="1929"/>
              <a:ext cx="695" cy="1488"/>
            </a:xfrm>
            <a:prstGeom prst="rightBracket">
              <a:avLst>
                <a:gd name="adj" fmla="val 86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2148" y="2974"/>
              <a:ext cx="35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sz="5400" b="1">
                  <a:solidFill>
                    <a:schemeClr val="tx1"/>
                  </a:solidFill>
                  <a:sym typeface="Symbol" pitchFamily="18" charset="2"/>
                </a:rPr>
                <a:t></a:t>
              </a:r>
              <a:endParaRPr lang="en-US" sz="5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3036" name="Group 28"/>
          <p:cNvGrpSpPr>
            <a:grpSpLocks/>
          </p:cNvGrpSpPr>
          <p:nvPr/>
        </p:nvGrpSpPr>
        <p:grpSpPr bwMode="auto">
          <a:xfrm flipH="1">
            <a:off x="6215063" y="3659188"/>
            <a:ext cx="968375" cy="914400"/>
            <a:chOff x="137" y="1757"/>
            <a:chExt cx="610" cy="576"/>
          </a:xfrm>
        </p:grpSpPr>
        <p:sp>
          <p:nvSpPr>
            <p:cNvPr id="43037" name="AutoShape 29"/>
            <p:cNvSpPr>
              <a:spLocks/>
            </p:cNvSpPr>
            <p:nvPr/>
          </p:nvSpPr>
          <p:spPr bwMode="auto">
            <a:xfrm rot="-10800000">
              <a:off x="553" y="1767"/>
              <a:ext cx="194" cy="553"/>
            </a:xfrm>
            <a:prstGeom prst="rightBracket">
              <a:avLst>
                <a:gd name="adj" fmla="val 1148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137" y="1757"/>
              <a:ext cx="40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sz="5400">
                  <a:solidFill>
                    <a:schemeClr val="tx1"/>
                  </a:solidFill>
                  <a:sym typeface="Symbol" pitchFamily="18" charset="2"/>
                </a:rPr>
                <a:t>A</a:t>
              </a:r>
              <a:endParaRPr lang="en-US" sz="54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subSp spid="_x0000_s4301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013">
                                            <p:subSp spid="_x0000_s4301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subSp spid="_x0000_s4301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2">
                                            <p:subSp spid="_x0000_s4301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utoUpdateAnimBg="0"/>
      <p:bldP spid="430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 Spectrum</a:t>
            </a:r>
          </a:p>
        </p:txBody>
      </p:sp>
      <p:pic>
        <p:nvPicPr>
          <p:cNvPr id="46090" name="Picture 1034" descr="em spectrum - ho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238" y="1573213"/>
            <a:ext cx="7378700" cy="4987925"/>
          </a:xfrm>
          <a:prstGeom prst="rect">
            <a:avLst/>
          </a:prstGeom>
          <a:noFill/>
        </p:spPr>
      </p:pic>
      <p:sp>
        <p:nvSpPr>
          <p:cNvPr id="46091" name="Text Box 1035"/>
          <p:cNvSpPr txBox="1">
            <a:spLocks noChangeArrowheads="1"/>
          </p:cNvSpPr>
          <p:nvPr/>
        </p:nvSpPr>
        <p:spPr bwMode="auto">
          <a:xfrm>
            <a:off x="8415338" y="1893888"/>
            <a:ext cx="5619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LOW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800" b="1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46092" name="Text Box 1036"/>
          <p:cNvSpPr txBox="1">
            <a:spLocks noChangeArrowheads="1"/>
          </p:cNvSpPr>
          <p:nvPr/>
        </p:nvSpPr>
        <p:spPr bwMode="auto">
          <a:xfrm>
            <a:off x="165100" y="1679575"/>
            <a:ext cx="5238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HIGH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800" b="1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 autoUpdateAnimBg="0"/>
      <p:bldP spid="460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 Spectrum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65125" y="1893888"/>
            <a:ext cx="5619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LOW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800" b="1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8228013" y="1679575"/>
            <a:ext cx="5238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HIGH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800" b="1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>
                <a:solidFill>
                  <a:schemeClr val="accent2"/>
                </a:solidFill>
              </a:rPr>
              <a:t>ENERGY</a:t>
            </a:r>
          </a:p>
        </p:txBody>
      </p:sp>
      <p:pic>
        <p:nvPicPr>
          <p:cNvPr id="40976" name="Picture 16" descr="em 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163" y="1703388"/>
            <a:ext cx="6292850" cy="2236787"/>
          </a:xfrm>
          <a:prstGeom prst="rect">
            <a:avLst/>
          </a:prstGeom>
          <a:noFill/>
        </p:spPr>
      </p:pic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2047875" y="3944938"/>
            <a:ext cx="5402263" cy="2565400"/>
            <a:chOff x="1290" y="2485"/>
            <a:chExt cx="3403" cy="1616"/>
          </a:xfrm>
        </p:grpSpPr>
        <p:grpSp>
          <p:nvGrpSpPr>
            <p:cNvPr id="41010" name="Group 50"/>
            <p:cNvGrpSpPr>
              <a:grpSpLocks/>
            </p:cNvGrpSpPr>
            <p:nvPr/>
          </p:nvGrpSpPr>
          <p:grpSpPr bwMode="auto">
            <a:xfrm>
              <a:off x="1301" y="2485"/>
              <a:ext cx="3392" cy="1417"/>
              <a:chOff x="1301" y="2485"/>
              <a:chExt cx="3392" cy="1417"/>
            </a:xfrm>
          </p:grpSpPr>
          <p:grpSp>
            <p:nvGrpSpPr>
              <p:cNvPr id="40979" name="Group 19"/>
              <p:cNvGrpSpPr>
                <a:grpSpLocks/>
              </p:cNvGrpSpPr>
              <p:nvPr/>
            </p:nvGrpSpPr>
            <p:grpSpPr bwMode="auto">
              <a:xfrm>
                <a:off x="1301" y="3070"/>
                <a:ext cx="3392" cy="832"/>
                <a:chOff x="2812" y="3177"/>
                <a:chExt cx="3392" cy="832"/>
              </a:xfrm>
            </p:grpSpPr>
            <p:pic>
              <p:nvPicPr>
                <p:cNvPr id="40980" name="Picture 20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812" y="3845"/>
                  <a:ext cx="3392" cy="164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409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009" y="3177"/>
                  <a:ext cx="255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FF0000"/>
                      </a:solidFill>
                    </a:rPr>
                    <a:t>R</a:t>
                  </a:r>
                </a:p>
              </p:txBody>
            </p:sp>
            <p:sp>
              <p:nvSpPr>
                <p:cNvPr id="409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18" y="3177"/>
                  <a:ext cx="265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FF9900"/>
                      </a:solidFill>
                    </a:rPr>
                    <a:t>O</a:t>
                  </a:r>
                </a:p>
              </p:txBody>
            </p:sp>
            <p:sp>
              <p:nvSpPr>
                <p:cNvPr id="409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38" y="3177"/>
                  <a:ext cx="244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FFFF00"/>
                      </a:solidFill>
                    </a:rPr>
                    <a:t>Y</a:t>
                  </a:r>
                  <a:endParaRPr kumimoji="0"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9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345" y="3177"/>
                  <a:ext cx="318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33CC33"/>
                      </a:solidFill>
                    </a:rPr>
                    <a:t>G.</a:t>
                  </a:r>
                </a:p>
              </p:txBody>
            </p:sp>
            <p:sp>
              <p:nvSpPr>
                <p:cNvPr id="4098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49" y="3177"/>
                  <a:ext cx="255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3399FF"/>
                      </a:solidFill>
                    </a:rPr>
                    <a:t>B</a:t>
                  </a:r>
                </a:p>
              </p:txBody>
            </p:sp>
            <p:sp>
              <p:nvSpPr>
                <p:cNvPr id="4098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02" y="3177"/>
                  <a:ext cx="169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3333FF"/>
                      </a:solidFill>
                    </a:rPr>
                    <a:t>I</a:t>
                  </a:r>
                  <a:endParaRPr kumimoji="0"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98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670" y="3177"/>
                  <a:ext cx="276" cy="288"/>
                </a:xfrm>
                <a:prstGeom prst="rect">
                  <a:avLst/>
                </a:prstGeom>
                <a:noFill/>
                <a:ln w="12700" cap="rnd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kumimoji="0" lang="en-US" sz="2400" b="1">
                      <a:solidFill>
                        <a:srgbClr val="9900FF"/>
                      </a:solidFill>
                    </a:rPr>
                    <a:t>V</a:t>
                  </a:r>
                  <a:endParaRPr kumimoji="0" lang="en-US" sz="2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988" name="Line 28"/>
                <p:cNvSpPr>
                  <a:spLocks noChangeShapeType="1"/>
                </p:cNvSpPr>
                <p:nvPr/>
              </p:nvSpPr>
              <p:spPr bwMode="auto">
                <a:xfrm>
                  <a:off x="3120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9" name="Line 29"/>
                <p:cNvSpPr>
                  <a:spLocks noChangeShapeType="1"/>
                </p:cNvSpPr>
                <p:nvPr/>
              </p:nvSpPr>
              <p:spPr bwMode="auto">
                <a:xfrm>
                  <a:off x="3440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FF99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0" name="Line 30"/>
                <p:cNvSpPr>
                  <a:spLocks noChangeShapeType="1"/>
                </p:cNvSpPr>
                <p:nvPr/>
              </p:nvSpPr>
              <p:spPr bwMode="auto">
                <a:xfrm>
                  <a:off x="3752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1" name="Line 31"/>
                <p:cNvSpPr>
                  <a:spLocks noChangeShapeType="1"/>
                </p:cNvSpPr>
                <p:nvPr/>
              </p:nvSpPr>
              <p:spPr bwMode="auto">
                <a:xfrm>
                  <a:off x="4480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2" name="Line 32"/>
                <p:cNvSpPr>
                  <a:spLocks noChangeShapeType="1"/>
                </p:cNvSpPr>
                <p:nvPr/>
              </p:nvSpPr>
              <p:spPr bwMode="auto">
                <a:xfrm>
                  <a:off x="5176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3399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3" name="Line 33"/>
                <p:cNvSpPr>
                  <a:spLocks noChangeShapeType="1"/>
                </p:cNvSpPr>
                <p:nvPr/>
              </p:nvSpPr>
              <p:spPr bwMode="auto">
                <a:xfrm>
                  <a:off x="5488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3333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4" name="Line 34"/>
                <p:cNvSpPr>
                  <a:spLocks noChangeShapeType="1"/>
                </p:cNvSpPr>
                <p:nvPr/>
              </p:nvSpPr>
              <p:spPr bwMode="auto">
                <a:xfrm>
                  <a:off x="5808" y="3448"/>
                  <a:ext cx="0" cy="344"/>
                </a:xfrm>
                <a:prstGeom prst="line">
                  <a:avLst/>
                </a:prstGeom>
                <a:noFill/>
                <a:ln w="38100" cap="rnd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995" name="Line 35"/>
              <p:cNvSpPr>
                <a:spLocks noChangeShapeType="1"/>
              </p:cNvSpPr>
              <p:nvPr/>
            </p:nvSpPr>
            <p:spPr bwMode="auto">
              <a:xfrm flipV="1">
                <a:off x="1304" y="2677"/>
                <a:ext cx="2137" cy="296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6" name="Line 36"/>
              <p:cNvSpPr>
                <a:spLocks noChangeShapeType="1"/>
              </p:cNvSpPr>
              <p:nvPr/>
            </p:nvSpPr>
            <p:spPr bwMode="auto">
              <a:xfrm flipH="1" flipV="1">
                <a:off x="3577" y="2677"/>
                <a:ext cx="1104" cy="304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7" name="Line 37"/>
              <p:cNvSpPr>
                <a:spLocks noChangeShapeType="1"/>
              </p:cNvSpPr>
              <p:nvPr/>
            </p:nvSpPr>
            <p:spPr bwMode="auto">
              <a:xfrm>
                <a:off x="3449" y="2485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8" name="Line 38"/>
              <p:cNvSpPr>
                <a:spLocks noChangeShapeType="1"/>
              </p:cNvSpPr>
              <p:nvPr/>
            </p:nvSpPr>
            <p:spPr bwMode="auto">
              <a:xfrm>
                <a:off x="3561" y="2485"/>
                <a:ext cx="0" cy="192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9" name="Line 39"/>
              <p:cNvSpPr>
                <a:spLocks noChangeShapeType="1"/>
              </p:cNvSpPr>
              <p:nvPr/>
            </p:nvSpPr>
            <p:spPr bwMode="auto">
              <a:xfrm>
                <a:off x="4681" y="2989"/>
                <a:ext cx="0" cy="768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0" name="Line 40"/>
              <p:cNvSpPr>
                <a:spLocks noChangeShapeType="1"/>
              </p:cNvSpPr>
              <p:nvPr/>
            </p:nvSpPr>
            <p:spPr bwMode="auto">
              <a:xfrm>
                <a:off x="1305" y="2989"/>
                <a:ext cx="0" cy="768"/>
              </a:xfrm>
              <a:prstGeom prst="line">
                <a:avLst/>
              </a:prstGeom>
              <a:noFill/>
              <a:ln w="28575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1290" y="3889"/>
              <a:ext cx="301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red</a:t>
              </a:r>
            </a:p>
          </p:txBody>
        </p:sp>
        <p:sp>
          <p:nvSpPr>
            <p:cNvPr id="41002" name="Text Box 42"/>
            <p:cNvSpPr txBox="1">
              <a:spLocks noChangeArrowheads="1"/>
            </p:cNvSpPr>
            <p:nvPr/>
          </p:nvSpPr>
          <p:spPr bwMode="auto">
            <a:xfrm>
              <a:off x="1663" y="3889"/>
              <a:ext cx="514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orange</a:t>
              </a: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2250" y="3889"/>
              <a:ext cx="470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yellow</a:t>
              </a:r>
              <a:endParaRPr kumimoji="0" lang="en-US" sz="1600" b="1">
                <a:solidFill>
                  <a:schemeClr val="tx1"/>
                </a:solidFill>
              </a:endParaRPr>
            </a:p>
          </p:txBody>
        </p:sp>
        <p:sp>
          <p:nvSpPr>
            <p:cNvPr id="41004" name="Text Box 44"/>
            <p:cNvSpPr txBox="1">
              <a:spLocks noChangeArrowheads="1"/>
            </p:cNvSpPr>
            <p:nvPr/>
          </p:nvSpPr>
          <p:spPr bwMode="auto">
            <a:xfrm>
              <a:off x="2792" y="3889"/>
              <a:ext cx="443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green</a:t>
              </a:r>
            </a:p>
          </p:txBody>
        </p:sp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3308" y="3889"/>
              <a:ext cx="357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blue</a:t>
              </a:r>
            </a:p>
          </p:txBody>
        </p:sp>
        <p:sp>
          <p:nvSpPr>
            <p:cNvPr id="41006" name="Text Box 46"/>
            <p:cNvSpPr txBox="1">
              <a:spLocks noChangeArrowheads="1"/>
            </p:cNvSpPr>
            <p:nvPr/>
          </p:nvSpPr>
          <p:spPr bwMode="auto">
            <a:xfrm>
              <a:off x="3737" y="3889"/>
              <a:ext cx="456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indigo</a:t>
              </a:r>
            </a:p>
          </p:txBody>
        </p: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4266" y="3889"/>
              <a:ext cx="414" cy="212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1600">
                  <a:solidFill>
                    <a:schemeClr val="tx1"/>
                  </a:solidFill>
                </a:rPr>
                <a:t>violet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utoUpdateAnimBg="0"/>
      <p:bldP spid="409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Quantum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Ground State </a:t>
            </a:r>
            <a:r>
              <a:rPr lang="en-US" dirty="0" smtClean="0"/>
              <a:t>– When an electron is in it’s lowest possible energy. </a:t>
            </a:r>
          </a:p>
          <a:p>
            <a:r>
              <a:rPr lang="en-US" dirty="0" smtClean="0"/>
              <a:t>Light emitted by an electron moving from a higher to a lower energy level has a frequency directly proportional to the energy change of the electron.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Atomic Emissions</a:t>
            </a:r>
            <a:endParaRPr lang="en-US" dirty="0"/>
          </a:p>
        </p:txBody>
      </p:sp>
      <p:pic>
        <p:nvPicPr>
          <p:cNvPr id="5" name="Content Placeholder 4" descr="emission_spect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5249" y="1330036"/>
            <a:ext cx="6952787" cy="5361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 Spectrum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7912100" cy="1568450"/>
          </a:xfrm>
        </p:spPr>
        <p:txBody>
          <a:bodyPr/>
          <a:lstStyle/>
          <a:p>
            <a:r>
              <a:rPr lang="en-US"/>
              <a:t>Frequency &amp; wavelength are inversely proportional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824163" y="2954338"/>
            <a:ext cx="3495675" cy="147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8000" b="1" i="1">
                <a:solidFill>
                  <a:schemeClr val="bg2"/>
                </a:solidFill>
                <a:latin typeface="Times New Roman" pitchFamily="18" charset="0"/>
              </a:rPr>
              <a:t> c = </a:t>
            </a:r>
            <a:r>
              <a:rPr lang="en-US" sz="8000" b="1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sz="8000" b="1">
                <a:solidFill>
                  <a:schemeClr val="bg2"/>
                </a:solidFill>
                <a:sym typeface="Symbol" pitchFamily="18" charset="2"/>
              </a:rPr>
              <a:t></a:t>
            </a:r>
            <a:r>
              <a:rPr lang="en-US" sz="7200" b="1">
                <a:solidFill>
                  <a:schemeClr val="bg2"/>
                </a:solidFill>
                <a:sym typeface="Symbol" pitchFamily="18" charset="2"/>
              </a:rPr>
              <a:t> </a:t>
            </a:r>
            <a:endParaRPr lang="en-US" sz="2800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333500" y="4827588"/>
            <a:ext cx="644683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tabLst>
                <a:tab pos="509588" algn="l"/>
              </a:tabLst>
            </a:pPr>
            <a:r>
              <a:rPr lang="en-US" sz="3400"/>
              <a:t>c:	speed of light (3.00 </a:t>
            </a:r>
            <a:r>
              <a:rPr lang="en-US" sz="3400">
                <a:sym typeface="Symbol" pitchFamily="18" charset="2"/>
              </a:rPr>
              <a:t> 10</a:t>
            </a:r>
            <a:r>
              <a:rPr lang="en-US" sz="3400" baseline="30000">
                <a:sym typeface="Symbol" pitchFamily="18" charset="2"/>
              </a:rPr>
              <a:t>8</a:t>
            </a:r>
            <a:r>
              <a:rPr lang="en-US" sz="3400">
                <a:sym typeface="Symbol" pitchFamily="18" charset="2"/>
              </a:rPr>
              <a:t> m/s)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tabLst>
                <a:tab pos="509588" algn="l"/>
              </a:tabLst>
            </a:pPr>
            <a:r>
              <a:rPr lang="en-US" sz="3400">
                <a:sym typeface="Symbol" pitchFamily="18" charset="2"/>
              </a:rPr>
              <a:t>:	wavelength (m, nm, etc.)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  <a:tabLst>
                <a:tab pos="509588" algn="l"/>
              </a:tabLst>
            </a:pPr>
            <a:r>
              <a:rPr lang="en-US" sz="3400">
                <a:sym typeface="Symbol" pitchFamily="18" charset="2"/>
              </a:rPr>
              <a:t>:	frequency (Hz)</a:t>
            </a:r>
            <a:endParaRPr lang="en-US" sz="3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 advAuto="0"/>
      <p:bldP spid="49156" grpId="0" animBg="1" autoUpdateAnimBg="0"/>
      <p:bldP spid="491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 Spectrum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2973388"/>
            <a:ext cx="9131300" cy="3768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29829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200">
                <a:solidFill>
                  <a:schemeClr val="tx1"/>
                </a:solidFill>
              </a:rPr>
              <a:t>GIVEN: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 = ?</a:t>
            </a: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  <a:latin typeface="Arial Narrow" pitchFamily="34" charset="0"/>
                <a:sym typeface="Symbol" pitchFamily="18" charset="2"/>
              </a:rPr>
              <a:t> </a:t>
            </a:r>
            <a:r>
              <a:rPr kumimoji="0" lang="en-US" sz="3500">
                <a:solidFill>
                  <a:schemeClr val="tx1"/>
                </a:solidFill>
              </a:rPr>
              <a:t>= 434 n</a:t>
            </a: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m</a:t>
            </a:r>
            <a:br>
              <a:rPr kumimoji="0" lang="en-US" sz="3500">
                <a:solidFill>
                  <a:schemeClr val="tx1"/>
                </a:solidFill>
                <a:sym typeface="Symbol" pitchFamily="18" charset="2"/>
              </a:rPr>
            </a:b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   = 4.34  10</a:t>
            </a:r>
            <a:r>
              <a:rPr kumimoji="0" lang="en-US" sz="3500" baseline="30000">
                <a:solidFill>
                  <a:schemeClr val="tx1"/>
                </a:solidFill>
                <a:sym typeface="Symbol" pitchFamily="18" charset="2"/>
              </a:rPr>
              <a:t>-7</a:t>
            </a: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 m</a:t>
            </a:r>
            <a:endParaRPr kumimoji="0" lang="en-US" sz="35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</a:pPr>
            <a:r>
              <a:rPr kumimoji="0" lang="en-US" sz="3500">
                <a:solidFill>
                  <a:schemeClr val="tx1"/>
                </a:solidFill>
              </a:rPr>
              <a:t>c = 3.00 </a:t>
            </a: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 10</a:t>
            </a:r>
            <a:r>
              <a:rPr kumimoji="0" lang="en-US" sz="3500" baseline="30000">
                <a:solidFill>
                  <a:schemeClr val="tx1"/>
                </a:solidFill>
                <a:sym typeface="Symbol" pitchFamily="18" charset="2"/>
              </a:rPr>
              <a:t>8</a:t>
            </a:r>
            <a:r>
              <a:rPr kumimoji="0" lang="en-US" sz="3500">
                <a:solidFill>
                  <a:schemeClr val="tx1"/>
                </a:solidFill>
                <a:sym typeface="Symbol" pitchFamily="18" charset="2"/>
              </a:rPr>
              <a:t> m/s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786188" y="2973388"/>
            <a:ext cx="0" cy="3779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0" y="35512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4" name="Group 14"/>
          <p:cNvGrpSpPr>
            <a:grpSpLocks/>
          </p:cNvGrpSpPr>
          <p:nvPr/>
        </p:nvGrpSpPr>
        <p:grpSpPr bwMode="auto">
          <a:xfrm>
            <a:off x="3778250" y="2957513"/>
            <a:ext cx="5365750" cy="3532187"/>
            <a:chOff x="2380" y="1879"/>
            <a:chExt cx="3380" cy="2225"/>
          </a:xfrm>
        </p:grpSpPr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380" y="1879"/>
              <a:ext cx="3380" cy="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00000"/>
                </a:lnSpc>
                <a:buClrTx/>
                <a:buFontTx/>
                <a:buNone/>
              </a:pPr>
              <a:r>
                <a:rPr kumimoji="0" lang="en-US" sz="3200">
                  <a:solidFill>
                    <a:schemeClr val="tx1"/>
                  </a:solidFill>
                </a:rPr>
                <a:t>WORK</a:t>
              </a:r>
              <a:r>
                <a:rPr kumimoji="0" lang="en-US" sz="3500">
                  <a:solidFill>
                    <a:schemeClr val="tx1"/>
                  </a:solidFill>
                </a:rPr>
                <a:t>:</a:t>
              </a:r>
            </a:p>
            <a:p>
              <a:pPr>
                <a:lnSpc>
                  <a:spcPct val="100000"/>
                </a:lnSpc>
                <a:spcBef>
                  <a:spcPct val="5000"/>
                </a:spcBef>
                <a:buClrTx/>
                <a:buFontTx/>
                <a:buNone/>
              </a:pP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</a:t>
              </a:r>
              <a:r>
                <a:rPr kumimoji="0" lang="en-US" sz="3500">
                  <a:solidFill>
                    <a:schemeClr val="tx1"/>
                  </a:solidFill>
                </a:rPr>
                <a:t> = </a:t>
              </a: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      </a:t>
              </a:r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2868" y="2633"/>
              <a:ext cx="2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3776663" y="4787900"/>
            <a:ext cx="5365750" cy="1220788"/>
            <a:chOff x="2379" y="3016"/>
            <a:chExt cx="3380" cy="769"/>
          </a:xfrm>
        </p:grpSpPr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2379" y="3016"/>
              <a:ext cx="3380" cy="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30000"/>
                </a:spcBef>
                <a:buClrTx/>
                <a:buFontTx/>
                <a:buNone/>
              </a:pP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</a:t>
              </a:r>
              <a:r>
                <a:rPr kumimoji="0" lang="en-US" sz="3500">
                  <a:solidFill>
                    <a:schemeClr val="tx1"/>
                  </a:solidFill>
                </a:rPr>
                <a:t> = 3.00 </a:t>
              </a: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 10</a:t>
              </a:r>
              <a:r>
                <a:rPr kumimoji="0" lang="en-US" sz="3500" baseline="30000">
                  <a:solidFill>
                    <a:schemeClr val="tx1"/>
                  </a:solidFill>
                  <a:sym typeface="Symbol" pitchFamily="18" charset="2"/>
                </a:rPr>
                <a:t>8</a:t>
              </a: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 m/s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kumimoji="0" lang="en-US" sz="3500">
                  <a:solidFill>
                    <a:schemeClr val="tx1"/>
                  </a:solidFill>
                </a:rPr>
                <a:t>       4.34 </a:t>
              </a: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 10</a:t>
              </a:r>
              <a:r>
                <a:rPr kumimoji="0" lang="en-US" sz="3500" baseline="30000">
                  <a:solidFill>
                    <a:schemeClr val="tx1"/>
                  </a:solidFill>
                  <a:sym typeface="Symbol" pitchFamily="18" charset="2"/>
                </a:rPr>
                <a:t>-7</a:t>
              </a:r>
              <a:r>
                <a:rPr kumimoji="0" lang="en-US" sz="3500">
                  <a:solidFill>
                    <a:schemeClr val="tx1"/>
                  </a:solidFill>
                  <a:sym typeface="Symbol" pitchFamily="18" charset="2"/>
                </a:rPr>
                <a:t> m</a:t>
              </a:r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2925" y="3376"/>
              <a:ext cx="17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778250" y="5919643"/>
            <a:ext cx="5365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ClrTx/>
              <a:buFontTx/>
              <a:buNone/>
            </a:pPr>
            <a:r>
              <a:rPr kumimoji="0" lang="en-US" sz="3500" dirty="0">
                <a:solidFill>
                  <a:schemeClr val="tx2"/>
                </a:solidFill>
                <a:sym typeface="Symbol" pitchFamily="18" charset="2"/>
              </a:rPr>
              <a:t></a:t>
            </a:r>
            <a:r>
              <a:rPr kumimoji="0" lang="en-US" sz="3500" dirty="0">
                <a:solidFill>
                  <a:schemeClr val="tx1"/>
                </a:solidFill>
              </a:rPr>
              <a:t> </a:t>
            </a:r>
            <a:r>
              <a:rPr kumimoji="0" lang="en-US" sz="3500" b="1" dirty="0">
                <a:solidFill>
                  <a:schemeClr val="tx2"/>
                </a:solidFill>
              </a:rPr>
              <a:t>= 6.91 </a:t>
            </a:r>
            <a:r>
              <a:rPr kumimoji="0" lang="en-US" sz="3500" b="1" dirty="0">
                <a:solidFill>
                  <a:schemeClr val="tx2"/>
                </a:solidFill>
                <a:sym typeface="Symbol" pitchFamily="18" charset="2"/>
              </a:rPr>
              <a:t> 10</a:t>
            </a:r>
            <a:r>
              <a:rPr kumimoji="0" lang="en-US" sz="3500" b="1" baseline="30000" dirty="0">
                <a:solidFill>
                  <a:schemeClr val="tx2"/>
                </a:solidFill>
                <a:sym typeface="Symbol" pitchFamily="18" charset="2"/>
              </a:rPr>
              <a:t>14</a:t>
            </a:r>
            <a:r>
              <a:rPr kumimoji="0" lang="en-US" sz="3500" b="1" dirty="0">
                <a:solidFill>
                  <a:schemeClr val="tx2"/>
                </a:solidFill>
                <a:sym typeface="Symbol" pitchFamily="18" charset="2"/>
              </a:rPr>
              <a:t> Hz</a:t>
            </a:r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26365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EX</a:t>
            </a:r>
            <a:r>
              <a:rPr lang="en-US" dirty="0">
                <a:solidFill>
                  <a:schemeClr val="tx1"/>
                </a:solidFill>
              </a:rPr>
              <a:t>: Find the frequency of a photon with a  wavelength of 434 n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m.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 autoUpdateAnimBg="0"/>
      <p:bldP spid="51212" grpId="0" build="p" autoUpdateAnimBg="0"/>
    </p:bldLst>
  </p:timing>
</p:sld>
</file>

<file path=ppt/theme/theme1.xml><?xml version="1.0" encoding="utf-8"?>
<a:theme xmlns:a="http://schemas.openxmlformats.org/drawingml/2006/main" name="Contemporary Portrait.po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1899</TotalTime>
  <Words>383</Words>
  <Application>Microsoft Office PowerPoint</Application>
  <PresentationFormat>On-screen Show (4:3)</PresentationFormat>
  <Paragraphs>104</Paragraphs>
  <Slides>15</Slides>
  <Notes>1</Notes>
  <HiddenSlides>2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Contemporary Portrait.pot</vt:lpstr>
      <vt:lpstr>Worksheet</vt:lpstr>
      <vt:lpstr>Chart</vt:lpstr>
      <vt:lpstr>Clip</vt:lpstr>
      <vt:lpstr> Waves &amp; Particles </vt:lpstr>
      <vt:lpstr>A. Waves</vt:lpstr>
      <vt:lpstr>A. Waves</vt:lpstr>
      <vt:lpstr>B. EM Spectrum</vt:lpstr>
      <vt:lpstr>B. EM Spectrum</vt:lpstr>
      <vt:lpstr>C. Quantum Theory</vt:lpstr>
      <vt:lpstr>C. Atomic Emissions</vt:lpstr>
      <vt:lpstr>B. EM Spectrum</vt:lpstr>
      <vt:lpstr>B. EM Spectrum</vt:lpstr>
      <vt:lpstr>C. Quantum Theory</vt:lpstr>
      <vt:lpstr>C. Quantum Theory</vt:lpstr>
      <vt:lpstr>C. Quantum Theory</vt:lpstr>
      <vt:lpstr>C. Quantum Theory</vt:lpstr>
      <vt:lpstr>C. Quantum Theory</vt:lpstr>
      <vt:lpstr>C. Quantum Theory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Waves &amp; Particles</dc:title>
  <dc:creator>Mrs. Johannesson</dc:creator>
  <cp:lastModifiedBy>mshull</cp:lastModifiedBy>
  <cp:revision>103</cp:revision>
  <cp:lastPrinted>1999-10-07T15:36:46Z</cp:lastPrinted>
  <dcterms:created xsi:type="dcterms:W3CDTF">1999-10-06T14:47:50Z</dcterms:created>
  <dcterms:modified xsi:type="dcterms:W3CDTF">2014-10-27T11:20:31Z</dcterms:modified>
</cp:coreProperties>
</file>