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60" r:id="rId4"/>
    <p:sldId id="261" r:id="rId5"/>
    <p:sldId id="264" r:id="rId6"/>
    <p:sldId id="270" r:id="rId7"/>
    <p:sldId id="263" r:id="rId8"/>
    <p:sldId id="266" r:id="rId9"/>
    <p:sldId id="267" r:id="rId10"/>
    <p:sldId id="268" r:id="rId11"/>
    <p:sldId id="271" r:id="rId12"/>
    <p:sldId id="272" r:id="rId13"/>
    <p:sldId id="273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E87F61-5F94-4FD2-9935-1655F47A0A6F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67E65B-313C-4DA0-809E-C1D273A476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3256AE-E534-4695-9C4B-78748DE7FE56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E32937-1048-487B-A835-F02190C2B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07E29A-C7FC-4A87-9424-AF1192953FEC}" type="slidenum">
              <a:rPr lang="en-US"/>
              <a:pPr/>
              <a:t>1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69F53-0852-46BB-A51E-AC74EF9857BD}" type="slidenum">
              <a:rPr lang="en-US"/>
              <a:pPr/>
              <a:t>3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C6AF46-5429-4378-B516-1C7155F4DEB4}" type="slidenum">
              <a:rPr lang="en-US"/>
              <a:pPr/>
              <a:t>6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A3D2-FB2A-46D9-8252-A31A04C728CE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04C7-1281-453E-B2C4-8D26D1FCE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A3D2-FB2A-46D9-8252-A31A04C728CE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04C7-1281-453E-B2C4-8D26D1FCE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A3D2-FB2A-46D9-8252-A31A04C728CE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04C7-1281-453E-B2C4-8D26D1FCE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A3D2-FB2A-46D9-8252-A31A04C728CE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04C7-1281-453E-B2C4-8D26D1FCE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A3D2-FB2A-46D9-8252-A31A04C728CE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04C7-1281-453E-B2C4-8D26D1FCE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A3D2-FB2A-46D9-8252-A31A04C728CE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04C7-1281-453E-B2C4-8D26D1FCE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A3D2-FB2A-46D9-8252-A31A04C728CE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04C7-1281-453E-B2C4-8D26D1FCE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A3D2-FB2A-46D9-8252-A31A04C728CE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04C7-1281-453E-B2C4-8D26D1FCE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A3D2-FB2A-46D9-8252-A31A04C728CE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04C7-1281-453E-B2C4-8D26D1FCE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A3D2-FB2A-46D9-8252-A31A04C728CE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04C7-1281-453E-B2C4-8D26D1FCE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A3D2-FB2A-46D9-8252-A31A04C728CE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04C7-1281-453E-B2C4-8D26D1FCE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34000" contrast="-69000"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6A3D2-FB2A-46D9-8252-A31A04C728CE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504C7-1281-453E-B2C4-8D26D1FCE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fPnwBITSmg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learner.org/interactives/periodic/periodic_table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562600" y="152400"/>
            <a:ext cx="3352800" cy="25908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/>
          <a:lstStyle/>
          <a:p>
            <a:pPr marL="282575" indent="-282575"/>
            <a:r>
              <a:rPr lang="en-US" dirty="0">
                <a:solidFill>
                  <a:srgbClr val="FFB732"/>
                </a:solidFill>
                <a:ea typeface="ヒラギノ角ゴ Pro W3" pitchFamily="-80" charset="-128"/>
              </a:rPr>
              <a:t>Chapter 6</a:t>
            </a:r>
            <a:endParaRPr lang="en-US" dirty="0">
              <a:solidFill>
                <a:schemeClr val="bg1"/>
              </a:solidFill>
              <a:ea typeface="ヒラギノ角ゴ Pro W3" pitchFamily="-80" charset="-128"/>
            </a:endParaRPr>
          </a:p>
          <a:p>
            <a:pPr marL="282575" indent="-282575"/>
            <a:r>
              <a:rPr lang="en-US" sz="2400" dirty="0">
                <a:solidFill>
                  <a:schemeClr val="bg1"/>
                </a:solidFill>
              </a:rPr>
              <a:t>The Periodic Table</a:t>
            </a:r>
          </a:p>
          <a:p>
            <a:pPr marL="282575" indent="-282575"/>
            <a:endParaRPr lang="en-US" sz="2400" b="1" dirty="0">
              <a:solidFill>
                <a:srgbClr val="FFB732"/>
              </a:solidFill>
            </a:endParaRPr>
          </a:p>
          <a:p>
            <a:pPr marL="282575" indent="-282575"/>
            <a:r>
              <a:rPr lang="en-US" sz="2000" b="1" dirty="0">
                <a:solidFill>
                  <a:srgbClr val="FFB732"/>
                </a:solidFill>
              </a:rPr>
              <a:t>6.1 Organizing the Elements</a:t>
            </a:r>
          </a:p>
          <a:p>
            <a:pPr marL="282575" indent="-282575"/>
            <a:endParaRPr lang="en-US" sz="2000" dirty="0">
              <a:solidFill>
                <a:schemeClr val="bg1"/>
              </a:solidFill>
            </a:endParaRPr>
          </a:p>
          <a:p>
            <a:pPr marL="282575" indent="-282575"/>
            <a:r>
              <a:rPr lang="en-US" sz="1800" dirty="0">
                <a:solidFill>
                  <a:schemeClr val="bg1"/>
                </a:solidFill>
              </a:rPr>
              <a:t>6.2</a:t>
            </a:r>
            <a:r>
              <a:rPr lang="en-US" sz="1800" i="1" dirty="0"/>
              <a:t> </a:t>
            </a:r>
            <a:r>
              <a:rPr lang="en-US" sz="1800" dirty="0">
                <a:solidFill>
                  <a:schemeClr val="bg1"/>
                </a:solidFill>
              </a:rPr>
              <a:t>Classifying the Elements</a:t>
            </a:r>
          </a:p>
          <a:p>
            <a:pPr marL="282575" indent="-282575"/>
            <a:r>
              <a:rPr lang="en-US" sz="1800" dirty="0">
                <a:solidFill>
                  <a:schemeClr val="bg1"/>
                </a:solidFill>
              </a:rPr>
              <a:t>6.3 Periodic Trends</a:t>
            </a:r>
          </a:p>
        </p:txBody>
      </p:sp>
      <p:pic>
        <p:nvPicPr>
          <p:cNvPr id="17410" name="Picture 2" descr="https://encrypted-tbn2.gstatic.com/images?q=tbn:ANd9GcQL5Ny2en0pvn32IZTEQ1LdDcB510OfEprm9zL25peYfKZpfRBBx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971800"/>
            <a:ext cx="57150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Agency FB" pitchFamily="34" charset="0"/>
              </a:rPr>
              <a:t>6.1 - Organizing Elements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Modern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4983163"/>
          </a:xfrm>
        </p:spPr>
        <p:txBody>
          <a:bodyPr/>
          <a:lstStyle/>
          <a:p>
            <a:r>
              <a:rPr lang="en-US" dirty="0" smtClean="0"/>
              <a:t>Periodic Law</a:t>
            </a:r>
          </a:p>
          <a:p>
            <a:pPr lvl="1"/>
            <a:r>
              <a:rPr lang="en-US" dirty="0" smtClean="0"/>
              <a:t>Pattern of properties within a period repeats in the next period</a:t>
            </a:r>
          </a:p>
          <a:p>
            <a:pPr lvl="1"/>
            <a:r>
              <a:rPr lang="en-US" dirty="0" smtClean="0"/>
              <a:t>Elements in the same column (group) will have similar physical and chemical properties</a:t>
            </a:r>
          </a:p>
          <a:p>
            <a:pPr lvl="1"/>
            <a:r>
              <a:rPr lang="en-US" dirty="0" smtClean="0"/>
              <a:t>Example</a:t>
            </a:r>
          </a:p>
          <a:p>
            <a:pPr lvl="2"/>
            <a:r>
              <a:rPr lang="en-US" dirty="0" smtClean="0"/>
              <a:t>Group 1 – Very reactive</a:t>
            </a:r>
          </a:p>
          <a:p>
            <a:pPr lvl="2"/>
            <a:r>
              <a:rPr lang="en-US" dirty="0" smtClean="0"/>
              <a:t>Group 18 – Not reactive at all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6.1 Classes of Elements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Metals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Majority of the elements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In s, p, d, and f blocks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In groups 1-15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Characteristics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dirty="0" smtClean="0"/>
              <a:t>Good conductors of electricity and heat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dirty="0" smtClean="0"/>
              <a:t>Shiny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dirty="0" smtClean="0"/>
              <a:t>Malleable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dirty="0" smtClean="0"/>
              <a:t>Ductile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dirty="0" smtClean="0"/>
              <a:t>Solid except Hg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dirty="0" smtClean="0"/>
              <a:t>Silver except Au and Cu</a:t>
            </a: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 smtClean="0"/>
          </a:p>
        </p:txBody>
      </p:sp>
      <p:pic>
        <p:nvPicPr>
          <p:cNvPr id="14340" name="Picture 7" descr="0132525763_R160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914400"/>
            <a:ext cx="3657600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0132525763_R160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208463"/>
            <a:ext cx="3200400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6.1 Classes of Elements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Non-metals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Small part of periodic table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Found in p block only (except H)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Characteristics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Non-conductors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Brittle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Solid, liquid, or gas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Many colors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6.1 Classes of Elements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Metalloids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B, Si, </a:t>
            </a:r>
            <a:r>
              <a:rPr lang="en-US" dirty="0" err="1" smtClean="0"/>
              <a:t>Ge</a:t>
            </a:r>
            <a:r>
              <a:rPr lang="en-US" dirty="0" smtClean="0"/>
              <a:t>, As, </a:t>
            </a:r>
            <a:r>
              <a:rPr lang="en-US" dirty="0" err="1" smtClean="0"/>
              <a:t>Sb</a:t>
            </a:r>
            <a:r>
              <a:rPr lang="en-US" dirty="0" smtClean="0"/>
              <a:t>, Te, At (?)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Characteristics of both metals and non-metals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metal-like properties: 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dirty="0" smtClean="0"/>
              <a:t>shiny, solid, semi-conductors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Non-metal-like properties: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dirty="0" smtClean="0"/>
              <a:t>Non-conductors unless cooled or doped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dirty="0" smtClean="0"/>
              <a:t>brittle</a:t>
            </a: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6.1 Organizing the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Historical Development</a:t>
            </a:r>
          </a:p>
          <a:p>
            <a:pPr lvl="1"/>
            <a:r>
              <a:rPr lang="en-US" dirty="0" smtClean="0"/>
              <a:t>Only a few elements have been known since ancient times</a:t>
            </a:r>
          </a:p>
          <a:p>
            <a:pPr lvl="1"/>
            <a:r>
              <a:rPr lang="en-US" dirty="0" smtClean="0"/>
              <a:t>1700s</a:t>
            </a:r>
          </a:p>
          <a:p>
            <a:pPr lvl="2"/>
            <a:r>
              <a:rPr lang="en-US" dirty="0" smtClean="0"/>
              <a:t>Scientists began to look for elements</a:t>
            </a:r>
          </a:p>
          <a:p>
            <a:pPr lvl="2"/>
            <a:r>
              <a:rPr lang="en-US" dirty="0" smtClean="0"/>
              <a:t>Discovered 5 in one ten year period</a:t>
            </a:r>
          </a:p>
          <a:p>
            <a:pPr lvl="2"/>
            <a:r>
              <a:rPr lang="en-US" dirty="0" smtClean="0"/>
              <a:t>Wanted a way to predict what they should look for</a:t>
            </a:r>
          </a:p>
          <a:p>
            <a:pPr lvl="3"/>
            <a:r>
              <a:rPr lang="en-US" dirty="0" smtClean="0"/>
              <a:t>Used properties to sort elements into groups</a:t>
            </a:r>
          </a:p>
          <a:p>
            <a:pPr lvl="3"/>
            <a:r>
              <a:rPr lang="en-US" dirty="0" smtClean="0"/>
              <a:t>Had various organization schemes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Searching for an Organizing Principle</a:t>
            </a:r>
          </a:p>
        </p:txBody>
      </p:sp>
      <p:sp>
        <p:nvSpPr>
          <p:cNvPr id="438277" name="Rectangle 5"/>
          <p:cNvSpPr>
            <a:spLocks noChangeArrowheads="1"/>
          </p:cNvSpPr>
          <p:nvPr/>
        </p:nvSpPr>
        <p:spPr bwMode="auto">
          <a:xfrm>
            <a:off x="685800" y="1447800"/>
            <a:ext cx="8305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6075" indent="-346075">
              <a:spcBef>
                <a:spcPct val="50000"/>
              </a:spcBef>
              <a:buFontTx/>
              <a:buChar char="•"/>
            </a:pPr>
            <a:r>
              <a:rPr lang="en-US" dirty="0"/>
              <a:t>In 1829, a German chemist, J. W. </a:t>
            </a:r>
            <a:r>
              <a:rPr lang="en-US" dirty="0" err="1"/>
              <a:t>Dobereiner</a:t>
            </a:r>
            <a:r>
              <a:rPr lang="en-US" dirty="0"/>
              <a:t>, published a classification system. In his system, the known elements were grouped into triads.</a:t>
            </a:r>
          </a:p>
          <a:p>
            <a:pPr marL="346075" indent="-346075">
              <a:spcBef>
                <a:spcPct val="50000"/>
              </a:spcBef>
              <a:buFontTx/>
              <a:buChar char="•"/>
            </a:pPr>
            <a:r>
              <a:rPr lang="en-US" dirty="0"/>
              <a:t>A triad is a set of three elements with similar properties.</a:t>
            </a:r>
          </a:p>
        </p:txBody>
      </p:sp>
      <p:pic>
        <p:nvPicPr>
          <p:cNvPr id="438278" name="Picture 6" descr="0132525763_R15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743200"/>
            <a:ext cx="2209800" cy="1647825"/>
          </a:xfrm>
          <a:prstGeom prst="rect">
            <a:avLst/>
          </a:prstGeom>
          <a:noFill/>
        </p:spPr>
      </p:pic>
      <p:sp>
        <p:nvSpPr>
          <p:cNvPr id="438282" name="Text Box 10"/>
          <p:cNvSpPr txBox="1">
            <a:spLocks noChangeArrowheads="1"/>
          </p:cNvSpPr>
          <p:nvPr/>
        </p:nvSpPr>
        <p:spPr bwMode="auto">
          <a:xfrm>
            <a:off x="3276600" y="2743200"/>
            <a:ext cx="5638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7663" indent="-347663">
              <a:spcBef>
                <a:spcPct val="50000"/>
              </a:spcBef>
              <a:buFont typeface="Arial" charset="0"/>
              <a:buChar char="–"/>
            </a:pPr>
            <a:r>
              <a:rPr lang="en-US" sz="2400" dirty="0"/>
              <a:t>The elements shown here formed one triad. Chlorine, bromine, and iodine may look different, but they have very similar chemical properties</a:t>
            </a:r>
            <a:r>
              <a:rPr lang="en-US" sz="2400" dirty="0" smtClean="0"/>
              <a:t>.</a:t>
            </a:r>
          </a:p>
          <a:p>
            <a:pPr marL="347663" indent="-347663">
              <a:spcBef>
                <a:spcPct val="50000"/>
              </a:spcBef>
              <a:buFont typeface="Arial" charset="0"/>
              <a:buChar char="–"/>
            </a:pPr>
            <a:r>
              <a:rPr lang="en-US" sz="2400" dirty="0" smtClean="0"/>
              <a:t>Found that the middle element in a triad had a mass midway between the other two</a:t>
            </a:r>
            <a:endParaRPr lang="en-US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6.1 Organizing the Elements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5562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Mendeleev</a:t>
            </a:r>
          </a:p>
          <a:p>
            <a:pPr lvl="1"/>
            <a:r>
              <a:rPr lang="en-US" dirty="0" smtClean="0"/>
              <a:t>Wrote properties of each element on separate card</a:t>
            </a:r>
          </a:p>
          <a:p>
            <a:pPr lvl="1"/>
            <a:r>
              <a:rPr lang="en-US" dirty="0" smtClean="0"/>
              <a:t>Moved them around until they made a pattern based on </a:t>
            </a:r>
            <a:r>
              <a:rPr lang="en-US" i="1" dirty="0" smtClean="0"/>
              <a:t>increasing atomic mass</a:t>
            </a:r>
          </a:p>
          <a:p>
            <a:pPr lvl="1"/>
            <a:r>
              <a:rPr lang="en-US" dirty="0" smtClean="0"/>
              <a:t>Elements with similar properties appeared periodically</a:t>
            </a:r>
          </a:p>
          <a:p>
            <a:pPr lvl="1"/>
            <a:r>
              <a:rPr lang="en-US" dirty="0" smtClean="0"/>
              <a:t>Was able to predict other elements that would be found</a:t>
            </a:r>
          </a:p>
          <a:p>
            <a:r>
              <a:rPr lang="en-US" dirty="0" err="1" smtClean="0"/>
              <a:t>Lothar</a:t>
            </a:r>
            <a:r>
              <a:rPr lang="en-US" dirty="0" smtClean="0"/>
              <a:t> Meyer</a:t>
            </a:r>
          </a:p>
          <a:p>
            <a:pPr lvl="1"/>
            <a:r>
              <a:rPr lang="en-US" dirty="0" smtClean="0"/>
              <a:t>Organized table like Mendeleev did </a:t>
            </a:r>
          </a:p>
          <a:p>
            <a:pPr lvl="1"/>
            <a:r>
              <a:rPr lang="en-US" dirty="0" smtClean="0"/>
              <a:t>Didn’t publish it before Mendeleev published his</a:t>
            </a:r>
          </a:p>
          <a:p>
            <a:pPr lvl="1"/>
            <a:endParaRPr lang="en-US" dirty="0"/>
          </a:p>
        </p:txBody>
      </p:sp>
      <p:pic>
        <p:nvPicPr>
          <p:cNvPr id="8" name="Picture 5" descr="0132525763_R157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25252">
            <a:off x="5423303" y="1376705"/>
            <a:ext cx="3607068" cy="268890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Medeleev’s</a:t>
            </a:r>
            <a:r>
              <a:rPr lang="en-US" dirty="0" smtClean="0"/>
              <a:t> Periodic Table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Mendeleev’s table allowed prediction of properties of unknown elements so scientists knew what to look for.</a:t>
            </a:r>
            <a:endParaRPr lang="en-US" dirty="0"/>
          </a:p>
        </p:txBody>
      </p:sp>
      <p:pic>
        <p:nvPicPr>
          <p:cNvPr id="7" name="Picture 4" descr="0132525763_R157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4117" r="11765"/>
          <a:stretch>
            <a:fillRect/>
          </a:stretch>
        </p:blipFill>
        <p:spPr bwMode="auto">
          <a:xfrm>
            <a:off x="34619" y="762000"/>
            <a:ext cx="4842181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01000" cy="533400"/>
          </a:xfrm>
        </p:spPr>
        <p:txBody>
          <a:bodyPr>
            <a:normAutofit lnSpcReduction="10000"/>
          </a:bodyPr>
          <a:lstStyle/>
          <a:p>
            <a:pPr marL="0" indent="0" eaLnBrk="0" hangingPunct="0">
              <a:spcBef>
                <a:spcPct val="0"/>
              </a:spcBef>
            </a:pPr>
            <a:r>
              <a:rPr lang="en-US"/>
              <a:t>Mendeleev’s Periodic Table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Mendeleev’s Periodic Table</a:t>
            </a:r>
          </a:p>
        </p:txBody>
      </p:sp>
      <p:pic>
        <p:nvPicPr>
          <p:cNvPr id="525316" name="Picture 4" descr="0132525763_R157d"/>
          <p:cNvPicPr>
            <a:picLocks noChangeAspect="1" noChangeArrowheads="1"/>
          </p:cNvPicPr>
          <p:nvPr/>
        </p:nvPicPr>
        <p:blipFill>
          <a:blip r:embed="rId3" cstate="print"/>
          <a:srcRect l="14117" r="11765"/>
          <a:stretch>
            <a:fillRect/>
          </a:stretch>
        </p:blipFill>
        <p:spPr bwMode="auto">
          <a:xfrm>
            <a:off x="609600" y="1752600"/>
            <a:ext cx="4800600" cy="4827588"/>
          </a:xfrm>
          <a:prstGeom prst="rect">
            <a:avLst/>
          </a:prstGeom>
          <a:noFill/>
        </p:spPr>
      </p:pic>
      <p:sp>
        <p:nvSpPr>
          <p:cNvPr id="525317" name="Text Box 5"/>
          <p:cNvSpPr txBox="1">
            <a:spLocks noChangeArrowheads="1"/>
          </p:cNvSpPr>
          <p:nvPr/>
        </p:nvSpPr>
        <p:spPr bwMode="auto">
          <a:xfrm>
            <a:off x="5486400" y="1828800"/>
            <a:ext cx="365760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7663" indent="-347663">
              <a:spcBef>
                <a:spcPct val="50000"/>
              </a:spcBef>
              <a:buFontTx/>
              <a:buChar char="•"/>
            </a:pPr>
            <a:r>
              <a:rPr lang="en-US" sz="2000" dirty="0"/>
              <a:t>Notice the two question marks between zinc (Zn) and arsenic (As).</a:t>
            </a:r>
          </a:p>
          <a:p>
            <a:pPr marL="347663" indent="-347663">
              <a:spcBef>
                <a:spcPct val="50000"/>
              </a:spcBef>
              <a:buFontTx/>
              <a:buChar char="•"/>
            </a:pPr>
            <a:r>
              <a:rPr lang="en-US" sz="2000" dirty="0"/>
              <a:t>Mendeleev left these spaces in his table because he knew that bromine belonged </a:t>
            </a:r>
            <a:r>
              <a:rPr lang="en-US" dirty="0"/>
              <a:t>with chlorine and iodine</a:t>
            </a:r>
            <a:r>
              <a:rPr lang="en-US" dirty="0" smtClean="0"/>
              <a:t>.</a:t>
            </a:r>
          </a:p>
          <a:p>
            <a:pPr marL="347663" indent="-347663">
              <a:spcBef>
                <a:spcPct val="50000"/>
              </a:spcBef>
              <a:buFontTx/>
              <a:buChar char="•"/>
            </a:pPr>
            <a:r>
              <a:rPr lang="en-US" dirty="0" smtClean="0">
                <a:hlinkClick r:id="rId4"/>
              </a:rPr>
              <a:t>Ted Talks Mendeleev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Modern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Mendeleev realized some elements were out of place</a:t>
            </a:r>
          </a:p>
          <a:p>
            <a:pPr lvl="1"/>
            <a:r>
              <a:rPr lang="en-US" dirty="0" smtClean="0"/>
              <a:t>Thought their masses were incorrect</a:t>
            </a:r>
          </a:p>
          <a:p>
            <a:pPr lvl="1"/>
            <a:r>
              <a:rPr lang="en-US" dirty="0" smtClean="0"/>
              <a:t>Pre-dated discovery of subatomic particles</a:t>
            </a:r>
          </a:p>
          <a:p>
            <a:r>
              <a:rPr lang="en-US" dirty="0" smtClean="0"/>
              <a:t>Moseley</a:t>
            </a:r>
          </a:p>
          <a:p>
            <a:pPr lvl="1"/>
            <a:r>
              <a:rPr lang="en-US" dirty="0" smtClean="0"/>
              <a:t>Organized table by increasing atomic number</a:t>
            </a:r>
          </a:p>
          <a:p>
            <a:pPr lvl="1"/>
            <a:r>
              <a:rPr lang="en-US" dirty="0" smtClean="0"/>
              <a:t>Took care of the discrepancies caused by using atomic mass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Modern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Based on the increase in number of protons </a:t>
            </a:r>
            <a:r>
              <a:rPr lang="en-US" dirty="0" smtClean="0"/>
              <a:t>(atomic number)</a:t>
            </a:r>
          </a:p>
          <a:p>
            <a:r>
              <a:rPr lang="en-US" dirty="0" smtClean="0"/>
              <a:t>Arranged this way, there is a periodic repetition of physical and chemical properties =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Periodic Law</a:t>
            </a:r>
          </a:p>
          <a:p>
            <a:endParaRPr lang="en-US" dirty="0"/>
          </a:p>
        </p:txBody>
      </p:sp>
      <p:pic>
        <p:nvPicPr>
          <p:cNvPr id="4" name="Picture 8" descr="0132525763_A158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27339" b="25688"/>
          <a:stretch>
            <a:fillRect/>
          </a:stretch>
        </p:blipFill>
        <p:spPr bwMode="auto">
          <a:xfrm>
            <a:off x="0" y="3657600"/>
            <a:ext cx="9144000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Modern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059363"/>
          </a:xfrm>
        </p:spPr>
        <p:txBody>
          <a:bodyPr>
            <a:normAutofit/>
          </a:bodyPr>
          <a:lstStyle/>
          <a:p>
            <a:r>
              <a:rPr lang="en-US" dirty="0" smtClean="0"/>
              <a:t>Seven rows</a:t>
            </a:r>
          </a:p>
          <a:p>
            <a:pPr lvl="1"/>
            <a:r>
              <a:rPr lang="en-US" dirty="0" smtClean="0"/>
              <a:t>Each is a period</a:t>
            </a:r>
          </a:p>
          <a:p>
            <a:pPr lvl="1"/>
            <a:r>
              <a:rPr lang="en-US" dirty="0" smtClean="0"/>
              <a:t>Each corresponds to an energy level</a:t>
            </a:r>
          </a:p>
          <a:p>
            <a:pPr lvl="1"/>
            <a:r>
              <a:rPr lang="en-US" dirty="0" smtClean="0"/>
              <a:t>Higher numbered periods are longer because there are more energy levels so there are more electrons</a:t>
            </a:r>
          </a:p>
          <a:p>
            <a:pPr lvl="1"/>
            <a:r>
              <a:rPr lang="en-US" dirty="0" smtClean="0"/>
              <a:t>Elements’ characteristics change across a row</a:t>
            </a:r>
          </a:p>
          <a:p>
            <a:pPr lvl="2"/>
            <a:r>
              <a:rPr lang="en-US" dirty="0" smtClean="0"/>
              <a:t>Starts with a metal</a:t>
            </a:r>
          </a:p>
          <a:p>
            <a:pPr lvl="2"/>
            <a:r>
              <a:rPr lang="en-US" dirty="0" smtClean="0"/>
              <a:t>Goes through metalloids and non-metals (except period 1)</a:t>
            </a:r>
          </a:p>
          <a:p>
            <a:pPr lvl="2"/>
            <a:r>
              <a:rPr lang="en-US" dirty="0" smtClean="0"/>
              <a:t>Ends with a noble gas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564</Words>
  <Application>Microsoft Office PowerPoint</Application>
  <PresentationFormat>On-screen Show (4:3)</PresentationFormat>
  <Paragraphs>97</Paragraphs>
  <Slides>13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6.1 Organizing the Elements</vt:lpstr>
      <vt:lpstr>Searching for an Organizing Principle</vt:lpstr>
      <vt:lpstr>6.1 Organizing the Elements</vt:lpstr>
      <vt:lpstr>Medeleev’s Periodic Table</vt:lpstr>
      <vt:lpstr>Mendeleev’s Periodic Table</vt:lpstr>
      <vt:lpstr>Modern Periodic Table</vt:lpstr>
      <vt:lpstr>Modern Periodic Table</vt:lpstr>
      <vt:lpstr>Modern Periodic Table</vt:lpstr>
      <vt:lpstr>Modern Periodic Table</vt:lpstr>
      <vt:lpstr>6.1 Classes of Elements</vt:lpstr>
      <vt:lpstr>6.1 Classes of Elements</vt:lpstr>
      <vt:lpstr>6.1 Classes of Elements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pscanlon</dc:creator>
  <cp:lastModifiedBy>mshull</cp:lastModifiedBy>
  <cp:revision>41</cp:revision>
  <dcterms:created xsi:type="dcterms:W3CDTF">2011-11-03T11:05:08Z</dcterms:created>
  <dcterms:modified xsi:type="dcterms:W3CDTF">2014-11-04T17:52:14Z</dcterms:modified>
</cp:coreProperties>
</file>