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4" r:id="rId10"/>
    <p:sldId id="267" r:id="rId11"/>
    <p:sldId id="263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rgbClr val="FFFF66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rgbClr val="FFFF66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rgbClr val="FFFF66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rgbClr val="FFFF66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rgbClr val="FFFF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rgbClr val="FFFF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rgbClr val="FFFF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rgbClr val="FFFF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rgbClr val="FFFF66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FF66CC"/>
    <a:srgbClr val="99FF33"/>
    <a:srgbClr val="66FF33"/>
    <a:srgbClr val="FFFF66"/>
    <a:srgbClr val="3399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8" autoAdjust="0"/>
    <p:restoredTop sz="94614" autoAdjust="0"/>
  </p:normalViewPr>
  <p:slideViewPr>
    <p:cSldViewPr>
      <p:cViewPr varScale="1">
        <p:scale>
          <a:sx n="81" d="100"/>
          <a:sy n="81" d="100"/>
        </p:scale>
        <p:origin x="-10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</a:defRPr>
            </a:lvl1pPr>
          </a:lstStyle>
          <a:p>
            <a:fld id="{8025403D-FACB-42BC-BE8D-552014156AE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A3845-5305-4308-8D56-48E6C02CD7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63A44-73E5-4A5F-A08E-D83BDCA743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12261-9873-49CB-A2FE-ABFF41381C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112DB0-37F3-4CE3-A1C2-CC7B75007D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ED1FB-CA71-4910-B544-F50913E5E1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AE1B0-0AC3-4500-B043-596E30176B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5BE24-D0BD-4927-9F31-6563110C10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31A9D-F933-4FE7-9CBE-44EE18952E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61E8F-D834-4035-944E-79AFA0C3FD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88BD8-DF67-4AC4-9215-365DF8CC6A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BBE40-BD8E-40F6-AB9A-FD59FACF3B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1E680-0ECA-4A0F-B754-BDA513B559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 bright="-63000" contrast="49000"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ED0F9CE5-5D9C-4B4D-B249-01B8D85DF4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>
                <a:solidFill>
                  <a:srgbClr val="FFFF66"/>
                </a:solidFill>
              </a:rPr>
              <a:t>Momentum and Impulse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Car Crash (cont.)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6019800" cy="47545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FF66"/>
                </a:solidFill>
              </a:rPr>
              <a:t>The answer is…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FF66"/>
                </a:solidFill>
              </a:rPr>
              <a:t> It Does Not Matter!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FF66"/>
                </a:solidFill>
              </a:rPr>
              <a:t>Look at</a:t>
            </a:r>
            <a:r>
              <a:rPr lang="en-US" sz="2800"/>
              <a:t>  </a:t>
            </a:r>
            <a:r>
              <a:rPr lang="en-US" sz="2800">
                <a:solidFill>
                  <a:srgbClr val="FFFF66"/>
                </a:solidFill>
              </a:rPr>
              <a:t> </a:t>
            </a:r>
            <a:r>
              <a:rPr lang="en-US">
                <a:solidFill>
                  <a:srgbClr val="66FF33"/>
                </a:solidFill>
              </a:rPr>
              <a:t>F</a:t>
            </a:r>
            <a:r>
              <a:rPr lang="el-GR">
                <a:solidFill>
                  <a:srgbClr val="66FF33"/>
                </a:solidFill>
                <a:cs typeface="Arial" charset="0"/>
              </a:rPr>
              <a:t>Δ</a:t>
            </a:r>
            <a:r>
              <a:rPr lang="en-US">
                <a:solidFill>
                  <a:srgbClr val="66FF33"/>
                </a:solidFill>
              </a:rPr>
              <a:t>t= m</a:t>
            </a:r>
            <a:r>
              <a:rPr lang="el-GR">
                <a:solidFill>
                  <a:srgbClr val="66FF33"/>
                </a:solidFill>
                <a:cs typeface="Arial" charset="0"/>
              </a:rPr>
              <a:t>Δ</a:t>
            </a:r>
            <a:r>
              <a:rPr lang="en-US">
                <a:solidFill>
                  <a:srgbClr val="66FF33"/>
                </a:solidFill>
              </a:rPr>
              <a:t>v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FF66"/>
                </a:solidFill>
              </a:rPr>
              <a:t>In both situations,</a:t>
            </a:r>
            <a:r>
              <a:rPr lang="en-US" sz="2800"/>
              <a:t> </a:t>
            </a:r>
            <a:r>
              <a:rPr lang="el-GR">
                <a:solidFill>
                  <a:srgbClr val="66FF33"/>
                </a:solidFill>
                <a:cs typeface="Arial" charset="0"/>
              </a:rPr>
              <a:t>Δ</a:t>
            </a:r>
            <a:r>
              <a:rPr lang="en-US">
                <a:solidFill>
                  <a:srgbClr val="66FF33"/>
                </a:solidFill>
              </a:rPr>
              <a:t>t, m, </a:t>
            </a:r>
            <a:r>
              <a:rPr lang="en-US">
                <a:solidFill>
                  <a:srgbClr val="FFFF66"/>
                </a:solidFill>
              </a:rPr>
              <a:t>and</a:t>
            </a:r>
            <a:r>
              <a:rPr lang="en-US">
                <a:solidFill>
                  <a:srgbClr val="66FF33"/>
                </a:solidFill>
              </a:rPr>
              <a:t> </a:t>
            </a:r>
            <a:r>
              <a:rPr lang="el-GR">
                <a:solidFill>
                  <a:srgbClr val="66FF33"/>
                </a:solidFill>
                <a:cs typeface="Arial" charset="0"/>
              </a:rPr>
              <a:t>Δ</a:t>
            </a:r>
            <a:r>
              <a:rPr lang="en-US">
                <a:solidFill>
                  <a:srgbClr val="66FF33"/>
                </a:solidFill>
              </a:rPr>
              <a:t>v </a:t>
            </a:r>
            <a:r>
              <a:rPr lang="en-US">
                <a:solidFill>
                  <a:srgbClr val="FFFF66"/>
                </a:solidFill>
              </a:rPr>
              <a:t>are the same!  The time it takes you to stop depends on your car, m is the mass of your car, and </a:t>
            </a:r>
            <a:r>
              <a:rPr lang="en-US" sz="2800">
                <a:solidFill>
                  <a:srgbClr val="FFFF66"/>
                </a:solidFill>
              </a:rPr>
              <a:t> </a:t>
            </a:r>
            <a:r>
              <a:rPr lang="el-GR">
                <a:solidFill>
                  <a:srgbClr val="FFFF66"/>
                </a:solidFill>
                <a:cs typeface="Arial" charset="0"/>
              </a:rPr>
              <a:t>Δ</a:t>
            </a:r>
            <a:r>
              <a:rPr lang="en-US">
                <a:solidFill>
                  <a:srgbClr val="FFFF66"/>
                </a:solidFill>
              </a:rPr>
              <a:t>v depends on how fast you were initially traveling.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>
              <a:solidFill>
                <a:srgbClr val="FFFF66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  <p:pic>
        <p:nvPicPr>
          <p:cNvPr id="15370" name="Picture 10" descr="MCj0293468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62675" y="1676400"/>
            <a:ext cx="2374900" cy="4038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Egg Drop connection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FF66"/>
                </a:solidFill>
              </a:rPr>
              <a:t>How are you going to use this in your egg drop?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FFFF66"/>
                </a:solidFill>
              </a:rPr>
              <a:t>Which of these variables can you control?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 dirty="0">
                <a:solidFill>
                  <a:srgbClr val="66FF33"/>
                </a:solidFill>
              </a:rPr>
              <a:t>F</a:t>
            </a:r>
            <a:r>
              <a:rPr lang="el-GR" sz="3600" dirty="0">
                <a:solidFill>
                  <a:srgbClr val="66FF33"/>
                </a:solidFill>
                <a:cs typeface="Arial" charset="0"/>
              </a:rPr>
              <a:t>Δ</a:t>
            </a:r>
            <a:r>
              <a:rPr lang="en-US" sz="3600" dirty="0">
                <a:solidFill>
                  <a:srgbClr val="66FF33"/>
                </a:solidFill>
              </a:rPr>
              <a:t>t= m</a:t>
            </a:r>
            <a:r>
              <a:rPr lang="el-GR" sz="3600" dirty="0">
                <a:solidFill>
                  <a:srgbClr val="66FF33"/>
                </a:solidFill>
                <a:cs typeface="Arial" charset="0"/>
              </a:rPr>
              <a:t>Δ</a:t>
            </a:r>
            <a:r>
              <a:rPr lang="en-US" sz="3600" dirty="0">
                <a:solidFill>
                  <a:srgbClr val="66FF33"/>
                </a:solidFill>
              </a:rPr>
              <a:t>v</a:t>
            </a:r>
            <a:endParaRPr lang="en-US" dirty="0">
              <a:solidFill>
                <a:srgbClr val="66FF33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FFFF66"/>
                </a:solidFill>
              </a:rPr>
              <a:t>Which of them do you want to maximize, which do you want to minimize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66FF33"/>
                </a:solidFill>
              </a:rPr>
              <a:t>(note: we are looking at the force on the egg.  Therefore, m represents the egg mass, not the entire mass of the project)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FFFF66"/>
                </a:solidFill>
              </a:rPr>
              <a:t>Let’s start with everyday language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57150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rgbClr val="FFFF66"/>
                </a:solidFill>
              </a:rPr>
              <a:t>	What do you say when a sports team is on a roll?</a:t>
            </a:r>
          </a:p>
          <a:p>
            <a:pPr>
              <a:buFontTx/>
              <a:buNone/>
            </a:pPr>
            <a:r>
              <a:rPr lang="en-US" sz="2800">
                <a:solidFill>
                  <a:srgbClr val="FFFF66"/>
                </a:solidFill>
              </a:rPr>
              <a:t>	They may not have the lead but they may have ___________</a:t>
            </a:r>
          </a:p>
          <a:p>
            <a:pPr>
              <a:buFontTx/>
              <a:buNone/>
            </a:pPr>
            <a:endParaRPr lang="en-US" sz="2800">
              <a:solidFill>
                <a:srgbClr val="FFFF66"/>
              </a:solidFill>
            </a:endParaRPr>
          </a:p>
          <a:p>
            <a:pPr algn="ctr">
              <a:buFontTx/>
              <a:buNone/>
            </a:pPr>
            <a:r>
              <a:rPr lang="en-US" sz="2800" b="1">
                <a:solidFill>
                  <a:srgbClr val="66FF33"/>
                </a:solidFill>
              </a:rPr>
              <a:t> MOMENTUM</a:t>
            </a:r>
          </a:p>
          <a:p>
            <a:pPr>
              <a:buFontTx/>
              <a:buNone/>
            </a:pPr>
            <a:endParaRPr lang="en-US" sz="2800">
              <a:solidFill>
                <a:srgbClr val="FFFF66"/>
              </a:solidFill>
            </a:endParaRPr>
          </a:p>
          <a:p>
            <a:pPr>
              <a:buFontTx/>
              <a:buNone/>
            </a:pPr>
            <a:r>
              <a:rPr lang="en-US" sz="2800">
                <a:solidFill>
                  <a:srgbClr val="FFFF66"/>
                </a:solidFill>
              </a:rPr>
              <a:t>   A team that has momentum is hard to stop.</a:t>
            </a:r>
          </a:p>
          <a:p>
            <a:pPr>
              <a:buFontTx/>
              <a:buNone/>
            </a:pPr>
            <a:endParaRPr lang="en-US" sz="2800">
              <a:solidFill>
                <a:srgbClr val="FFFF66"/>
              </a:solidFill>
            </a:endParaRPr>
          </a:p>
        </p:txBody>
      </p:sp>
      <p:pic>
        <p:nvPicPr>
          <p:cNvPr id="3077" name="Picture 5" descr="MCj0212065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91200" y="1905000"/>
            <a:ext cx="2765425" cy="3810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66"/>
                </a:solidFill>
              </a:rPr>
              <a:t>What is Momentum?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FFFF66"/>
                </a:solidFill>
              </a:rPr>
              <a:t>An object with a lot of momentum is also hard to stop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>
              <a:solidFill>
                <a:srgbClr val="FFFF66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CCFF33"/>
                </a:solidFill>
              </a:rPr>
              <a:t>Momentum = p = </a:t>
            </a:r>
            <a:r>
              <a:rPr lang="en-US" dirty="0" err="1">
                <a:solidFill>
                  <a:srgbClr val="CCFF33"/>
                </a:solidFill>
              </a:rPr>
              <a:t>mv</a:t>
            </a:r>
            <a:endParaRPr lang="en-US" dirty="0">
              <a:solidFill>
                <a:srgbClr val="CCFF33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FFFF66"/>
                </a:solidFill>
              </a:rPr>
              <a:t>Units: </a:t>
            </a:r>
            <a:r>
              <a:rPr lang="en-US" dirty="0" err="1">
                <a:solidFill>
                  <a:srgbClr val="FFFF66"/>
                </a:solidFill>
              </a:rPr>
              <a:t>kg</a:t>
            </a:r>
            <a:r>
              <a:rPr lang="en-US" dirty="0" err="1">
                <a:solidFill>
                  <a:srgbClr val="FFFF66"/>
                </a:solidFill>
                <a:cs typeface="Arial" charset="0"/>
              </a:rPr>
              <a:t>∙</a:t>
            </a:r>
            <a:r>
              <a:rPr lang="en-US" dirty="0" err="1" smtClean="0">
                <a:solidFill>
                  <a:srgbClr val="FFFF66"/>
                </a:solidFill>
                <a:cs typeface="Arial" charset="0"/>
              </a:rPr>
              <a:t>m</a:t>
            </a:r>
            <a:r>
              <a:rPr lang="en-US" dirty="0" smtClean="0">
                <a:solidFill>
                  <a:srgbClr val="FFFF66"/>
                </a:solidFill>
                <a:cs typeface="Arial" charset="0"/>
              </a:rPr>
              <a:t>/s</a:t>
            </a:r>
            <a:endParaRPr lang="en-US" baseline="30000" dirty="0">
              <a:solidFill>
                <a:srgbClr val="FFFF66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FFFF66"/>
                </a:solidFill>
              </a:rPr>
              <a:t>m=mass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FFFF66"/>
                </a:solidFill>
              </a:rPr>
              <a:t>v=velocity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FFFF66"/>
                </a:solidFill>
              </a:rPr>
              <a:t>Momentum is also a vector (it has direction)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66"/>
                </a:solidFill>
              </a:rPr>
              <a:t>Let’s practice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66"/>
                </a:solidFill>
              </a:rPr>
              <a:t>A 1200 kg car drives west at 25 m/s for 3 hours.  What is the car’s momentum?</a:t>
            </a:r>
          </a:p>
          <a:p>
            <a:r>
              <a:rPr lang="en-US" sz="2800" dirty="0">
                <a:solidFill>
                  <a:srgbClr val="99FF33"/>
                </a:solidFill>
              </a:rPr>
              <a:t>Identify the variables:</a:t>
            </a:r>
          </a:p>
          <a:p>
            <a:pPr lvl="1"/>
            <a:r>
              <a:rPr lang="en-US" dirty="0">
                <a:solidFill>
                  <a:srgbClr val="99FF33"/>
                </a:solidFill>
              </a:rPr>
              <a:t>1200 kg = mass</a:t>
            </a:r>
          </a:p>
          <a:p>
            <a:pPr lvl="1"/>
            <a:r>
              <a:rPr lang="en-US" dirty="0">
                <a:solidFill>
                  <a:srgbClr val="99FF33"/>
                </a:solidFill>
              </a:rPr>
              <a:t>25m/s, west = velocity</a:t>
            </a:r>
          </a:p>
          <a:p>
            <a:pPr lvl="1"/>
            <a:r>
              <a:rPr lang="en-US" dirty="0">
                <a:solidFill>
                  <a:srgbClr val="99FF33"/>
                </a:solidFill>
              </a:rPr>
              <a:t>3 hours = time</a:t>
            </a:r>
          </a:p>
          <a:p>
            <a:pPr lvl="1"/>
            <a:endParaRPr lang="en-US" dirty="0">
              <a:solidFill>
                <a:srgbClr val="99FF33"/>
              </a:solidFill>
            </a:endParaRPr>
          </a:p>
          <a:p>
            <a:pPr lvl="1">
              <a:buFontTx/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FFFF66"/>
                </a:solidFill>
              </a:rPr>
              <a:t>P = </a:t>
            </a:r>
            <a:r>
              <a:rPr lang="en-US" dirty="0" err="1">
                <a:solidFill>
                  <a:srgbClr val="FFFF66"/>
                </a:solidFill>
              </a:rPr>
              <a:t>mv</a:t>
            </a:r>
            <a:r>
              <a:rPr lang="en-US" dirty="0">
                <a:solidFill>
                  <a:srgbClr val="FFFF66"/>
                </a:solidFill>
              </a:rPr>
              <a:t> = 1200 x 25 = 30000 kg </a:t>
            </a:r>
            <a:r>
              <a:rPr lang="en-US" dirty="0" smtClean="0">
                <a:solidFill>
                  <a:srgbClr val="FFFF66"/>
                </a:solidFill>
              </a:rPr>
              <a:t>m/s, </a:t>
            </a:r>
            <a:r>
              <a:rPr lang="en-US" dirty="0">
                <a:solidFill>
                  <a:srgbClr val="FFFF66"/>
                </a:solidFill>
              </a:rPr>
              <a:t>west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FFFF66"/>
                </a:solidFill>
              </a:rPr>
              <a:t>How hard is it to stop a moving object?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FFFF66"/>
                </a:solidFill>
              </a:rPr>
              <a:t>   To stop an object, we have to apply a force over a period of time.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FFFF66"/>
                </a:solidFill>
              </a:rPr>
              <a:t>   This is called </a:t>
            </a:r>
            <a:r>
              <a:rPr lang="en-US" b="1">
                <a:solidFill>
                  <a:srgbClr val="FFFF66"/>
                </a:solidFill>
              </a:rPr>
              <a:t>Impulse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000">
                <a:solidFill>
                  <a:srgbClr val="66FF33"/>
                </a:solidFill>
              </a:rPr>
              <a:t>   Impulse = F</a:t>
            </a:r>
            <a:r>
              <a:rPr lang="el-GR" sz="4000">
                <a:solidFill>
                  <a:srgbClr val="66FF33"/>
                </a:solidFill>
                <a:cs typeface="Arial" charset="0"/>
              </a:rPr>
              <a:t>Δ</a:t>
            </a:r>
            <a:r>
              <a:rPr lang="en-US" sz="4000">
                <a:solidFill>
                  <a:srgbClr val="66FF33"/>
                </a:solidFill>
              </a:rPr>
              <a:t>t</a:t>
            </a:r>
            <a:r>
              <a:rPr lang="en-US" sz="4000">
                <a:solidFill>
                  <a:srgbClr val="FFFF66"/>
                </a:solidFill>
              </a:rPr>
              <a:t>    Units: N</a:t>
            </a:r>
            <a:r>
              <a:rPr lang="en-US" sz="4000">
                <a:solidFill>
                  <a:srgbClr val="FFFF66"/>
                </a:solidFill>
                <a:cs typeface="Arial" charset="0"/>
              </a:rPr>
              <a:t>∙s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4000">
              <a:solidFill>
                <a:srgbClr val="FFFF66"/>
              </a:solidFill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4000">
                <a:solidFill>
                  <a:srgbClr val="FFFF66"/>
                </a:solidFill>
                <a:cs typeface="Arial" charset="0"/>
              </a:rPr>
              <a:t>F = force (N)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sz="4000">
                <a:solidFill>
                  <a:srgbClr val="FFFF66"/>
                </a:solidFill>
                <a:cs typeface="Arial" charset="0"/>
              </a:rPr>
              <a:t>Δ</a:t>
            </a:r>
            <a:r>
              <a:rPr lang="en-US" sz="4000">
                <a:solidFill>
                  <a:srgbClr val="FFFF66"/>
                </a:solidFill>
              </a:rPr>
              <a:t>t = time elapsed 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FFFF66"/>
                </a:solidFill>
              </a:rPr>
              <a:t>How hard is it to stop a moving object?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FF66"/>
                </a:solidFill>
              </a:rPr>
              <a:t>Using Newton’s 2</a:t>
            </a:r>
            <a:r>
              <a:rPr lang="en-US" baseline="30000" dirty="0">
                <a:solidFill>
                  <a:srgbClr val="FFFF66"/>
                </a:solidFill>
              </a:rPr>
              <a:t>nd</a:t>
            </a:r>
            <a:r>
              <a:rPr lang="en-US" dirty="0">
                <a:solidFill>
                  <a:srgbClr val="FFFF66"/>
                </a:solidFill>
              </a:rPr>
              <a:t> Law we get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 dirty="0">
                <a:solidFill>
                  <a:srgbClr val="FFFF66"/>
                </a:solidFill>
              </a:rPr>
              <a:t>F</a:t>
            </a:r>
            <a:r>
              <a:rPr lang="el-GR" sz="3600" dirty="0">
                <a:solidFill>
                  <a:srgbClr val="FFFF66"/>
                </a:solidFill>
                <a:cs typeface="Arial" charset="0"/>
              </a:rPr>
              <a:t>Δ</a:t>
            </a:r>
            <a:r>
              <a:rPr lang="en-US" sz="3600" dirty="0">
                <a:solidFill>
                  <a:srgbClr val="FFFF66"/>
                </a:solidFill>
              </a:rPr>
              <a:t>t= m</a:t>
            </a:r>
            <a:r>
              <a:rPr lang="el-GR" sz="3600" dirty="0">
                <a:solidFill>
                  <a:srgbClr val="FFFF66"/>
                </a:solidFill>
                <a:cs typeface="Arial" charset="0"/>
              </a:rPr>
              <a:t>Δ</a:t>
            </a:r>
            <a:r>
              <a:rPr lang="en-US" sz="3600" dirty="0">
                <a:solidFill>
                  <a:srgbClr val="FFFF66"/>
                </a:solidFill>
              </a:rPr>
              <a:t>v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3600" dirty="0">
              <a:solidFill>
                <a:srgbClr val="FFFF66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sz="3600" dirty="0">
              <a:solidFill>
                <a:srgbClr val="FFFF66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sz="3600" dirty="0">
              <a:solidFill>
                <a:srgbClr val="FFFF66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 dirty="0">
                <a:solidFill>
                  <a:srgbClr val="FFFF66"/>
                </a:solidFill>
              </a:rPr>
              <a:t>Which means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 dirty="0">
                <a:solidFill>
                  <a:srgbClr val="FFFF66"/>
                </a:solidFill>
              </a:rPr>
              <a:t>Impulse = change in momentum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3600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FFFF66"/>
                </a:solidFill>
              </a:rPr>
              <a:t>Why does an egg break or not break?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solidFill>
                  <a:srgbClr val="FFFF66"/>
                </a:solidFill>
              </a:rPr>
              <a:t>An egg dropped on a tile floor breaks, but an egg dropped on a pillow does not.  Why?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>
                <a:solidFill>
                  <a:srgbClr val="FFFF66"/>
                </a:solidFill>
              </a:rPr>
              <a:t> </a:t>
            </a:r>
            <a:r>
              <a:rPr lang="en-US" sz="3600" b="1">
                <a:solidFill>
                  <a:srgbClr val="66FF33"/>
                </a:solidFill>
              </a:rPr>
              <a:t>F</a:t>
            </a:r>
            <a:r>
              <a:rPr lang="el-GR" sz="3600" b="1">
                <a:solidFill>
                  <a:srgbClr val="66FF33"/>
                </a:solidFill>
                <a:cs typeface="Arial" charset="0"/>
              </a:rPr>
              <a:t>Δ</a:t>
            </a:r>
            <a:r>
              <a:rPr lang="en-US" sz="3600" b="1">
                <a:solidFill>
                  <a:srgbClr val="66FF33"/>
                </a:solidFill>
              </a:rPr>
              <a:t>t= m</a:t>
            </a:r>
            <a:r>
              <a:rPr lang="el-GR" sz="3600" b="1">
                <a:solidFill>
                  <a:srgbClr val="66FF33"/>
                </a:solidFill>
                <a:cs typeface="Arial" charset="0"/>
              </a:rPr>
              <a:t>Δ</a:t>
            </a:r>
            <a:r>
              <a:rPr lang="en-US" sz="3600" b="1">
                <a:solidFill>
                  <a:srgbClr val="66FF33"/>
                </a:solidFill>
              </a:rPr>
              <a:t>v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3600" b="1">
              <a:solidFill>
                <a:srgbClr val="66FF33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>
                <a:solidFill>
                  <a:srgbClr val="FFFF66"/>
                </a:solidFill>
              </a:rPr>
              <a:t>In both cases, m and </a:t>
            </a:r>
            <a:r>
              <a:rPr lang="el-GR" sz="2800">
                <a:solidFill>
                  <a:srgbClr val="FFFF66"/>
                </a:solidFill>
                <a:cs typeface="Arial" charset="0"/>
              </a:rPr>
              <a:t>Δ</a:t>
            </a:r>
            <a:r>
              <a:rPr lang="en-US" sz="2800">
                <a:solidFill>
                  <a:srgbClr val="FFFF66"/>
                </a:solidFill>
              </a:rPr>
              <a:t>v are the same.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>
                <a:solidFill>
                  <a:srgbClr val="FFFF66"/>
                </a:solidFill>
              </a:rPr>
              <a:t>If </a:t>
            </a:r>
            <a:r>
              <a:rPr lang="el-GR" sz="2800">
                <a:solidFill>
                  <a:srgbClr val="FFFF66"/>
                </a:solidFill>
                <a:cs typeface="Arial" charset="0"/>
              </a:rPr>
              <a:t>Δ</a:t>
            </a:r>
            <a:r>
              <a:rPr lang="en-US" sz="2800">
                <a:solidFill>
                  <a:srgbClr val="FFFF66"/>
                </a:solidFill>
              </a:rPr>
              <a:t>t goes up, what happens to F, the force?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>
                <a:solidFill>
                  <a:srgbClr val="FFFF66"/>
                </a:solidFill>
              </a:rPr>
              <a:t>Right!  Force goes down.  When dropped on a pillow, the egg starts to slow down as soon as it touches it.  A pillow increases the time the egg takes to stops. 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>
              <a:solidFill>
                <a:srgbClr val="FFFF66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800"/>
          </a:p>
          <a:p>
            <a:pPr>
              <a:lnSpc>
                <a:spcPct val="80000"/>
              </a:lnSpc>
              <a:buFontTx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66"/>
                </a:solidFill>
              </a:rPr>
              <a:t>Practice Problem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rgbClr val="FFFF66"/>
                </a:solidFill>
              </a:rPr>
              <a:t>A 57 gram tennis ball falls on a tile floor.  The ball changes velocity from -1.2 m/s to +1.2 m/s in 0.02 s.  What is the average force on the ball?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rgbClr val="FFFF66"/>
                </a:solidFill>
              </a:rPr>
              <a:t> </a:t>
            </a:r>
            <a:r>
              <a:rPr lang="en-US" sz="2400" dirty="0">
                <a:solidFill>
                  <a:srgbClr val="99FF33"/>
                </a:solidFill>
              </a:rPr>
              <a:t>Identify the variables: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99FF33"/>
                </a:solidFill>
              </a:rPr>
              <a:t>Mass = 57 g = 0.057 kg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sz="2400" dirty="0">
                <a:solidFill>
                  <a:srgbClr val="99FF33"/>
                </a:solidFill>
                <a:cs typeface="Arial" charset="0"/>
              </a:rPr>
              <a:t>Δ</a:t>
            </a:r>
            <a:r>
              <a:rPr lang="en-US" sz="2400" dirty="0">
                <a:solidFill>
                  <a:srgbClr val="99FF33"/>
                </a:solidFill>
                <a:cs typeface="Arial" charset="0"/>
              </a:rPr>
              <a:t>velocity = +1.2 – (-1.2) = 2.4 m/s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99FF33"/>
                </a:solidFill>
                <a:cs typeface="Arial" charset="0"/>
              </a:rPr>
              <a:t>Time = 0.02 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rgbClr val="FFFF66"/>
                </a:solidFill>
              </a:rPr>
              <a:t>using F</a:t>
            </a:r>
            <a:r>
              <a:rPr lang="el-GR" sz="2800" dirty="0">
                <a:solidFill>
                  <a:srgbClr val="FFFF66"/>
                </a:solidFill>
                <a:cs typeface="Arial" charset="0"/>
              </a:rPr>
              <a:t>Δ</a:t>
            </a:r>
            <a:r>
              <a:rPr lang="en-US" sz="2800" dirty="0">
                <a:solidFill>
                  <a:srgbClr val="FFFF66"/>
                </a:solidFill>
              </a:rPr>
              <a:t>t= m</a:t>
            </a:r>
            <a:r>
              <a:rPr lang="el-GR" sz="2800" dirty="0">
                <a:solidFill>
                  <a:srgbClr val="FFFF66"/>
                </a:solidFill>
                <a:cs typeface="Arial" charset="0"/>
              </a:rPr>
              <a:t>Δ</a:t>
            </a:r>
            <a:r>
              <a:rPr lang="en-US" sz="2800" dirty="0">
                <a:solidFill>
                  <a:srgbClr val="FFFF66"/>
                </a:solidFill>
              </a:rPr>
              <a:t>v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rgbClr val="FFFF66"/>
                </a:solidFill>
                <a:cs typeface="Arial" charset="0"/>
              </a:rPr>
              <a:t>                      F x (0.02 s) = (0.057 kg)(2.4 m/s)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rgbClr val="FFFF66"/>
                </a:solidFill>
                <a:cs typeface="Arial" charset="0"/>
              </a:rPr>
              <a:t>F= 6.8 N</a:t>
            </a:r>
            <a:endParaRPr lang="el-GR" sz="2800" dirty="0">
              <a:solidFill>
                <a:srgbClr val="FFFF66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Car Crash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71600"/>
            <a:ext cx="4724400" cy="47545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rgbClr val="FFFF66"/>
                </a:solidFill>
              </a:rPr>
              <a:t>   Would you rather be in a head on collision with an identical car, traveling at the same speed as you, or a brick wall?  </a:t>
            </a:r>
          </a:p>
          <a:p>
            <a:pPr>
              <a:buFontTx/>
              <a:buNone/>
            </a:pPr>
            <a:r>
              <a:rPr lang="en-US" sz="2800">
                <a:solidFill>
                  <a:srgbClr val="FFFF66"/>
                </a:solidFill>
              </a:rPr>
              <a:t>   </a:t>
            </a:r>
          </a:p>
          <a:p>
            <a:pPr>
              <a:buFontTx/>
              <a:buNone/>
            </a:pPr>
            <a:r>
              <a:rPr lang="en-US" sz="2800">
                <a:solidFill>
                  <a:srgbClr val="FFFF66"/>
                </a:solidFill>
              </a:rPr>
              <a:t>   </a:t>
            </a:r>
            <a:r>
              <a:rPr lang="en-US" sz="2400">
                <a:solidFill>
                  <a:srgbClr val="FFFF66"/>
                </a:solidFill>
              </a:rPr>
              <a:t>Assume in both situations you come to a complete stop. </a:t>
            </a:r>
          </a:p>
          <a:p>
            <a:pPr>
              <a:buFontTx/>
              <a:buNone/>
            </a:pPr>
            <a:endParaRPr lang="en-US" sz="2400">
              <a:solidFill>
                <a:srgbClr val="FFFF66"/>
              </a:solidFill>
            </a:endParaRPr>
          </a:p>
          <a:p>
            <a:pPr>
              <a:buFontTx/>
              <a:buNone/>
            </a:pPr>
            <a:r>
              <a:rPr lang="en-US" sz="2800">
                <a:solidFill>
                  <a:srgbClr val="FFFF66"/>
                </a:solidFill>
              </a:rPr>
              <a:t>   Take a guess</a:t>
            </a:r>
          </a:p>
        </p:txBody>
      </p:sp>
      <p:pic>
        <p:nvPicPr>
          <p:cNvPr id="10247" name="Picture 7" descr="car_crash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00600" y="1600200"/>
            <a:ext cx="4038600" cy="4260850"/>
          </a:xfrm>
          <a:noFill/>
          <a:ln/>
        </p:spPr>
      </p:pic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876800" y="6400800"/>
            <a:ext cx="426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http://techdigestuk.typepad.com/photos/uncategorized/car_crash.JPG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3207</TotalTime>
  <Words>575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Momentum and Impulse</vt:lpstr>
      <vt:lpstr>Let’s start with everyday language</vt:lpstr>
      <vt:lpstr>What is Momentum?</vt:lpstr>
      <vt:lpstr>Let’s practice</vt:lpstr>
      <vt:lpstr>How hard is it to stop a moving object?</vt:lpstr>
      <vt:lpstr>How hard is it to stop a moving object?</vt:lpstr>
      <vt:lpstr>Why does an egg break or not break?</vt:lpstr>
      <vt:lpstr>Practice Problem</vt:lpstr>
      <vt:lpstr>Car Crash</vt:lpstr>
      <vt:lpstr>Car Crash (cont.)</vt:lpstr>
      <vt:lpstr>Egg Drop connection</vt:lpstr>
    </vt:vector>
  </TitlesOfParts>
  <Company>cnusd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Momentum and Impulse</dc:title>
  <dc:creator>bill nye</dc:creator>
  <cp:lastModifiedBy>mshull</cp:lastModifiedBy>
  <cp:revision>19</cp:revision>
  <dcterms:created xsi:type="dcterms:W3CDTF">2005-05-03T15:05:11Z</dcterms:created>
  <dcterms:modified xsi:type="dcterms:W3CDTF">2016-01-29T14:40:25Z</dcterms:modified>
</cp:coreProperties>
</file>