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C8D13F-694B-424E-A75F-01FAE3F899D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EC54197-469A-4F19-AB7B-239B507C51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257175" y="-23813"/>
            <a:ext cx="9518650" cy="7229476"/>
            <a:chOff x="-162" y="-15"/>
            <a:chExt cx="5996" cy="455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-162" y="-15"/>
              <a:ext cx="5996" cy="4554"/>
              <a:chOff x="-162" y="-15"/>
              <a:chExt cx="5996" cy="4554"/>
            </a:xfrm>
          </p:grpSpPr>
          <p:sp>
            <p:nvSpPr>
              <p:cNvPr id="5124" name="Freeform 4"/>
              <p:cNvSpPr>
                <a:spLocks/>
              </p:cNvSpPr>
              <p:nvPr userDrawn="1"/>
            </p:nvSpPr>
            <p:spPr bwMode="hidden">
              <a:xfrm>
                <a:off x="3314" y="299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hidden">
              <a:xfrm>
                <a:off x="2200" y="258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hidden">
              <a:xfrm>
                <a:off x="2288" y="3047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hidden">
              <a:xfrm>
                <a:off x="2609" y="3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hidden">
              <a:xfrm>
                <a:off x="3980" y="183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hidden">
              <a:xfrm>
                <a:off x="3089" y="206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hidden">
              <a:xfrm rot="3318475">
                <a:off x="2254" y="189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1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6" y="338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2" name="Freeform 12"/>
              <p:cNvSpPr>
                <a:spLocks/>
              </p:cNvSpPr>
              <p:nvPr userDrawn="1"/>
            </p:nvSpPr>
            <p:spPr bwMode="hidden">
              <a:xfrm>
                <a:off x="1821" y="3000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3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5" y="375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hidden">
              <a:xfrm rot="6018034">
                <a:off x="1966" y="3575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hidden">
              <a:xfrm rot="6284068">
                <a:off x="3400" y="30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88" y="226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hidden">
              <a:xfrm rot="563450" flipH="1">
                <a:off x="1796" y="235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8" name="Freeform 18"/>
              <p:cNvSpPr>
                <a:spLocks/>
              </p:cNvSpPr>
              <p:nvPr userDrawn="1"/>
            </p:nvSpPr>
            <p:spPr bwMode="hidden">
              <a:xfrm>
                <a:off x="1227" y="273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hidden">
              <a:xfrm>
                <a:off x="113" y="257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0" name="Freeform 20"/>
              <p:cNvSpPr>
                <a:spLocks/>
              </p:cNvSpPr>
              <p:nvPr userDrawn="1"/>
            </p:nvSpPr>
            <p:spPr bwMode="hidden">
              <a:xfrm>
                <a:off x="153" y="300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1" name="Freeform 21"/>
              <p:cNvSpPr>
                <a:spLocks/>
              </p:cNvSpPr>
              <p:nvPr userDrawn="1"/>
            </p:nvSpPr>
            <p:spPr bwMode="hidden">
              <a:xfrm rot="-2130091">
                <a:off x="738" y="374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2" name="Freeform 22"/>
              <p:cNvSpPr>
                <a:spLocks/>
              </p:cNvSpPr>
              <p:nvPr userDrawn="1"/>
            </p:nvSpPr>
            <p:spPr bwMode="hidden">
              <a:xfrm>
                <a:off x="1821" y="19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3" name="Freeform 23"/>
              <p:cNvSpPr>
                <a:spLocks/>
              </p:cNvSpPr>
              <p:nvPr userDrawn="1"/>
            </p:nvSpPr>
            <p:spPr bwMode="hidden">
              <a:xfrm>
                <a:off x="1002" y="20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hidden">
              <a:xfrm rot="3318475">
                <a:off x="-73" y="200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hidden">
              <a:xfrm rot="20976686" flipH="1">
                <a:off x="869" y="337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hidden">
              <a:xfrm>
                <a:off x="-14" y="295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6" y="372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8" name="Freeform 28"/>
              <p:cNvSpPr>
                <a:spLocks/>
              </p:cNvSpPr>
              <p:nvPr userDrawn="1"/>
            </p:nvSpPr>
            <p:spPr bwMode="hidden">
              <a:xfrm rot="5508134">
                <a:off x="-25" y="35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49" name="Freeform 29"/>
              <p:cNvSpPr>
                <a:spLocks/>
              </p:cNvSpPr>
              <p:nvPr userDrawn="1"/>
            </p:nvSpPr>
            <p:spPr bwMode="hidden">
              <a:xfrm rot="6284068">
                <a:off x="1169" y="290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0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5" y="204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1" name="Freeform 31"/>
              <p:cNvSpPr>
                <a:spLocks/>
              </p:cNvSpPr>
              <p:nvPr userDrawn="1"/>
            </p:nvSpPr>
            <p:spPr bwMode="hidden">
              <a:xfrm rot="563450" flipH="1">
                <a:off x="501" y="221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2" name="Freeform 32"/>
              <p:cNvSpPr>
                <a:spLocks/>
              </p:cNvSpPr>
              <p:nvPr userDrawn="1"/>
            </p:nvSpPr>
            <p:spPr bwMode="hidden">
              <a:xfrm>
                <a:off x="1210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3" name="Freeform 33"/>
              <p:cNvSpPr>
                <a:spLocks/>
              </p:cNvSpPr>
              <p:nvPr userDrawn="1"/>
            </p:nvSpPr>
            <p:spPr bwMode="hidden">
              <a:xfrm>
                <a:off x="96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4" name="Freeform 34"/>
              <p:cNvSpPr>
                <a:spLocks/>
              </p:cNvSpPr>
              <p:nvPr userDrawn="1"/>
            </p:nvSpPr>
            <p:spPr bwMode="hidden">
              <a:xfrm>
                <a:off x="-20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5" name="Freeform 35"/>
              <p:cNvSpPr>
                <a:spLocks/>
              </p:cNvSpPr>
              <p:nvPr userDrawn="1"/>
            </p:nvSpPr>
            <p:spPr bwMode="hidden">
              <a:xfrm>
                <a:off x="721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6" name="Freeform 36"/>
              <p:cNvSpPr>
                <a:spLocks/>
              </p:cNvSpPr>
              <p:nvPr userDrawn="1"/>
            </p:nvSpPr>
            <p:spPr bwMode="hidden">
              <a:xfrm>
                <a:off x="1804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7" name="Freeform 37"/>
              <p:cNvSpPr>
                <a:spLocks/>
              </p:cNvSpPr>
              <p:nvPr userDrawn="1"/>
            </p:nvSpPr>
            <p:spPr bwMode="hidden">
              <a:xfrm>
                <a:off x="985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8" name="Freeform 38"/>
              <p:cNvSpPr>
                <a:spLocks/>
              </p:cNvSpPr>
              <p:nvPr userDrawn="1"/>
            </p:nvSpPr>
            <p:spPr bwMode="hidden">
              <a:xfrm rot="3318475">
                <a:off x="186" y="-9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59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2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0" name="Freeform 40"/>
              <p:cNvSpPr>
                <a:spLocks/>
              </p:cNvSpPr>
              <p:nvPr userDrawn="1"/>
            </p:nvSpPr>
            <p:spPr bwMode="hidden">
              <a:xfrm>
                <a:off x="185" y="95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1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7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2" name="Freeform 42"/>
              <p:cNvSpPr>
                <a:spLocks/>
              </p:cNvSpPr>
              <p:nvPr userDrawn="1"/>
            </p:nvSpPr>
            <p:spPr bwMode="hidden">
              <a:xfrm rot="2428453">
                <a:off x="-162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3" name="Freeform 43"/>
              <p:cNvSpPr>
                <a:spLocks/>
              </p:cNvSpPr>
              <p:nvPr userDrawn="1"/>
            </p:nvSpPr>
            <p:spPr bwMode="hidden">
              <a:xfrm rot="6284068">
                <a:off x="1296" y="94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4" name="Freeform 44"/>
              <p:cNvSpPr>
                <a:spLocks/>
              </p:cNvSpPr>
              <p:nvPr userDrawn="1"/>
            </p:nvSpPr>
            <p:spPr bwMode="hidden">
              <a:xfrm rot="19272242" flipV="1">
                <a:off x="928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5" name="Freeform 45"/>
              <p:cNvSpPr>
                <a:spLocks/>
              </p:cNvSpPr>
              <p:nvPr userDrawn="1"/>
            </p:nvSpPr>
            <p:spPr bwMode="hidden">
              <a:xfrm rot="563450" flipH="1">
                <a:off x="-20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6" name="Freeform 46"/>
              <p:cNvSpPr>
                <a:spLocks/>
              </p:cNvSpPr>
              <p:nvPr userDrawn="1"/>
            </p:nvSpPr>
            <p:spPr bwMode="hidden">
              <a:xfrm>
                <a:off x="3305" y="87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7" name="Freeform 47"/>
              <p:cNvSpPr>
                <a:spLocks/>
              </p:cNvSpPr>
              <p:nvPr userDrawn="1"/>
            </p:nvSpPr>
            <p:spPr bwMode="hidden">
              <a:xfrm>
                <a:off x="2191" y="466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8" name="Freeform 48"/>
              <p:cNvSpPr>
                <a:spLocks/>
              </p:cNvSpPr>
              <p:nvPr userDrawn="1"/>
            </p:nvSpPr>
            <p:spPr bwMode="hidden">
              <a:xfrm>
                <a:off x="2075" y="1119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69" name="Freeform 49"/>
              <p:cNvSpPr>
                <a:spLocks/>
              </p:cNvSpPr>
              <p:nvPr userDrawn="1"/>
            </p:nvSpPr>
            <p:spPr bwMode="hidden">
              <a:xfrm>
                <a:off x="2816" y="163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0" name="Freeform 50"/>
              <p:cNvSpPr>
                <a:spLocks/>
              </p:cNvSpPr>
              <p:nvPr userDrawn="1"/>
            </p:nvSpPr>
            <p:spPr bwMode="hidden">
              <a:xfrm>
                <a:off x="3899" y="-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1" name="Freeform 51"/>
              <p:cNvSpPr>
                <a:spLocks/>
              </p:cNvSpPr>
              <p:nvPr userDrawn="1"/>
            </p:nvSpPr>
            <p:spPr bwMode="hidden">
              <a:xfrm>
                <a:off x="3080" y="99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2" name="Freeform 52"/>
              <p:cNvSpPr>
                <a:spLocks/>
              </p:cNvSpPr>
              <p:nvPr userDrawn="1"/>
            </p:nvSpPr>
            <p:spPr bwMode="hidden">
              <a:xfrm rot="3318475">
                <a:off x="2005" y="5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3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7" y="126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4" name="Freeform 54"/>
              <p:cNvSpPr>
                <a:spLocks/>
              </p:cNvSpPr>
              <p:nvPr userDrawn="1"/>
            </p:nvSpPr>
            <p:spPr bwMode="hidden">
              <a:xfrm>
                <a:off x="1908" y="107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5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2" y="1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6" name="Freeform 56"/>
              <p:cNvSpPr>
                <a:spLocks/>
              </p:cNvSpPr>
              <p:nvPr userDrawn="1"/>
            </p:nvSpPr>
            <p:spPr bwMode="hidden">
              <a:xfrm rot="2428453">
                <a:off x="1933" y="1684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7" name="Freeform 57"/>
              <p:cNvSpPr>
                <a:spLocks/>
              </p:cNvSpPr>
              <p:nvPr userDrawn="1"/>
            </p:nvSpPr>
            <p:spPr bwMode="hidden">
              <a:xfrm rot="6284068">
                <a:off x="3391" y="94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8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3" y="84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79" name="Freeform 59"/>
              <p:cNvSpPr>
                <a:spLocks/>
              </p:cNvSpPr>
              <p:nvPr userDrawn="1"/>
            </p:nvSpPr>
            <p:spPr bwMode="hidden">
              <a:xfrm rot="563450" flipH="1">
                <a:off x="1847" y="238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0" name="Freeform 60"/>
              <p:cNvSpPr>
                <a:spLocks/>
              </p:cNvSpPr>
              <p:nvPr userDrawn="1"/>
            </p:nvSpPr>
            <p:spPr bwMode="hidden">
              <a:xfrm flipH="1">
                <a:off x="5075" y="86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1" name="Freeform 61"/>
              <p:cNvSpPr>
                <a:spLocks/>
              </p:cNvSpPr>
              <p:nvPr userDrawn="1"/>
            </p:nvSpPr>
            <p:spPr bwMode="hidden">
              <a:xfrm>
                <a:off x="4287" y="475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2" name="Freeform 62"/>
              <p:cNvSpPr>
                <a:spLocks/>
              </p:cNvSpPr>
              <p:nvPr userDrawn="1"/>
            </p:nvSpPr>
            <p:spPr bwMode="hidden">
              <a:xfrm>
                <a:off x="4171" y="1128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3" name="Freeform 63"/>
              <p:cNvSpPr>
                <a:spLocks/>
              </p:cNvSpPr>
              <p:nvPr userDrawn="1"/>
            </p:nvSpPr>
            <p:spPr bwMode="hidden">
              <a:xfrm>
                <a:off x="5092" y="157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4" name="Freeform 64"/>
              <p:cNvSpPr>
                <a:spLocks/>
              </p:cNvSpPr>
              <p:nvPr userDrawn="1"/>
            </p:nvSpPr>
            <p:spPr bwMode="hidden">
              <a:xfrm>
                <a:off x="4828" y="24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5" name="Freeform 65"/>
              <p:cNvSpPr>
                <a:spLocks/>
              </p:cNvSpPr>
              <p:nvPr userDrawn="1"/>
            </p:nvSpPr>
            <p:spPr bwMode="hidden">
              <a:xfrm rot="3318475">
                <a:off x="4137" y="-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6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3" y="127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7" name="Freeform 67"/>
              <p:cNvSpPr>
                <a:spLocks/>
              </p:cNvSpPr>
              <p:nvPr userDrawn="1"/>
            </p:nvSpPr>
            <p:spPr bwMode="hidden">
              <a:xfrm>
                <a:off x="4328" y="94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8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2" y="321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89" name="Freeform 69"/>
              <p:cNvSpPr>
                <a:spLocks/>
              </p:cNvSpPr>
              <p:nvPr userDrawn="1"/>
            </p:nvSpPr>
            <p:spPr bwMode="hidden">
              <a:xfrm rot="2428453">
                <a:off x="4161" y="1609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0" name="Freeform 70"/>
              <p:cNvSpPr>
                <a:spLocks/>
              </p:cNvSpPr>
              <p:nvPr userDrawn="1"/>
            </p:nvSpPr>
            <p:spPr bwMode="hidden">
              <a:xfrm rot="6284068">
                <a:off x="4899" y="7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1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2" y="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2" name="Freeform 72"/>
              <p:cNvSpPr>
                <a:spLocks/>
              </p:cNvSpPr>
              <p:nvPr userDrawn="1"/>
            </p:nvSpPr>
            <p:spPr bwMode="hidden">
              <a:xfrm rot="563450" flipH="1">
                <a:off x="3823" y="46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3" name="Freeform 73"/>
              <p:cNvSpPr>
                <a:spLocks/>
              </p:cNvSpPr>
              <p:nvPr userDrawn="1"/>
            </p:nvSpPr>
            <p:spPr bwMode="hidden">
              <a:xfrm rot="6521641">
                <a:off x="5097" y="2955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4" name="Freeform 74"/>
              <p:cNvSpPr>
                <a:spLocks/>
              </p:cNvSpPr>
              <p:nvPr userDrawn="1"/>
            </p:nvSpPr>
            <p:spPr bwMode="hidden">
              <a:xfrm>
                <a:off x="4287" y="2587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5" name="Freeform 75"/>
              <p:cNvSpPr>
                <a:spLocks/>
              </p:cNvSpPr>
              <p:nvPr userDrawn="1"/>
            </p:nvSpPr>
            <p:spPr bwMode="hidden">
              <a:xfrm>
                <a:off x="4171" y="324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6" name="Freeform 76"/>
              <p:cNvSpPr>
                <a:spLocks/>
              </p:cNvSpPr>
              <p:nvPr userDrawn="1"/>
            </p:nvSpPr>
            <p:spPr bwMode="hidden">
              <a:xfrm rot="5844778">
                <a:off x="5044" y="3610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7" name="Freeform 77"/>
              <p:cNvSpPr>
                <a:spLocks/>
              </p:cNvSpPr>
              <p:nvPr userDrawn="1"/>
            </p:nvSpPr>
            <p:spPr bwMode="hidden">
              <a:xfrm>
                <a:off x="4852" y="204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8" name="Freeform 78"/>
              <p:cNvSpPr>
                <a:spLocks/>
              </p:cNvSpPr>
              <p:nvPr userDrawn="1"/>
            </p:nvSpPr>
            <p:spPr bwMode="hidden">
              <a:xfrm rot="3318475">
                <a:off x="4101" y="201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199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3" y="368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0" name="Freeform 80"/>
              <p:cNvSpPr>
                <a:spLocks/>
              </p:cNvSpPr>
              <p:nvPr userDrawn="1"/>
            </p:nvSpPr>
            <p:spPr bwMode="hidden">
              <a:xfrm>
                <a:off x="4004" y="319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1" name="Freeform 81"/>
              <p:cNvSpPr>
                <a:spLocks/>
              </p:cNvSpPr>
              <p:nvPr userDrawn="1"/>
            </p:nvSpPr>
            <p:spPr bwMode="hidden">
              <a:xfrm rot="6820033">
                <a:off x="4161" y="363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2" name="Freeform 82"/>
              <p:cNvSpPr>
                <a:spLocks/>
              </p:cNvSpPr>
              <p:nvPr userDrawn="1"/>
            </p:nvSpPr>
            <p:spPr bwMode="hidden">
              <a:xfrm rot="6284068">
                <a:off x="4587" y="257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3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6" y="210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204" name="Freeform 84"/>
              <p:cNvSpPr>
                <a:spLocks/>
              </p:cNvSpPr>
              <p:nvPr userDrawn="1"/>
            </p:nvSpPr>
            <p:spPr bwMode="hidden">
              <a:xfrm rot="563450" flipH="1">
                <a:off x="3979" y="24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85"/>
            <p:cNvGrpSpPr>
              <a:grpSpLocks/>
            </p:cNvGrpSpPr>
            <p:nvPr userDrawn="1"/>
          </p:nvGrpSpPr>
          <p:grpSpPr bwMode="auto">
            <a:xfrm>
              <a:off x="76" y="1909"/>
              <a:ext cx="5577" cy="1251"/>
              <a:chOff x="76" y="1909"/>
              <a:chExt cx="5577" cy="1251"/>
            </a:xfrm>
          </p:grpSpPr>
          <p:sp>
            <p:nvSpPr>
              <p:cNvPr id="5206" name="Freeform 86"/>
              <p:cNvSpPr>
                <a:spLocks/>
              </p:cNvSpPr>
              <p:nvPr/>
            </p:nvSpPr>
            <p:spPr bwMode="ltGray">
              <a:xfrm rot="-3632084">
                <a:off x="225" y="2083"/>
                <a:ext cx="1123" cy="1031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rgbClr val="808080">
                  <a:alpha val="50000"/>
                </a:srgbClr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grpSp>
            <p:nvGrpSpPr>
              <p:cNvPr id="5" name="Group 87"/>
              <p:cNvGrpSpPr>
                <a:grpSpLocks/>
              </p:cNvGrpSpPr>
              <p:nvPr/>
            </p:nvGrpSpPr>
            <p:grpSpPr bwMode="auto">
              <a:xfrm>
                <a:off x="144" y="2221"/>
                <a:ext cx="5509" cy="141"/>
                <a:chOff x="150" y="543"/>
                <a:chExt cx="5309" cy="200"/>
              </a:xfrm>
            </p:grpSpPr>
            <p:sp>
              <p:nvSpPr>
                <p:cNvPr id="5208" name="AutoShape 88"/>
                <p:cNvSpPr>
                  <a:spLocks noChangeArrowheads="1"/>
                </p:cNvSpPr>
                <p:nvPr/>
              </p:nvSpPr>
              <p:spPr bwMode="ltGray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09" name="Rectangle 89"/>
                <p:cNvSpPr>
                  <a:spLocks noChangeArrowheads="1"/>
                </p:cNvSpPr>
                <p:nvPr/>
              </p:nvSpPr>
              <p:spPr bwMode="ltGray">
                <a:xfrm>
                  <a:off x="175" y="600"/>
                  <a:ext cx="5251" cy="50"/>
                </a:xfrm>
                <a:prstGeom prst="rect">
                  <a:avLst/>
                </a:prstGeom>
                <a:solidFill>
                  <a:srgbClr val="808080">
                    <a:alpha val="50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6" name="Group 90"/>
              <p:cNvGrpSpPr>
                <a:grpSpLocks/>
              </p:cNvGrpSpPr>
              <p:nvPr/>
            </p:nvGrpSpPr>
            <p:grpSpPr bwMode="auto">
              <a:xfrm>
                <a:off x="76" y="2164"/>
                <a:ext cx="5509" cy="141"/>
                <a:chOff x="150" y="543"/>
                <a:chExt cx="5309" cy="200"/>
              </a:xfrm>
            </p:grpSpPr>
            <p:sp>
              <p:nvSpPr>
                <p:cNvPr id="5211" name="AutoShape 91"/>
                <p:cNvSpPr>
                  <a:spLocks noChangeArrowheads="1"/>
                </p:cNvSpPr>
                <p:nvPr/>
              </p:nvSpPr>
              <p:spPr bwMode="auto">
                <a:xfrm>
                  <a:off x="150" y="543"/>
                  <a:ext cx="5309" cy="200"/>
                </a:xfrm>
                <a:prstGeom prst="roundRect">
                  <a:avLst>
                    <a:gd name="adj" fmla="val 50000"/>
                  </a:avLst>
                </a:prstGeom>
                <a:gradFill rotWithShape="0">
                  <a:gsLst>
                    <a:gs pos="0">
                      <a:srgbClr val="B2B2B2">
                        <a:gamma/>
                        <a:shade val="46275"/>
                        <a:invGamma/>
                      </a:srgbClr>
                    </a:gs>
                    <a:gs pos="50000">
                      <a:srgbClr val="B2B2B2"/>
                    </a:gs>
                    <a:gs pos="100000">
                      <a:srgbClr val="B2B2B2">
                        <a:gamma/>
                        <a:shade val="46275"/>
                        <a:invGamma/>
                      </a:srgb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12" name="Rectangle 92"/>
                <p:cNvSpPr>
                  <a:spLocks noChangeArrowheads="1"/>
                </p:cNvSpPr>
                <p:nvPr/>
              </p:nvSpPr>
              <p:spPr bwMode="auto">
                <a:xfrm>
                  <a:off x="175" y="600"/>
                  <a:ext cx="5251" cy="50"/>
                </a:xfrm>
                <a:prstGeom prst="rect">
                  <a:avLst/>
                </a:prstGeom>
                <a:gradFill rotWithShape="0">
                  <a:gsLst>
                    <a:gs pos="0">
                      <a:srgbClr val="B2B2B2"/>
                    </a:gs>
                    <a:gs pos="50000">
                      <a:srgbClr val="B2B2B2">
                        <a:gamma/>
                        <a:tint val="27451"/>
                        <a:invGamma/>
                      </a:srgbClr>
                    </a:gs>
                    <a:gs pos="100000">
                      <a:srgbClr val="B2B2B2"/>
                    </a:gs>
                  </a:gsLst>
                  <a:lin ang="5400000" scaled="1"/>
                </a:gra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</p:grpSp>
          <p:grpSp>
            <p:nvGrpSpPr>
              <p:cNvPr id="7" name="Group 93"/>
              <p:cNvGrpSpPr>
                <a:grpSpLocks/>
              </p:cNvGrpSpPr>
              <p:nvPr/>
            </p:nvGrpSpPr>
            <p:grpSpPr bwMode="auto">
              <a:xfrm rot="-3629538">
                <a:off x="242" y="1946"/>
                <a:ext cx="1025" cy="952"/>
                <a:chOff x="1016" y="940"/>
                <a:chExt cx="2844" cy="2644"/>
              </a:xfrm>
            </p:grpSpPr>
            <p:sp>
              <p:nvSpPr>
                <p:cNvPr id="5214" name="Freeform 94"/>
                <p:cNvSpPr>
                  <a:spLocks/>
                </p:cNvSpPr>
                <p:nvPr/>
              </p:nvSpPr>
              <p:spPr bwMode="auto">
                <a:xfrm>
                  <a:off x="1016" y="970"/>
                  <a:ext cx="2844" cy="2614"/>
                </a:xfrm>
                <a:custGeom>
                  <a:avLst/>
                  <a:gdLst/>
                  <a:ahLst/>
                  <a:cxnLst>
                    <a:cxn ang="0">
                      <a:pos x="17" y="180"/>
                    </a:cxn>
                    <a:cxn ang="0">
                      <a:pos x="284" y="720"/>
                    </a:cxn>
                    <a:cxn ang="0">
                      <a:pos x="380" y="687"/>
                    </a:cxn>
                    <a:cxn ang="0">
                      <a:pos x="647" y="249"/>
                    </a:cxn>
                    <a:cxn ang="0">
                      <a:pos x="716" y="138"/>
                    </a:cxn>
                    <a:cxn ang="0">
                      <a:pos x="182" y="0"/>
                    </a:cxn>
                    <a:cxn ang="0">
                      <a:pos x="17" y="180"/>
                    </a:cxn>
                  </a:cxnLst>
                  <a:rect l="0" t="0" r="r" b="b"/>
                  <a:pathLst>
                    <a:path w="866" h="795">
                      <a:moveTo>
                        <a:pt x="17" y="180"/>
                      </a:moveTo>
                      <a:cubicBezTo>
                        <a:pt x="49" y="413"/>
                        <a:pt x="206" y="636"/>
                        <a:pt x="284" y="720"/>
                      </a:cubicBezTo>
                      <a:cubicBezTo>
                        <a:pt x="359" y="795"/>
                        <a:pt x="422" y="771"/>
                        <a:pt x="380" y="687"/>
                      </a:cubicBezTo>
                      <a:cubicBezTo>
                        <a:pt x="284" y="378"/>
                        <a:pt x="197" y="183"/>
                        <a:pt x="647" y="249"/>
                      </a:cubicBezTo>
                      <a:cubicBezTo>
                        <a:pt x="866" y="276"/>
                        <a:pt x="791" y="175"/>
                        <a:pt x="716" y="138"/>
                      </a:cubicBezTo>
                      <a:cubicBezTo>
                        <a:pt x="575" y="63"/>
                        <a:pt x="317" y="6"/>
                        <a:pt x="182" y="0"/>
                      </a:cubicBezTo>
                      <a:cubicBezTo>
                        <a:pt x="95" y="0"/>
                        <a:pt x="0" y="32"/>
                        <a:pt x="17" y="18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12700" cmpd="sng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15" name="Freeform 95"/>
                <p:cNvSpPr>
                  <a:spLocks/>
                </p:cNvSpPr>
                <p:nvPr/>
              </p:nvSpPr>
              <p:spPr bwMode="auto">
                <a:xfrm>
                  <a:off x="1068" y="985"/>
                  <a:ext cx="642" cy="1919"/>
                </a:xfrm>
                <a:custGeom>
                  <a:avLst/>
                  <a:gdLst/>
                  <a:ahLst/>
                  <a:cxnLst>
                    <a:cxn ang="0">
                      <a:pos x="209" y="42"/>
                    </a:cxn>
                    <a:cxn ang="0">
                      <a:pos x="1" y="551"/>
                    </a:cxn>
                    <a:cxn ang="0">
                      <a:pos x="218" y="1319"/>
                    </a:cxn>
                    <a:cxn ang="0">
                      <a:pos x="518" y="1845"/>
                    </a:cxn>
                    <a:cxn ang="0">
                      <a:pos x="551" y="1761"/>
                    </a:cxn>
                    <a:cxn ang="0">
                      <a:pos x="259" y="1060"/>
                    </a:cxn>
                    <a:cxn ang="0">
                      <a:pos x="218" y="559"/>
                    </a:cxn>
                    <a:cxn ang="0">
                      <a:pos x="343" y="192"/>
                    </a:cxn>
                    <a:cxn ang="0">
                      <a:pos x="476" y="117"/>
                    </a:cxn>
                    <a:cxn ang="0">
                      <a:pos x="635" y="58"/>
                    </a:cxn>
                    <a:cxn ang="0">
                      <a:pos x="518" y="8"/>
                    </a:cxn>
                    <a:cxn ang="0">
                      <a:pos x="326" y="8"/>
                    </a:cxn>
                    <a:cxn ang="0">
                      <a:pos x="209" y="42"/>
                    </a:cxn>
                  </a:cxnLst>
                  <a:rect l="0" t="0" r="r" b="b"/>
                  <a:pathLst>
                    <a:path w="642" h="1919">
                      <a:moveTo>
                        <a:pt x="209" y="42"/>
                      </a:moveTo>
                      <a:cubicBezTo>
                        <a:pt x="59" y="125"/>
                        <a:pt x="0" y="338"/>
                        <a:pt x="1" y="551"/>
                      </a:cubicBezTo>
                      <a:cubicBezTo>
                        <a:pt x="2" y="764"/>
                        <a:pt x="132" y="1103"/>
                        <a:pt x="218" y="1319"/>
                      </a:cubicBezTo>
                      <a:cubicBezTo>
                        <a:pt x="304" y="1535"/>
                        <a:pt x="462" y="1771"/>
                        <a:pt x="518" y="1845"/>
                      </a:cubicBezTo>
                      <a:cubicBezTo>
                        <a:pt x="574" y="1919"/>
                        <a:pt x="594" y="1892"/>
                        <a:pt x="551" y="1761"/>
                      </a:cubicBezTo>
                      <a:cubicBezTo>
                        <a:pt x="508" y="1630"/>
                        <a:pt x="314" y="1260"/>
                        <a:pt x="259" y="1060"/>
                      </a:cubicBezTo>
                      <a:cubicBezTo>
                        <a:pt x="204" y="860"/>
                        <a:pt x="204" y="704"/>
                        <a:pt x="218" y="559"/>
                      </a:cubicBezTo>
                      <a:cubicBezTo>
                        <a:pt x="232" y="414"/>
                        <a:pt x="300" y="266"/>
                        <a:pt x="343" y="192"/>
                      </a:cubicBezTo>
                      <a:cubicBezTo>
                        <a:pt x="386" y="118"/>
                        <a:pt x="427" y="139"/>
                        <a:pt x="476" y="117"/>
                      </a:cubicBezTo>
                      <a:cubicBezTo>
                        <a:pt x="525" y="95"/>
                        <a:pt x="628" y="76"/>
                        <a:pt x="635" y="58"/>
                      </a:cubicBezTo>
                      <a:cubicBezTo>
                        <a:pt x="642" y="40"/>
                        <a:pt x="569" y="16"/>
                        <a:pt x="518" y="8"/>
                      </a:cubicBezTo>
                      <a:cubicBezTo>
                        <a:pt x="467" y="0"/>
                        <a:pt x="378" y="2"/>
                        <a:pt x="326" y="8"/>
                      </a:cubicBezTo>
                      <a:cubicBezTo>
                        <a:pt x="274" y="14"/>
                        <a:pt x="259" y="0"/>
                        <a:pt x="209" y="42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ln w="9525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16" name="Freeform 96"/>
                <p:cNvSpPr>
                  <a:spLocks/>
                </p:cNvSpPr>
                <p:nvPr/>
              </p:nvSpPr>
              <p:spPr bwMode="auto">
                <a:xfrm>
                  <a:off x="1196" y="940"/>
                  <a:ext cx="2411" cy="630"/>
                </a:xfrm>
                <a:custGeom>
                  <a:avLst/>
                  <a:gdLst/>
                  <a:ahLst/>
                  <a:cxnLst>
                    <a:cxn ang="0">
                      <a:pos x="11" y="117"/>
                    </a:cxn>
                    <a:cxn ang="0">
                      <a:pos x="250" y="10"/>
                    </a:cxn>
                    <a:cxn ang="0">
                      <a:pos x="765" y="58"/>
                    </a:cxn>
                    <a:cxn ang="0">
                      <a:pos x="1574" y="256"/>
                    </a:cxn>
                    <a:cxn ang="0">
                      <a:pos x="2162" y="470"/>
                    </a:cxn>
                    <a:cxn ang="0">
                      <a:pos x="2359" y="586"/>
                    </a:cxn>
                    <a:cxn ang="0">
                      <a:pos x="2307" y="601"/>
                    </a:cxn>
                    <a:cxn ang="0">
                      <a:pos x="1741" y="415"/>
                    </a:cxn>
                    <a:cxn ang="0">
                      <a:pos x="874" y="212"/>
                    </a:cxn>
                    <a:cxn ang="0">
                      <a:pos x="382" y="179"/>
                    </a:cxn>
                    <a:cxn ang="0">
                      <a:pos x="198" y="270"/>
                    </a:cxn>
                    <a:cxn ang="0">
                      <a:pos x="31" y="187"/>
                    </a:cxn>
                    <a:cxn ang="0">
                      <a:pos x="11" y="117"/>
                    </a:cxn>
                  </a:cxnLst>
                  <a:rect l="0" t="0" r="r" b="b"/>
                  <a:pathLst>
                    <a:path w="2411" h="630">
                      <a:moveTo>
                        <a:pt x="11" y="117"/>
                      </a:moveTo>
                      <a:cubicBezTo>
                        <a:pt x="41" y="92"/>
                        <a:pt x="124" y="20"/>
                        <a:pt x="250" y="10"/>
                      </a:cubicBezTo>
                      <a:cubicBezTo>
                        <a:pt x="375" y="0"/>
                        <a:pt x="545" y="18"/>
                        <a:pt x="765" y="58"/>
                      </a:cubicBezTo>
                      <a:cubicBezTo>
                        <a:pt x="986" y="100"/>
                        <a:pt x="1341" y="187"/>
                        <a:pt x="1574" y="256"/>
                      </a:cubicBezTo>
                      <a:cubicBezTo>
                        <a:pt x="1807" y="324"/>
                        <a:pt x="2032" y="415"/>
                        <a:pt x="2162" y="470"/>
                      </a:cubicBezTo>
                      <a:cubicBezTo>
                        <a:pt x="2293" y="525"/>
                        <a:pt x="2336" y="565"/>
                        <a:pt x="2359" y="586"/>
                      </a:cubicBezTo>
                      <a:cubicBezTo>
                        <a:pt x="2383" y="607"/>
                        <a:pt x="2411" y="630"/>
                        <a:pt x="2307" y="601"/>
                      </a:cubicBezTo>
                      <a:cubicBezTo>
                        <a:pt x="2204" y="573"/>
                        <a:pt x="1980" y="481"/>
                        <a:pt x="1741" y="415"/>
                      </a:cubicBezTo>
                      <a:cubicBezTo>
                        <a:pt x="1502" y="351"/>
                        <a:pt x="1100" y="251"/>
                        <a:pt x="874" y="212"/>
                      </a:cubicBezTo>
                      <a:cubicBezTo>
                        <a:pt x="648" y="173"/>
                        <a:pt x="495" y="169"/>
                        <a:pt x="382" y="179"/>
                      </a:cubicBezTo>
                      <a:cubicBezTo>
                        <a:pt x="269" y="189"/>
                        <a:pt x="256" y="269"/>
                        <a:pt x="198" y="270"/>
                      </a:cubicBezTo>
                      <a:cubicBezTo>
                        <a:pt x="140" y="271"/>
                        <a:pt x="62" y="212"/>
                        <a:pt x="31" y="187"/>
                      </a:cubicBezTo>
                      <a:cubicBezTo>
                        <a:pt x="0" y="162"/>
                        <a:pt x="15" y="132"/>
                        <a:pt x="11" y="117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>
                        <a:gamma/>
                        <a:shade val="75686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17" name="Freeform 97"/>
                <p:cNvSpPr>
                  <a:spLocks/>
                </p:cNvSpPr>
                <p:nvPr/>
              </p:nvSpPr>
              <p:spPr bwMode="auto">
                <a:xfrm>
                  <a:off x="1849" y="1637"/>
                  <a:ext cx="1547" cy="1502"/>
                </a:xfrm>
                <a:custGeom>
                  <a:avLst/>
                  <a:gdLst/>
                  <a:ahLst/>
                  <a:cxnLst>
                    <a:cxn ang="0">
                      <a:pos x="54" y="275"/>
                    </a:cxn>
                    <a:cxn ang="0">
                      <a:pos x="388" y="33"/>
                    </a:cxn>
                    <a:cxn ang="0">
                      <a:pos x="1323" y="74"/>
                    </a:cxn>
                    <a:cxn ang="0">
                      <a:pos x="1448" y="149"/>
                    </a:cxn>
                    <a:cxn ang="0">
                      <a:pos x="730" y="108"/>
                    </a:cxn>
                    <a:cxn ang="0">
                      <a:pos x="305" y="216"/>
                    </a:cxn>
                    <a:cxn ang="0">
                      <a:pos x="146" y="525"/>
                    </a:cxn>
                    <a:cxn ang="0">
                      <a:pos x="246" y="1126"/>
                    </a:cxn>
                    <a:cxn ang="0">
                      <a:pos x="338" y="1435"/>
                    </a:cxn>
                    <a:cxn ang="0">
                      <a:pos x="280" y="1435"/>
                    </a:cxn>
                    <a:cxn ang="0">
                      <a:pos x="121" y="1034"/>
                    </a:cxn>
                    <a:cxn ang="0">
                      <a:pos x="38" y="617"/>
                    </a:cxn>
                    <a:cxn ang="0">
                      <a:pos x="54" y="275"/>
                    </a:cxn>
                  </a:cxnLst>
                  <a:rect l="0" t="0" r="r" b="b"/>
                  <a:pathLst>
                    <a:path w="1547" h="1502">
                      <a:moveTo>
                        <a:pt x="54" y="275"/>
                      </a:moveTo>
                      <a:cubicBezTo>
                        <a:pt x="112" y="178"/>
                        <a:pt x="177" y="66"/>
                        <a:pt x="388" y="33"/>
                      </a:cubicBezTo>
                      <a:cubicBezTo>
                        <a:pt x="599" y="0"/>
                        <a:pt x="1146" y="55"/>
                        <a:pt x="1323" y="74"/>
                      </a:cubicBezTo>
                      <a:cubicBezTo>
                        <a:pt x="1500" y="93"/>
                        <a:pt x="1547" y="143"/>
                        <a:pt x="1448" y="149"/>
                      </a:cubicBezTo>
                      <a:cubicBezTo>
                        <a:pt x="1349" y="155"/>
                        <a:pt x="920" y="97"/>
                        <a:pt x="730" y="108"/>
                      </a:cubicBezTo>
                      <a:cubicBezTo>
                        <a:pt x="540" y="119"/>
                        <a:pt x="402" y="147"/>
                        <a:pt x="305" y="216"/>
                      </a:cubicBezTo>
                      <a:cubicBezTo>
                        <a:pt x="208" y="285"/>
                        <a:pt x="156" y="373"/>
                        <a:pt x="146" y="525"/>
                      </a:cubicBezTo>
                      <a:cubicBezTo>
                        <a:pt x="136" y="677"/>
                        <a:pt x="214" y="974"/>
                        <a:pt x="246" y="1126"/>
                      </a:cubicBezTo>
                      <a:cubicBezTo>
                        <a:pt x="278" y="1278"/>
                        <a:pt x="332" y="1383"/>
                        <a:pt x="338" y="1435"/>
                      </a:cubicBezTo>
                      <a:cubicBezTo>
                        <a:pt x="344" y="1487"/>
                        <a:pt x="316" y="1502"/>
                        <a:pt x="280" y="1435"/>
                      </a:cubicBezTo>
                      <a:cubicBezTo>
                        <a:pt x="244" y="1368"/>
                        <a:pt x="161" y="1170"/>
                        <a:pt x="121" y="1034"/>
                      </a:cubicBezTo>
                      <a:cubicBezTo>
                        <a:pt x="81" y="898"/>
                        <a:pt x="49" y="743"/>
                        <a:pt x="38" y="617"/>
                      </a:cubicBezTo>
                      <a:cubicBezTo>
                        <a:pt x="27" y="491"/>
                        <a:pt x="0" y="375"/>
                        <a:pt x="54" y="275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50000">
                      <a:schemeClr val="accent1">
                        <a:gamma/>
                        <a:tint val="15294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189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5218" name="Freeform 98"/>
                <p:cNvSpPr>
                  <a:spLocks/>
                </p:cNvSpPr>
                <p:nvPr/>
              </p:nvSpPr>
              <p:spPr bwMode="auto">
                <a:xfrm>
                  <a:off x="1633" y="1453"/>
                  <a:ext cx="921" cy="912"/>
                </a:xfrm>
                <a:custGeom>
                  <a:avLst/>
                  <a:gdLst/>
                  <a:ahLst/>
                  <a:cxnLst>
                    <a:cxn ang="0">
                      <a:pos x="14" y="164"/>
                    </a:cxn>
                    <a:cxn ang="0">
                      <a:pos x="216" y="33"/>
                    </a:cxn>
                    <a:cxn ang="0">
                      <a:pos x="871" y="217"/>
                    </a:cxn>
                    <a:cxn ang="0">
                      <a:pos x="613" y="258"/>
                    </a:cxn>
                    <a:cxn ang="0">
                      <a:pos x="396" y="400"/>
                    </a:cxn>
                    <a:cxn ang="0">
                      <a:pos x="287" y="576"/>
                    </a:cxn>
                    <a:cxn ang="0">
                      <a:pos x="262" y="843"/>
                    </a:cxn>
                    <a:cxn ang="0">
                      <a:pos x="14" y="164"/>
                    </a:cxn>
                  </a:cxnLst>
                  <a:rect l="0" t="0" r="r" b="b"/>
                  <a:pathLst>
                    <a:path w="921" h="912">
                      <a:moveTo>
                        <a:pt x="14" y="164"/>
                      </a:moveTo>
                      <a:cubicBezTo>
                        <a:pt x="0" y="66"/>
                        <a:pt x="67" y="0"/>
                        <a:pt x="216" y="33"/>
                      </a:cubicBezTo>
                      <a:cubicBezTo>
                        <a:pt x="419" y="54"/>
                        <a:pt x="487" y="8"/>
                        <a:pt x="871" y="217"/>
                      </a:cubicBezTo>
                      <a:cubicBezTo>
                        <a:pt x="921" y="234"/>
                        <a:pt x="692" y="228"/>
                        <a:pt x="613" y="258"/>
                      </a:cubicBezTo>
                      <a:cubicBezTo>
                        <a:pt x="534" y="288"/>
                        <a:pt x="450" y="347"/>
                        <a:pt x="396" y="400"/>
                      </a:cubicBezTo>
                      <a:cubicBezTo>
                        <a:pt x="342" y="453"/>
                        <a:pt x="309" y="502"/>
                        <a:pt x="287" y="576"/>
                      </a:cubicBezTo>
                      <a:cubicBezTo>
                        <a:pt x="265" y="650"/>
                        <a:pt x="308" y="912"/>
                        <a:pt x="262" y="843"/>
                      </a:cubicBezTo>
                      <a:cubicBezTo>
                        <a:pt x="45" y="626"/>
                        <a:pt x="59" y="295"/>
                        <a:pt x="14" y="16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tint val="12157"/>
                        <a:invGamma/>
                      </a:schemeClr>
                    </a:gs>
                  </a:gsLst>
                  <a:lin ang="27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600">
                    <a:solidFill>
                      <a:srgbClr val="333333"/>
                    </a:solidFill>
                    <a:latin typeface="Times New Roman" pitchFamily="18" charset="0"/>
                  </a:endParaRPr>
                </a:p>
              </p:txBody>
            </p:sp>
          </p:grpSp>
        </p:grpSp>
      </p:grpSp>
      <p:sp>
        <p:nvSpPr>
          <p:cNvPr id="5219" name="Rectangle 99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2209800"/>
            <a:ext cx="6858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20" name="Rectangle 10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38400" y="38862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21" name="Rectangle 10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222" name="Rectangle 10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223" name="Rectangle 10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1B0A0-C6FD-4925-8C34-13CD217589D1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97537-C706-4483-83C0-B9F047B7CEE8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BB46-4EA9-4320-8043-A181682B8184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964F72-0800-4655-8AAC-7FAB7C3CFB86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985972C-0BE6-48E4-BB56-59CC8E12A8B9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FAB2-1587-442B-B221-3CD04ABE93CA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5D730-7863-4C11-9E66-1272664BAEE1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3BD0D-D0FB-486B-86E1-D3980CB596D9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D9288-8E5A-486A-A10F-F10A548359C7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B452F-43C3-4D2B-8D6F-AD8A8208B8F7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91720-B347-4249-A1D5-4AFDA6DBC533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BB1E3-A4F6-47B3-825C-2CA7603B86D6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DA973-7E62-4392-93AB-CF3BDC43723A}" type="slidenum">
              <a:rPr lang="en-US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-254000" y="-50800"/>
            <a:ext cx="9518650" cy="7229475"/>
            <a:chOff x="-160" y="-32"/>
            <a:chExt cx="5996" cy="4554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-160" y="-32"/>
              <a:ext cx="5996" cy="4554"/>
              <a:chOff x="-160" y="-32"/>
              <a:chExt cx="5996" cy="4554"/>
            </a:xfrm>
          </p:grpSpPr>
          <p:sp>
            <p:nvSpPr>
              <p:cNvPr id="4100" name="Freeform 4"/>
              <p:cNvSpPr>
                <a:spLocks/>
              </p:cNvSpPr>
              <p:nvPr userDrawn="1"/>
            </p:nvSpPr>
            <p:spPr bwMode="hidden">
              <a:xfrm>
                <a:off x="3316" y="297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hidden">
              <a:xfrm>
                <a:off x="2202" y="256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hidden">
              <a:xfrm>
                <a:off x="2290" y="3030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hidden">
              <a:xfrm>
                <a:off x="2611" y="354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 userDrawn="1"/>
            </p:nvSpPr>
            <p:spPr bwMode="hidden">
              <a:xfrm>
                <a:off x="3982" y="1813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 userDrawn="1"/>
            </p:nvSpPr>
            <p:spPr bwMode="hidden">
              <a:xfrm>
                <a:off x="3091" y="2046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 userDrawn="1"/>
            </p:nvSpPr>
            <p:spPr bwMode="hidden">
              <a:xfrm rot="3318475">
                <a:off x="2256" y="187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hidden">
              <a:xfrm rot="20976686" flipH="1">
                <a:off x="2958" y="336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hidden">
              <a:xfrm>
                <a:off x="1823" y="2983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hidden">
              <a:xfrm rot="16244410" flipH="1">
                <a:off x="3617" y="373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hidden">
              <a:xfrm rot="6018034">
                <a:off x="1968" y="3558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1" name="Freeform 15"/>
              <p:cNvSpPr>
                <a:spLocks/>
              </p:cNvSpPr>
              <p:nvPr userDrawn="1"/>
            </p:nvSpPr>
            <p:spPr bwMode="hidden">
              <a:xfrm rot="6284068">
                <a:off x="3402" y="304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2" name="Freeform 16"/>
              <p:cNvSpPr>
                <a:spLocks/>
              </p:cNvSpPr>
              <p:nvPr userDrawn="1"/>
            </p:nvSpPr>
            <p:spPr bwMode="hidden">
              <a:xfrm rot="19272242" flipV="1">
                <a:off x="3190" y="224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3" name="Freeform 17"/>
              <p:cNvSpPr>
                <a:spLocks/>
              </p:cNvSpPr>
              <p:nvPr userDrawn="1"/>
            </p:nvSpPr>
            <p:spPr bwMode="hidden">
              <a:xfrm rot="563450" flipH="1">
                <a:off x="1798" y="234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4" name="Freeform 18"/>
              <p:cNvSpPr>
                <a:spLocks/>
              </p:cNvSpPr>
              <p:nvPr userDrawn="1"/>
            </p:nvSpPr>
            <p:spPr bwMode="hidden">
              <a:xfrm>
                <a:off x="1229" y="271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5" name="Freeform 19"/>
              <p:cNvSpPr>
                <a:spLocks/>
              </p:cNvSpPr>
              <p:nvPr userDrawn="1"/>
            </p:nvSpPr>
            <p:spPr bwMode="hidden">
              <a:xfrm>
                <a:off x="115" y="2561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6" name="Freeform 20"/>
              <p:cNvSpPr>
                <a:spLocks/>
              </p:cNvSpPr>
              <p:nvPr userDrawn="1"/>
            </p:nvSpPr>
            <p:spPr bwMode="hidden">
              <a:xfrm>
                <a:off x="155" y="2986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hidden">
              <a:xfrm rot="-2130091">
                <a:off x="740" y="372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hidden">
              <a:xfrm>
                <a:off x="1823" y="193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19" name="Freeform 23"/>
              <p:cNvSpPr>
                <a:spLocks/>
              </p:cNvSpPr>
              <p:nvPr userDrawn="1"/>
            </p:nvSpPr>
            <p:spPr bwMode="hidden">
              <a:xfrm>
                <a:off x="1004" y="20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0" name="Freeform 24"/>
              <p:cNvSpPr>
                <a:spLocks/>
              </p:cNvSpPr>
              <p:nvPr userDrawn="1"/>
            </p:nvSpPr>
            <p:spPr bwMode="hidden">
              <a:xfrm rot="3318475">
                <a:off x="-71" y="198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hidden">
              <a:xfrm rot="20976686" flipH="1">
                <a:off x="871" y="335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hidden">
              <a:xfrm>
                <a:off x="-12" y="2939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hidden">
              <a:xfrm rot="16244410" flipH="1">
                <a:off x="1518" y="3710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4" name="Freeform 28"/>
              <p:cNvSpPr>
                <a:spLocks/>
              </p:cNvSpPr>
              <p:nvPr userDrawn="1"/>
            </p:nvSpPr>
            <p:spPr bwMode="hidden">
              <a:xfrm rot="5508134">
                <a:off x="-23" y="3503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hidden">
              <a:xfrm rot="6284068">
                <a:off x="1171" y="2885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hidden">
              <a:xfrm rot="19272242" flipV="1">
                <a:off x="947" y="202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7" name="Freeform 31"/>
              <p:cNvSpPr>
                <a:spLocks/>
              </p:cNvSpPr>
              <p:nvPr userDrawn="1"/>
            </p:nvSpPr>
            <p:spPr bwMode="hidden">
              <a:xfrm rot="563450" flipH="1">
                <a:off x="503" y="220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8" name="Freeform 32"/>
              <p:cNvSpPr>
                <a:spLocks/>
              </p:cNvSpPr>
              <p:nvPr userDrawn="1"/>
            </p:nvSpPr>
            <p:spPr bwMode="hidden">
              <a:xfrm>
                <a:off x="1212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29" name="Freeform 33"/>
              <p:cNvSpPr>
                <a:spLocks/>
              </p:cNvSpPr>
              <p:nvPr userDrawn="1"/>
            </p:nvSpPr>
            <p:spPr bwMode="hidden">
              <a:xfrm>
                <a:off x="98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0" name="Freeform 34"/>
              <p:cNvSpPr>
                <a:spLocks/>
              </p:cNvSpPr>
              <p:nvPr userDrawn="1"/>
            </p:nvSpPr>
            <p:spPr bwMode="hidden">
              <a:xfrm>
                <a:off x="-18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1" name="Freeform 35"/>
              <p:cNvSpPr>
                <a:spLocks/>
              </p:cNvSpPr>
              <p:nvPr userDrawn="1"/>
            </p:nvSpPr>
            <p:spPr bwMode="hidden">
              <a:xfrm>
                <a:off x="723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2" name="Freeform 36"/>
              <p:cNvSpPr>
                <a:spLocks/>
              </p:cNvSpPr>
              <p:nvPr userDrawn="1"/>
            </p:nvSpPr>
            <p:spPr bwMode="hidden">
              <a:xfrm>
                <a:off x="1806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3" name="Freeform 37"/>
              <p:cNvSpPr>
                <a:spLocks/>
              </p:cNvSpPr>
              <p:nvPr userDrawn="1"/>
            </p:nvSpPr>
            <p:spPr bwMode="hidden">
              <a:xfrm>
                <a:off x="987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4" name="Freeform 38"/>
              <p:cNvSpPr>
                <a:spLocks/>
              </p:cNvSpPr>
              <p:nvPr userDrawn="1"/>
            </p:nvSpPr>
            <p:spPr bwMode="hidden">
              <a:xfrm rot="3318475">
                <a:off x="188" y="-111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5" name="Freeform 39"/>
              <p:cNvSpPr>
                <a:spLocks/>
              </p:cNvSpPr>
              <p:nvPr userDrawn="1"/>
            </p:nvSpPr>
            <p:spPr bwMode="hidden">
              <a:xfrm rot="20976686" flipH="1">
                <a:off x="854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6" name="Freeform 40"/>
              <p:cNvSpPr>
                <a:spLocks/>
              </p:cNvSpPr>
              <p:nvPr userDrawn="1"/>
            </p:nvSpPr>
            <p:spPr bwMode="hidden">
              <a:xfrm>
                <a:off x="187" y="93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7" name="Freeform 41"/>
              <p:cNvSpPr>
                <a:spLocks/>
              </p:cNvSpPr>
              <p:nvPr userDrawn="1"/>
            </p:nvSpPr>
            <p:spPr bwMode="hidden">
              <a:xfrm rot="16244410" flipH="1">
                <a:off x="1489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8" name="Freeform 42"/>
              <p:cNvSpPr>
                <a:spLocks/>
              </p:cNvSpPr>
              <p:nvPr userDrawn="1"/>
            </p:nvSpPr>
            <p:spPr bwMode="hidden">
              <a:xfrm rot="2428453">
                <a:off x="-160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39" name="Freeform 43"/>
              <p:cNvSpPr>
                <a:spLocks/>
              </p:cNvSpPr>
              <p:nvPr userDrawn="1"/>
            </p:nvSpPr>
            <p:spPr bwMode="hidden">
              <a:xfrm rot="6284068">
                <a:off x="1298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0" name="Freeform 44"/>
              <p:cNvSpPr>
                <a:spLocks/>
              </p:cNvSpPr>
              <p:nvPr userDrawn="1"/>
            </p:nvSpPr>
            <p:spPr bwMode="hidden">
              <a:xfrm rot="19272242" flipV="1">
                <a:off x="930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1" name="Freeform 45"/>
              <p:cNvSpPr>
                <a:spLocks/>
              </p:cNvSpPr>
              <p:nvPr userDrawn="1"/>
            </p:nvSpPr>
            <p:spPr bwMode="hidden">
              <a:xfrm rot="563450" flipH="1">
                <a:off x="-18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2" name="Freeform 46"/>
              <p:cNvSpPr>
                <a:spLocks/>
              </p:cNvSpPr>
              <p:nvPr userDrawn="1"/>
            </p:nvSpPr>
            <p:spPr bwMode="hidden">
              <a:xfrm>
                <a:off x="3307" y="85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3" name="Freeform 47"/>
              <p:cNvSpPr>
                <a:spLocks/>
              </p:cNvSpPr>
              <p:nvPr userDrawn="1"/>
            </p:nvSpPr>
            <p:spPr bwMode="hidden">
              <a:xfrm>
                <a:off x="2193" y="449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4" name="Freeform 48"/>
              <p:cNvSpPr>
                <a:spLocks/>
              </p:cNvSpPr>
              <p:nvPr userDrawn="1"/>
            </p:nvSpPr>
            <p:spPr bwMode="hidden">
              <a:xfrm>
                <a:off x="2077" y="1102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5" name="Freeform 49"/>
              <p:cNvSpPr>
                <a:spLocks/>
              </p:cNvSpPr>
              <p:nvPr userDrawn="1"/>
            </p:nvSpPr>
            <p:spPr bwMode="hidden">
              <a:xfrm>
                <a:off x="2818" y="161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6" name="Freeform 50"/>
              <p:cNvSpPr>
                <a:spLocks/>
              </p:cNvSpPr>
              <p:nvPr userDrawn="1"/>
            </p:nvSpPr>
            <p:spPr bwMode="hidden">
              <a:xfrm>
                <a:off x="3901" y="-19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7" name="Freeform 51"/>
              <p:cNvSpPr>
                <a:spLocks/>
              </p:cNvSpPr>
              <p:nvPr userDrawn="1"/>
            </p:nvSpPr>
            <p:spPr bwMode="hidden">
              <a:xfrm>
                <a:off x="3082" y="82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8" name="Freeform 52"/>
              <p:cNvSpPr>
                <a:spLocks/>
              </p:cNvSpPr>
              <p:nvPr userDrawn="1"/>
            </p:nvSpPr>
            <p:spPr bwMode="hidden">
              <a:xfrm rot="3318475">
                <a:off x="2007" y="3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49" name="Freeform 53"/>
              <p:cNvSpPr>
                <a:spLocks/>
              </p:cNvSpPr>
              <p:nvPr userDrawn="1"/>
            </p:nvSpPr>
            <p:spPr bwMode="hidden">
              <a:xfrm rot="20976686" flipH="1">
                <a:off x="2949" y="124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0" name="Freeform 54"/>
              <p:cNvSpPr>
                <a:spLocks/>
              </p:cNvSpPr>
              <p:nvPr userDrawn="1"/>
            </p:nvSpPr>
            <p:spPr bwMode="hidden">
              <a:xfrm>
                <a:off x="1910" y="1055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1" name="Freeform 55"/>
              <p:cNvSpPr>
                <a:spLocks/>
              </p:cNvSpPr>
              <p:nvPr userDrawn="1"/>
            </p:nvSpPr>
            <p:spPr bwMode="hidden">
              <a:xfrm rot="16244410" flipH="1">
                <a:off x="3584" y="1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2" name="Freeform 56"/>
              <p:cNvSpPr>
                <a:spLocks/>
              </p:cNvSpPr>
              <p:nvPr userDrawn="1"/>
            </p:nvSpPr>
            <p:spPr bwMode="hidden">
              <a:xfrm rot="2428453">
                <a:off x="1935" y="1667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3" name="Freeform 57"/>
              <p:cNvSpPr>
                <a:spLocks/>
              </p:cNvSpPr>
              <p:nvPr userDrawn="1"/>
            </p:nvSpPr>
            <p:spPr bwMode="hidden">
              <a:xfrm rot="6284068">
                <a:off x="3393" y="929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4" name="Freeform 58"/>
              <p:cNvSpPr>
                <a:spLocks/>
              </p:cNvSpPr>
              <p:nvPr userDrawn="1"/>
            </p:nvSpPr>
            <p:spPr bwMode="hidden">
              <a:xfrm rot="19272242" flipV="1">
                <a:off x="3025" y="67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5" name="Freeform 59"/>
              <p:cNvSpPr>
                <a:spLocks/>
              </p:cNvSpPr>
              <p:nvPr userDrawn="1"/>
            </p:nvSpPr>
            <p:spPr bwMode="hidden">
              <a:xfrm rot="563450" flipH="1">
                <a:off x="1849" y="221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6" name="Freeform 60"/>
              <p:cNvSpPr>
                <a:spLocks/>
              </p:cNvSpPr>
              <p:nvPr userDrawn="1"/>
            </p:nvSpPr>
            <p:spPr bwMode="hidden">
              <a:xfrm flipH="1">
                <a:off x="5077" y="850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7" name="Freeform 61"/>
              <p:cNvSpPr>
                <a:spLocks/>
              </p:cNvSpPr>
              <p:nvPr userDrawn="1"/>
            </p:nvSpPr>
            <p:spPr bwMode="hidden">
              <a:xfrm>
                <a:off x="4289" y="458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8" name="Freeform 62"/>
              <p:cNvSpPr>
                <a:spLocks/>
              </p:cNvSpPr>
              <p:nvPr userDrawn="1"/>
            </p:nvSpPr>
            <p:spPr bwMode="hidden">
              <a:xfrm>
                <a:off x="4173" y="1111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59" name="Freeform 63"/>
              <p:cNvSpPr>
                <a:spLocks/>
              </p:cNvSpPr>
              <p:nvPr userDrawn="1"/>
            </p:nvSpPr>
            <p:spPr bwMode="hidden">
              <a:xfrm>
                <a:off x="5094" y="156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0" name="Freeform 64"/>
              <p:cNvSpPr>
                <a:spLocks/>
              </p:cNvSpPr>
              <p:nvPr userDrawn="1"/>
            </p:nvSpPr>
            <p:spPr bwMode="hidden">
              <a:xfrm>
                <a:off x="4830" y="7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1" name="Freeform 65"/>
              <p:cNvSpPr>
                <a:spLocks/>
              </p:cNvSpPr>
              <p:nvPr userDrawn="1"/>
            </p:nvSpPr>
            <p:spPr bwMode="hidden">
              <a:xfrm rot="3318475">
                <a:off x="4139" y="-66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2" name="Freeform 66"/>
              <p:cNvSpPr>
                <a:spLocks/>
              </p:cNvSpPr>
              <p:nvPr userDrawn="1"/>
            </p:nvSpPr>
            <p:spPr bwMode="hidden">
              <a:xfrm rot="20976686" flipH="1">
                <a:off x="5045" y="1254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3" name="Freeform 67"/>
              <p:cNvSpPr>
                <a:spLocks/>
              </p:cNvSpPr>
              <p:nvPr userDrawn="1"/>
            </p:nvSpPr>
            <p:spPr bwMode="hidden">
              <a:xfrm>
                <a:off x="4330" y="932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4" name="Freeform 68"/>
              <p:cNvSpPr>
                <a:spLocks/>
              </p:cNvSpPr>
              <p:nvPr userDrawn="1"/>
            </p:nvSpPr>
            <p:spPr bwMode="hidden">
              <a:xfrm rot="16244410" flipH="1">
                <a:off x="5174" y="3195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5" name="Freeform 69"/>
              <p:cNvSpPr>
                <a:spLocks/>
              </p:cNvSpPr>
              <p:nvPr userDrawn="1"/>
            </p:nvSpPr>
            <p:spPr bwMode="hidden">
              <a:xfrm rot="2428453">
                <a:off x="4163" y="1592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6" name="Freeform 70"/>
              <p:cNvSpPr>
                <a:spLocks/>
              </p:cNvSpPr>
              <p:nvPr userDrawn="1"/>
            </p:nvSpPr>
            <p:spPr bwMode="hidden">
              <a:xfrm rot="6284068">
                <a:off x="4901" y="7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7" name="Freeform 71"/>
              <p:cNvSpPr>
                <a:spLocks/>
              </p:cNvSpPr>
              <p:nvPr userDrawn="1"/>
            </p:nvSpPr>
            <p:spPr bwMode="hidden">
              <a:xfrm rot="21011466" flipV="1">
                <a:off x="5124" y="-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8" name="Freeform 72"/>
              <p:cNvSpPr>
                <a:spLocks/>
              </p:cNvSpPr>
              <p:nvPr userDrawn="1"/>
            </p:nvSpPr>
            <p:spPr bwMode="hidden">
              <a:xfrm rot="563450" flipH="1">
                <a:off x="3825" y="446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69" name="Freeform 73"/>
              <p:cNvSpPr>
                <a:spLocks/>
              </p:cNvSpPr>
              <p:nvPr userDrawn="1"/>
            </p:nvSpPr>
            <p:spPr bwMode="hidden">
              <a:xfrm rot="6521641">
                <a:off x="5099" y="2938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0" name="Freeform 74"/>
              <p:cNvSpPr>
                <a:spLocks/>
              </p:cNvSpPr>
              <p:nvPr userDrawn="1"/>
            </p:nvSpPr>
            <p:spPr bwMode="hidden">
              <a:xfrm>
                <a:off x="4289" y="2570"/>
                <a:ext cx="987" cy="743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1" name="Freeform 75"/>
              <p:cNvSpPr>
                <a:spLocks/>
              </p:cNvSpPr>
              <p:nvPr userDrawn="1"/>
            </p:nvSpPr>
            <p:spPr bwMode="hidden">
              <a:xfrm>
                <a:off x="4173" y="3223"/>
                <a:ext cx="650" cy="648"/>
              </a:xfrm>
              <a:custGeom>
                <a:avLst/>
                <a:gdLst/>
                <a:ahLst/>
                <a:cxnLst>
                  <a:cxn ang="0">
                    <a:pos x="468" y="114"/>
                  </a:cxn>
                  <a:cxn ang="0">
                    <a:pos x="621" y="453"/>
                  </a:cxn>
                  <a:cxn ang="0">
                    <a:pos x="522" y="495"/>
                  </a:cxn>
                  <a:cxn ang="0">
                    <a:pos x="105" y="519"/>
                  </a:cxn>
                  <a:cxn ang="0">
                    <a:pos x="30" y="450"/>
                  </a:cxn>
                  <a:cxn ang="0">
                    <a:pos x="231" y="84"/>
                  </a:cxn>
                  <a:cxn ang="0">
                    <a:pos x="468" y="114"/>
                  </a:cxn>
                </a:cxnLst>
                <a:rect l="0" t="0" r="r" b="b"/>
                <a:pathLst>
                  <a:path w="650" h="648">
                    <a:moveTo>
                      <a:pt x="468" y="114"/>
                    </a:moveTo>
                    <a:cubicBezTo>
                      <a:pt x="579" y="274"/>
                      <a:pt x="604" y="372"/>
                      <a:pt x="621" y="453"/>
                    </a:cubicBezTo>
                    <a:cubicBezTo>
                      <a:pt x="650" y="573"/>
                      <a:pt x="587" y="600"/>
                      <a:pt x="522" y="495"/>
                    </a:cubicBezTo>
                    <a:cubicBezTo>
                      <a:pt x="330" y="99"/>
                      <a:pt x="171" y="417"/>
                      <a:pt x="105" y="519"/>
                    </a:cubicBezTo>
                    <a:cubicBezTo>
                      <a:pt x="51" y="648"/>
                      <a:pt x="0" y="525"/>
                      <a:pt x="30" y="450"/>
                    </a:cubicBezTo>
                    <a:cubicBezTo>
                      <a:pt x="39" y="381"/>
                      <a:pt x="132" y="180"/>
                      <a:pt x="231" y="84"/>
                    </a:cubicBezTo>
                    <a:cubicBezTo>
                      <a:pt x="321" y="0"/>
                      <a:pt x="406" y="4"/>
                      <a:pt x="468" y="114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2" name="Freeform 76"/>
              <p:cNvSpPr>
                <a:spLocks/>
              </p:cNvSpPr>
              <p:nvPr userDrawn="1"/>
            </p:nvSpPr>
            <p:spPr bwMode="hidden">
              <a:xfrm rot="5844778">
                <a:off x="5046" y="3593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3" name="Freeform 77"/>
              <p:cNvSpPr>
                <a:spLocks/>
              </p:cNvSpPr>
              <p:nvPr userDrawn="1"/>
            </p:nvSpPr>
            <p:spPr bwMode="hidden">
              <a:xfrm>
                <a:off x="4854" y="2023"/>
                <a:ext cx="687" cy="609"/>
              </a:xfrm>
              <a:custGeom>
                <a:avLst/>
                <a:gdLst/>
                <a:ahLst/>
                <a:cxnLst>
                  <a:cxn ang="0">
                    <a:pos x="144" y="45"/>
                  </a:cxn>
                  <a:cxn ang="0">
                    <a:pos x="546" y="9"/>
                  </a:cxn>
                  <a:cxn ang="0">
                    <a:pos x="582" y="99"/>
                  </a:cxn>
                  <a:cxn ang="0">
                    <a:pos x="123" y="462"/>
                  </a:cxn>
                  <a:cxn ang="0">
                    <a:pos x="27" y="438"/>
                  </a:cxn>
                  <a:cxn ang="0">
                    <a:pos x="12" y="210"/>
                  </a:cxn>
                  <a:cxn ang="0">
                    <a:pos x="144" y="45"/>
                  </a:cxn>
                </a:cxnLst>
                <a:rect l="0" t="0" r="r" b="b"/>
                <a:pathLst>
                  <a:path w="687" h="609">
                    <a:moveTo>
                      <a:pt x="144" y="45"/>
                    </a:moveTo>
                    <a:cubicBezTo>
                      <a:pt x="306" y="0"/>
                      <a:pt x="472" y="5"/>
                      <a:pt x="546" y="9"/>
                    </a:cubicBezTo>
                    <a:cubicBezTo>
                      <a:pt x="654" y="12"/>
                      <a:pt x="687" y="75"/>
                      <a:pt x="582" y="99"/>
                    </a:cubicBezTo>
                    <a:cubicBezTo>
                      <a:pt x="81" y="144"/>
                      <a:pt x="162" y="423"/>
                      <a:pt x="123" y="462"/>
                    </a:cubicBezTo>
                    <a:cubicBezTo>
                      <a:pt x="123" y="609"/>
                      <a:pt x="39" y="495"/>
                      <a:pt x="27" y="438"/>
                    </a:cubicBezTo>
                    <a:cubicBezTo>
                      <a:pt x="18" y="393"/>
                      <a:pt x="0" y="291"/>
                      <a:pt x="12" y="210"/>
                    </a:cubicBezTo>
                    <a:cubicBezTo>
                      <a:pt x="15" y="141"/>
                      <a:pt x="36" y="66"/>
                      <a:pt x="144" y="45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4" name="Freeform 78"/>
              <p:cNvSpPr>
                <a:spLocks/>
              </p:cNvSpPr>
              <p:nvPr userDrawn="1"/>
            </p:nvSpPr>
            <p:spPr bwMode="hidden">
              <a:xfrm rot="3318475">
                <a:off x="4103" y="199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5" name="Freeform 79"/>
              <p:cNvSpPr>
                <a:spLocks/>
              </p:cNvSpPr>
              <p:nvPr userDrawn="1"/>
            </p:nvSpPr>
            <p:spPr bwMode="hidden">
              <a:xfrm rot="20976686" flipH="1">
                <a:off x="4925" y="3667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6" name="Freeform 80"/>
              <p:cNvSpPr>
                <a:spLocks/>
              </p:cNvSpPr>
              <p:nvPr userDrawn="1"/>
            </p:nvSpPr>
            <p:spPr bwMode="hidden">
              <a:xfrm>
                <a:off x="4006" y="3176"/>
                <a:ext cx="866" cy="795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7" name="Freeform 81"/>
              <p:cNvSpPr>
                <a:spLocks/>
              </p:cNvSpPr>
              <p:nvPr userDrawn="1"/>
            </p:nvSpPr>
            <p:spPr bwMode="hidden">
              <a:xfrm rot="6820033">
                <a:off x="4163" y="3620"/>
                <a:ext cx="802" cy="706"/>
              </a:xfrm>
              <a:custGeom>
                <a:avLst/>
                <a:gdLst/>
                <a:ahLst/>
                <a:cxnLst>
                  <a:cxn ang="0">
                    <a:pos x="742" y="110"/>
                  </a:cxn>
                  <a:cxn ang="0">
                    <a:pos x="958" y="572"/>
                  </a:cxn>
                  <a:cxn ang="0">
                    <a:pos x="847" y="638"/>
                  </a:cxn>
                  <a:cxn ang="0">
                    <a:pos x="202" y="269"/>
                  </a:cxn>
                  <a:cxn ang="0">
                    <a:pos x="163" y="173"/>
                  </a:cxn>
                  <a:cxn ang="0">
                    <a:pos x="481" y="35"/>
                  </a:cxn>
                  <a:cxn ang="0">
                    <a:pos x="742" y="110"/>
                  </a:cxn>
                </a:cxnLst>
                <a:rect l="0" t="0" r="r" b="b"/>
                <a:pathLst>
                  <a:path w="987" h="743">
                    <a:moveTo>
                      <a:pt x="742" y="110"/>
                    </a:moveTo>
                    <a:cubicBezTo>
                      <a:pt x="853" y="270"/>
                      <a:pt x="941" y="491"/>
                      <a:pt x="958" y="572"/>
                    </a:cubicBezTo>
                    <a:cubicBezTo>
                      <a:pt x="987" y="692"/>
                      <a:pt x="912" y="743"/>
                      <a:pt x="847" y="638"/>
                    </a:cubicBezTo>
                    <a:cubicBezTo>
                      <a:pt x="523" y="89"/>
                      <a:pt x="364" y="254"/>
                      <a:pt x="202" y="269"/>
                    </a:cubicBezTo>
                    <a:cubicBezTo>
                      <a:pt x="0" y="325"/>
                      <a:pt x="89" y="207"/>
                      <a:pt x="163" y="173"/>
                    </a:cubicBezTo>
                    <a:cubicBezTo>
                      <a:pt x="222" y="145"/>
                      <a:pt x="366" y="53"/>
                      <a:pt x="481" y="35"/>
                    </a:cubicBezTo>
                    <a:cubicBezTo>
                      <a:pt x="576" y="12"/>
                      <a:pt x="680" y="0"/>
                      <a:pt x="742" y="110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8" name="Freeform 82"/>
              <p:cNvSpPr>
                <a:spLocks/>
              </p:cNvSpPr>
              <p:nvPr userDrawn="1"/>
            </p:nvSpPr>
            <p:spPr bwMode="hidden">
              <a:xfrm rot="6284068">
                <a:off x="4589" y="2558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79" name="Freeform 83"/>
              <p:cNvSpPr>
                <a:spLocks/>
              </p:cNvSpPr>
              <p:nvPr userDrawn="1"/>
            </p:nvSpPr>
            <p:spPr bwMode="hidden">
              <a:xfrm rot="15949041" flipV="1">
                <a:off x="5118" y="2092"/>
                <a:ext cx="640" cy="797"/>
              </a:xfrm>
              <a:custGeom>
                <a:avLst/>
                <a:gdLst/>
                <a:ahLst/>
                <a:cxnLst>
                  <a:cxn ang="0">
                    <a:pos x="600" y="216"/>
                  </a:cxn>
                  <a:cxn ang="0">
                    <a:pos x="598" y="658"/>
                  </a:cxn>
                  <a:cxn ang="0">
                    <a:pos x="507" y="691"/>
                  </a:cxn>
                  <a:cxn ang="0">
                    <a:pos x="147" y="354"/>
                  </a:cxn>
                  <a:cxn ang="0">
                    <a:pos x="84" y="249"/>
                  </a:cxn>
                  <a:cxn ang="0">
                    <a:pos x="423" y="96"/>
                  </a:cxn>
                  <a:cxn ang="0">
                    <a:pos x="600" y="216"/>
                  </a:cxn>
                </a:cxnLst>
                <a:rect l="0" t="0" r="r" b="b"/>
                <a:pathLst>
                  <a:path w="640" h="797">
                    <a:moveTo>
                      <a:pt x="600" y="216"/>
                    </a:moveTo>
                    <a:cubicBezTo>
                      <a:pt x="640" y="379"/>
                      <a:pt x="604" y="584"/>
                      <a:pt x="598" y="658"/>
                    </a:cubicBezTo>
                    <a:cubicBezTo>
                      <a:pt x="592" y="766"/>
                      <a:pt x="528" y="797"/>
                      <a:pt x="507" y="691"/>
                    </a:cubicBezTo>
                    <a:cubicBezTo>
                      <a:pt x="495" y="276"/>
                      <a:pt x="255" y="360"/>
                      <a:pt x="147" y="354"/>
                    </a:cubicBezTo>
                    <a:cubicBezTo>
                      <a:pt x="0" y="350"/>
                      <a:pt x="18" y="294"/>
                      <a:pt x="84" y="249"/>
                    </a:cubicBezTo>
                    <a:cubicBezTo>
                      <a:pt x="147" y="204"/>
                      <a:pt x="339" y="108"/>
                      <a:pt x="423" y="96"/>
                    </a:cubicBezTo>
                    <a:cubicBezTo>
                      <a:pt x="477" y="81"/>
                      <a:pt x="585" y="0"/>
                      <a:pt x="600" y="216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0" name="Freeform 84"/>
              <p:cNvSpPr>
                <a:spLocks/>
              </p:cNvSpPr>
              <p:nvPr userDrawn="1"/>
            </p:nvSpPr>
            <p:spPr bwMode="hidden">
              <a:xfrm rot="563450" flipH="1">
                <a:off x="3981" y="2402"/>
                <a:ext cx="535" cy="645"/>
              </a:xfrm>
              <a:custGeom>
                <a:avLst/>
                <a:gdLst/>
                <a:ahLst/>
                <a:cxnLst>
                  <a:cxn ang="0">
                    <a:pos x="462" y="423"/>
                  </a:cxn>
                  <a:cxn ang="0">
                    <a:pos x="144" y="612"/>
                  </a:cxn>
                  <a:cxn ang="0">
                    <a:pos x="87" y="558"/>
                  </a:cxn>
                  <a:cxn ang="0">
                    <a:pos x="162" y="117"/>
                  </a:cxn>
                  <a:cxn ang="0">
                    <a:pos x="210" y="39"/>
                  </a:cxn>
                  <a:cxn ang="0">
                    <a:pos x="441" y="243"/>
                  </a:cxn>
                  <a:cxn ang="0">
                    <a:pos x="462" y="423"/>
                  </a:cxn>
                </a:cxnLst>
                <a:rect l="0" t="0" r="r" b="b"/>
                <a:pathLst>
                  <a:path w="535" h="645">
                    <a:moveTo>
                      <a:pt x="462" y="423"/>
                    </a:moveTo>
                    <a:cubicBezTo>
                      <a:pt x="345" y="546"/>
                      <a:pt x="198" y="582"/>
                      <a:pt x="144" y="612"/>
                    </a:cubicBezTo>
                    <a:cubicBezTo>
                      <a:pt x="60" y="645"/>
                      <a:pt x="0" y="630"/>
                      <a:pt x="87" y="558"/>
                    </a:cubicBezTo>
                    <a:cubicBezTo>
                      <a:pt x="261" y="438"/>
                      <a:pt x="378" y="387"/>
                      <a:pt x="162" y="117"/>
                    </a:cubicBezTo>
                    <a:cubicBezTo>
                      <a:pt x="74" y="0"/>
                      <a:pt x="166" y="1"/>
                      <a:pt x="210" y="39"/>
                    </a:cubicBezTo>
                    <a:cubicBezTo>
                      <a:pt x="245" y="70"/>
                      <a:pt x="401" y="171"/>
                      <a:pt x="441" y="243"/>
                    </a:cubicBezTo>
                    <a:cubicBezTo>
                      <a:pt x="480" y="300"/>
                      <a:pt x="535" y="341"/>
                      <a:pt x="462" y="423"/>
                    </a:cubicBezTo>
                    <a:close/>
                  </a:path>
                </a:pathLst>
              </a:custGeom>
              <a:noFill/>
              <a:ln w="12700" cmpd="sng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85"/>
            <p:cNvGrpSpPr>
              <a:grpSpLocks/>
            </p:cNvGrpSpPr>
            <p:nvPr userDrawn="1"/>
          </p:nvGrpSpPr>
          <p:grpSpPr bwMode="auto">
            <a:xfrm>
              <a:off x="120" y="298"/>
              <a:ext cx="5509" cy="141"/>
              <a:chOff x="150" y="543"/>
              <a:chExt cx="5309" cy="200"/>
            </a:xfrm>
          </p:grpSpPr>
          <p:sp>
            <p:nvSpPr>
              <p:cNvPr id="4182" name="AutoShape 86"/>
              <p:cNvSpPr>
                <a:spLocks noChangeArrowheads="1"/>
              </p:cNvSpPr>
              <p:nvPr/>
            </p:nvSpPr>
            <p:spPr bwMode="ltGray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solidFill>
                <a:srgbClr val="80808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3" name="Rectangle 87"/>
              <p:cNvSpPr>
                <a:spLocks noChangeArrowheads="1"/>
              </p:cNvSpPr>
              <p:nvPr/>
            </p:nvSpPr>
            <p:spPr bwMode="ltGray">
              <a:xfrm>
                <a:off x="175" y="600"/>
                <a:ext cx="5251" cy="50"/>
              </a:xfrm>
              <a:prstGeom prst="rect">
                <a:avLst/>
              </a:prstGeom>
              <a:solidFill>
                <a:srgbClr val="808080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grpSp>
          <p:nvGrpSpPr>
            <p:cNvPr id="5" name="Group 88"/>
            <p:cNvGrpSpPr>
              <a:grpSpLocks/>
            </p:cNvGrpSpPr>
            <p:nvPr userDrawn="1"/>
          </p:nvGrpSpPr>
          <p:grpSpPr bwMode="auto">
            <a:xfrm>
              <a:off x="52" y="241"/>
              <a:ext cx="5509" cy="141"/>
              <a:chOff x="150" y="543"/>
              <a:chExt cx="5309" cy="200"/>
            </a:xfrm>
          </p:grpSpPr>
          <p:sp>
            <p:nvSpPr>
              <p:cNvPr id="4185" name="AutoShape 89"/>
              <p:cNvSpPr>
                <a:spLocks noChangeArrowheads="1"/>
              </p:cNvSpPr>
              <p:nvPr/>
            </p:nvSpPr>
            <p:spPr bwMode="auto">
              <a:xfrm>
                <a:off x="150" y="543"/>
                <a:ext cx="5309" cy="200"/>
              </a:xfrm>
              <a:prstGeom prst="roundRect">
                <a:avLst>
                  <a:gd name="adj" fmla="val 50000"/>
                </a:avLst>
              </a:prstGeom>
              <a:gradFill rotWithShape="0">
                <a:gsLst>
                  <a:gs pos="0">
                    <a:srgbClr val="B2B2B2">
                      <a:gamma/>
                      <a:shade val="46275"/>
                      <a:invGamma/>
                    </a:srgbClr>
                  </a:gs>
                  <a:gs pos="50000">
                    <a:srgbClr val="B2B2B2"/>
                  </a:gs>
                  <a:gs pos="100000">
                    <a:srgbClr val="B2B2B2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86" name="Rectangle 90"/>
              <p:cNvSpPr>
                <a:spLocks noChangeArrowheads="1"/>
              </p:cNvSpPr>
              <p:nvPr/>
            </p:nvSpPr>
            <p:spPr bwMode="auto">
              <a:xfrm>
                <a:off x="175" y="600"/>
                <a:ext cx="5251" cy="50"/>
              </a:xfrm>
              <a:prstGeom prst="rect">
                <a:avLst/>
              </a:prstGeom>
              <a:gradFill rotWithShape="0">
                <a:gsLst>
                  <a:gs pos="0">
                    <a:srgbClr val="B2B2B2"/>
                  </a:gs>
                  <a:gs pos="50000">
                    <a:srgbClr val="B2B2B2">
                      <a:gamma/>
                      <a:tint val="27451"/>
                      <a:invGamma/>
                    </a:srgbClr>
                  </a:gs>
                  <a:gs pos="100000">
                    <a:srgbClr val="B2B2B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187" name="Freeform 91"/>
            <p:cNvSpPr>
              <a:spLocks/>
            </p:cNvSpPr>
            <p:nvPr userDrawn="1"/>
          </p:nvSpPr>
          <p:spPr bwMode="ltGray">
            <a:xfrm>
              <a:off x="97" y="300"/>
              <a:ext cx="866" cy="795"/>
            </a:xfrm>
            <a:custGeom>
              <a:avLst/>
              <a:gdLst/>
              <a:ahLst/>
              <a:cxnLst>
                <a:cxn ang="0">
                  <a:pos x="17" y="180"/>
                </a:cxn>
                <a:cxn ang="0">
                  <a:pos x="284" y="720"/>
                </a:cxn>
                <a:cxn ang="0">
                  <a:pos x="380" y="687"/>
                </a:cxn>
                <a:cxn ang="0">
                  <a:pos x="647" y="249"/>
                </a:cxn>
                <a:cxn ang="0">
                  <a:pos x="716" y="138"/>
                </a:cxn>
                <a:cxn ang="0">
                  <a:pos x="182" y="0"/>
                </a:cxn>
                <a:cxn ang="0">
                  <a:pos x="17" y="180"/>
                </a:cxn>
              </a:cxnLst>
              <a:rect l="0" t="0" r="r" b="b"/>
              <a:pathLst>
                <a:path w="866" h="795">
                  <a:moveTo>
                    <a:pt x="17" y="180"/>
                  </a:moveTo>
                  <a:cubicBezTo>
                    <a:pt x="49" y="413"/>
                    <a:pt x="206" y="636"/>
                    <a:pt x="284" y="720"/>
                  </a:cubicBezTo>
                  <a:cubicBezTo>
                    <a:pt x="359" y="795"/>
                    <a:pt x="422" y="771"/>
                    <a:pt x="380" y="687"/>
                  </a:cubicBezTo>
                  <a:cubicBezTo>
                    <a:pt x="284" y="378"/>
                    <a:pt x="197" y="183"/>
                    <a:pt x="647" y="249"/>
                  </a:cubicBezTo>
                  <a:cubicBezTo>
                    <a:pt x="866" y="276"/>
                    <a:pt x="791" y="175"/>
                    <a:pt x="716" y="138"/>
                  </a:cubicBezTo>
                  <a:cubicBezTo>
                    <a:pt x="575" y="63"/>
                    <a:pt x="317" y="6"/>
                    <a:pt x="182" y="0"/>
                  </a:cubicBezTo>
                  <a:cubicBezTo>
                    <a:pt x="95" y="0"/>
                    <a:pt x="0" y="32"/>
                    <a:pt x="17" y="180"/>
                  </a:cubicBezTo>
                  <a:close/>
                </a:path>
              </a:pathLst>
            </a:custGeom>
            <a:solidFill>
              <a:srgbClr val="808080">
                <a:alpha val="50000"/>
              </a:srgbClr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600">
                <a:solidFill>
                  <a:srgbClr val="333333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92"/>
            <p:cNvGrpSpPr>
              <a:grpSpLocks/>
            </p:cNvGrpSpPr>
            <p:nvPr userDrawn="1"/>
          </p:nvGrpSpPr>
          <p:grpSpPr bwMode="auto">
            <a:xfrm>
              <a:off x="136" y="94"/>
              <a:ext cx="790" cy="737"/>
              <a:chOff x="138" y="104"/>
              <a:chExt cx="790" cy="737"/>
            </a:xfrm>
          </p:grpSpPr>
          <p:sp>
            <p:nvSpPr>
              <p:cNvPr id="4189" name="Freeform 93"/>
              <p:cNvSpPr>
                <a:spLocks/>
              </p:cNvSpPr>
              <p:nvPr/>
            </p:nvSpPr>
            <p:spPr bwMode="auto">
              <a:xfrm>
                <a:off x="138" y="115"/>
                <a:ext cx="790" cy="726"/>
              </a:xfrm>
              <a:custGeom>
                <a:avLst/>
                <a:gdLst/>
                <a:ahLst/>
                <a:cxnLst>
                  <a:cxn ang="0">
                    <a:pos x="17" y="180"/>
                  </a:cxn>
                  <a:cxn ang="0">
                    <a:pos x="284" y="720"/>
                  </a:cxn>
                  <a:cxn ang="0">
                    <a:pos x="380" y="687"/>
                  </a:cxn>
                  <a:cxn ang="0">
                    <a:pos x="647" y="249"/>
                  </a:cxn>
                  <a:cxn ang="0">
                    <a:pos x="716" y="138"/>
                  </a:cxn>
                  <a:cxn ang="0">
                    <a:pos x="182" y="0"/>
                  </a:cxn>
                  <a:cxn ang="0">
                    <a:pos x="17" y="180"/>
                  </a:cxn>
                </a:cxnLst>
                <a:rect l="0" t="0" r="r" b="b"/>
                <a:pathLst>
                  <a:path w="866" h="795">
                    <a:moveTo>
                      <a:pt x="17" y="180"/>
                    </a:moveTo>
                    <a:cubicBezTo>
                      <a:pt x="49" y="413"/>
                      <a:pt x="206" y="636"/>
                      <a:pt x="284" y="720"/>
                    </a:cubicBezTo>
                    <a:cubicBezTo>
                      <a:pt x="359" y="795"/>
                      <a:pt x="422" y="771"/>
                      <a:pt x="380" y="687"/>
                    </a:cubicBezTo>
                    <a:cubicBezTo>
                      <a:pt x="284" y="378"/>
                      <a:pt x="197" y="183"/>
                      <a:pt x="647" y="249"/>
                    </a:cubicBezTo>
                    <a:cubicBezTo>
                      <a:pt x="866" y="276"/>
                      <a:pt x="791" y="175"/>
                      <a:pt x="716" y="138"/>
                    </a:cubicBezTo>
                    <a:cubicBezTo>
                      <a:pt x="575" y="63"/>
                      <a:pt x="317" y="6"/>
                      <a:pt x="182" y="0"/>
                    </a:cubicBezTo>
                    <a:cubicBezTo>
                      <a:pt x="95" y="0"/>
                      <a:pt x="0" y="32"/>
                      <a:pt x="17" y="18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2700" cmpd="sng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90" name="Freeform 94"/>
              <p:cNvSpPr>
                <a:spLocks/>
              </p:cNvSpPr>
              <p:nvPr/>
            </p:nvSpPr>
            <p:spPr bwMode="auto">
              <a:xfrm>
                <a:off x="150" y="119"/>
                <a:ext cx="181" cy="533"/>
              </a:xfrm>
              <a:custGeom>
                <a:avLst/>
                <a:gdLst/>
                <a:ahLst/>
                <a:cxnLst>
                  <a:cxn ang="0">
                    <a:pos x="60" y="12"/>
                  </a:cxn>
                  <a:cxn ang="0">
                    <a:pos x="2" y="153"/>
                  </a:cxn>
                  <a:cxn ang="0">
                    <a:pos x="63" y="366"/>
                  </a:cxn>
                  <a:cxn ang="0">
                    <a:pos x="146" y="512"/>
                  </a:cxn>
                  <a:cxn ang="0">
                    <a:pos x="156" y="489"/>
                  </a:cxn>
                  <a:cxn ang="0">
                    <a:pos x="74" y="294"/>
                  </a:cxn>
                  <a:cxn ang="0">
                    <a:pos x="63" y="155"/>
                  </a:cxn>
                  <a:cxn ang="0">
                    <a:pos x="98" y="53"/>
                  </a:cxn>
                  <a:cxn ang="0">
                    <a:pos x="135" y="32"/>
                  </a:cxn>
                  <a:cxn ang="0">
                    <a:pos x="179" y="16"/>
                  </a:cxn>
                  <a:cxn ang="0">
                    <a:pos x="146" y="2"/>
                  </a:cxn>
                  <a:cxn ang="0">
                    <a:pos x="93" y="2"/>
                  </a:cxn>
                  <a:cxn ang="0">
                    <a:pos x="60" y="12"/>
                  </a:cxn>
                </a:cxnLst>
                <a:rect l="0" t="0" r="r" b="b"/>
                <a:pathLst>
                  <a:path w="181" h="533">
                    <a:moveTo>
                      <a:pt x="60" y="12"/>
                    </a:moveTo>
                    <a:cubicBezTo>
                      <a:pt x="18" y="35"/>
                      <a:pt x="0" y="83"/>
                      <a:pt x="2" y="153"/>
                    </a:cubicBezTo>
                    <a:cubicBezTo>
                      <a:pt x="3" y="212"/>
                      <a:pt x="39" y="306"/>
                      <a:pt x="63" y="366"/>
                    </a:cubicBezTo>
                    <a:cubicBezTo>
                      <a:pt x="87" y="426"/>
                      <a:pt x="131" y="492"/>
                      <a:pt x="146" y="512"/>
                    </a:cubicBezTo>
                    <a:cubicBezTo>
                      <a:pt x="162" y="533"/>
                      <a:pt x="168" y="526"/>
                      <a:pt x="156" y="489"/>
                    </a:cubicBezTo>
                    <a:cubicBezTo>
                      <a:pt x="144" y="453"/>
                      <a:pt x="90" y="350"/>
                      <a:pt x="74" y="294"/>
                    </a:cubicBezTo>
                    <a:cubicBezTo>
                      <a:pt x="59" y="239"/>
                      <a:pt x="59" y="196"/>
                      <a:pt x="63" y="155"/>
                    </a:cubicBezTo>
                    <a:cubicBezTo>
                      <a:pt x="67" y="115"/>
                      <a:pt x="86" y="74"/>
                      <a:pt x="98" y="53"/>
                    </a:cubicBezTo>
                    <a:cubicBezTo>
                      <a:pt x="110" y="33"/>
                      <a:pt x="121" y="39"/>
                      <a:pt x="135" y="32"/>
                    </a:cubicBezTo>
                    <a:cubicBezTo>
                      <a:pt x="148" y="26"/>
                      <a:pt x="177" y="21"/>
                      <a:pt x="179" y="16"/>
                    </a:cubicBezTo>
                    <a:cubicBezTo>
                      <a:pt x="181" y="11"/>
                      <a:pt x="161" y="4"/>
                      <a:pt x="146" y="2"/>
                    </a:cubicBezTo>
                    <a:cubicBezTo>
                      <a:pt x="132" y="0"/>
                      <a:pt x="107" y="1"/>
                      <a:pt x="93" y="2"/>
                    </a:cubicBezTo>
                    <a:cubicBezTo>
                      <a:pt x="78" y="4"/>
                      <a:pt x="74" y="0"/>
                      <a:pt x="60" y="1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91" name="Freeform 95"/>
              <p:cNvSpPr>
                <a:spLocks/>
              </p:cNvSpPr>
              <p:nvPr/>
            </p:nvSpPr>
            <p:spPr bwMode="auto">
              <a:xfrm>
                <a:off x="190" y="104"/>
                <a:ext cx="666" cy="195"/>
              </a:xfrm>
              <a:custGeom>
                <a:avLst/>
                <a:gdLst/>
                <a:ahLst/>
                <a:cxnLst>
                  <a:cxn ang="0">
                    <a:pos x="10" y="32"/>
                  </a:cxn>
                  <a:cxn ang="0">
                    <a:pos x="72" y="3"/>
                  </a:cxn>
                  <a:cxn ang="0">
                    <a:pos x="214" y="16"/>
                  </a:cxn>
                  <a:cxn ang="0">
                    <a:pos x="440" y="74"/>
                  </a:cxn>
                  <a:cxn ang="0">
                    <a:pos x="604" y="140"/>
                  </a:cxn>
                  <a:cxn ang="0">
                    <a:pos x="653" y="182"/>
                  </a:cxn>
                  <a:cxn ang="0">
                    <a:pos x="638" y="186"/>
                  </a:cxn>
                  <a:cxn ang="0">
                    <a:pos x="483" y="129"/>
                  </a:cxn>
                  <a:cxn ang="0">
                    <a:pos x="244" y="64"/>
                  </a:cxn>
                  <a:cxn ang="0">
                    <a:pos x="107" y="51"/>
                  </a:cxn>
                  <a:cxn ang="0">
                    <a:pos x="55" y="74"/>
                  </a:cxn>
                  <a:cxn ang="0">
                    <a:pos x="10" y="50"/>
                  </a:cxn>
                  <a:cxn ang="0">
                    <a:pos x="10" y="32"/>
                  </a:cxn>
                </a:cxnLst>
                <a:rect l="0" t="0" r="r" b="b"/>
                <a:pathLst>
                  <a:path w="666" h="195">
                    <a:moveTo>
                      <a:pt x="10" y="32"/>
                    </a:moveTo>
                    <a:cubicBezTo>
                      <a:pt x="20" y="24"/>
                      <a:pt x="38" y="6"/>
                      <a:pt x="72" y="3"/>
                    </a:cubicBezTo>
                    <a:cubicBezTo>
                      <a:pt x="106" y="0"/>
                      <a:pt x="153" y="4"/>
                      <a:pt x="214" y="16"/>
                    </a:cubicBezTo>
                    <a:cubicBezTo>
                      <a:pt x="275" y="28"/>
                      <a:pt x="375" y="53"/>
                      <a:pt x="440" y="74"/>
                    </a:cubicBezTo>
                    <a:cubicBezTo>
                      <a:pt x="505" y="95"/>
                      <a:pt x="568" y="122"/>
                      <a:pt x="604" y="140"/>
                    </a:cubicBezTo>
                    <a:cubicBezTo>
                      <a:pt x="640" y="158"/>
                      <a:pt x="647" y="174"/>
                      <a:pt x="653" y="182"/>
                    </a:cubicBezTo>
                    <a:cubicBezTo>
                      <a:pt x="659" y="190"/>
                      <a:pt x="666" y="195"/>
                      <a:pt x="638" y="186"/>
                    </a:cubicBezTo>
                    <a:cubicBezTo>
                      <a:pt x="609" y="177"/>
                      <a:pt x="548" y="150"/>
                      <a:pt x="483" y="129"/>
                    </a:cubicBezTo>
                    <a:cubicBezTo>
                      <a:pt x="416" y="109"/>
                      <a:pt x="306" y="78"/>
                      <a:pt x="244" y="64"/>
                    </a:cubicBezTo>
                    <a:cubicBezTo>
                      <a:pt x="181" y="51"/>
                      <a:pt x="139" y="49"/>
                      <a:pt x="107" y="51"/>
                    </a:cubicBezTo>
                    <a:cubicBezTo>
                      <a:pt x="76" y="53"/>
                      <a:pt x="71" y="75"/>
                      <a:pt x="55" y="74"/>
                    </a:cubicBezTo>
                    <a:cubicBezTo>
                      <a:pt x="39" y="74"/>
                      <a:pt x="18" y="57"/>
                      <a:pt x="10" y="50"/>
                    </a:cubicBezTo>
                    <a:cubicBezTo>
                      <a:pt x="2" y="43"/>
                      <a:pt x="0" y="40"/>
                      <a:pt x="10" y="32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75686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92" name="Freeform 96"/>
              <p:cNvSpPr>
                <a:spLocks/>
              </p:cNvSpPr>
              <p:nvPr/>
            </p:nvSpPr>
            <p:spPr bwMode="auto">
              <a:xfrm>
                <a:off x="369" y="300"/>
                <a:ext cx="430" cy="417"/>
              </a:xfrm>
              <a:custGeom>
                <a:avLst/>
                <a:gdLst/>
                <a:ahLst/>
                <a:cxnLst>
                  <a:cxn ang="0">
                    <a:pos x="54" y="275"/>
                  </a:cxn>
                  <a:cxn ang="0">
                    <a:pos x="388" y="33"/>
                  </a:cxn>
                  <a:cxn ang="0">
                    <a:pos x="1323" y="74"/>
                  </a:cxn>
                  <a:cxn ang="0">
                    <a:pos x="1448" y="149"/>
                  </a:cxn>
                  <a:cxn ang="0">
                    <a:pos x="730" y="108"/>
                  </a:cxn>
                  <a:cxn ang="0">
                    <a:pos x="305" y="216"/>
                  </a:cxn>
                  <a:cxn ang="0">
                    <a:pos x="146" y="525"/>
                  </a:cxn>
                  <a:cxn ang="0">
                    <a:pos x="246" y="1126"/>
                  </a:cxn>
                  <a:cxn ang="0">
                    <a:pos x="338" y="1435"/>
                  </a:cxn>
                  <a:cxn ang="0">
                    <a:pos x="280" y="1435"/>
                  </a:cxn>
                  <a:cxn ang="0">
                    <a:pos x="121" y="1034"/>
                  </a:cxn>
                  <a:cxn ang="0">
                    <a:pos x="38" y="617"/>
                  </a:cxn>
                  <a:cxn ang="0">
                    <a:pos x="54" y="275"/>
                  </a:cxn>
                </a:cxnLst>
                <a:rect l="0" t="0" r="r" b="b"/>
                <a:pathLst>
                  <a:path w="1547" h="1502">
                    <a:moveTo>
                      <a:pt x="54" y="275"/>
                    </a:moveTo>
                    <a:cubicBezTo>
                      <a:pt x="112" y="178"/>
                      <a:pt x="177" y="66"/>
                      <a:pt x="388" y="33"/>
                    </a:cubicBezTo>
                    <a:cubicBezTo>
                      <a:pt x="599" y="0"/>
                      <a:pt x="1146" y="55"/>
                      <a:pt x="1323" y="74"/>
                    </a:cubicBezTo>
                    <a:cubicBezTo>
                      <a:pt x="1500" y="93"/>
                      <a:pt x="1547" y="143"/>
                      <a:pt x="1448" y="149"/>
                    </a:cubicBezTo>
                    <a:cubicBezTo>
                      <a:pt x="1349" y="155"/>
                      <a:pt x="920" y="97"/>
                      <a:pt x="730" y="108"/>
                    </a:cubicBezTo>
                    <a:cubicBezTo>
                      <a:pt x="540" y="119"/>
                      <a:pt x="402" y="147"/>
                      <a:pt x="305" y="216"/>
                    </a:cubicBezTo>
                    <a:cubicBezTo>
                      <a:pt x="208" y="285"/>
                      <a:pt x="156" y="373"/>
                      <a:pt x="146" y="525"/>
                    </a:cubicBezTo>
                    <a:cubicBezTo>
                      <a:pt x="136" y="677"/>
                      <a:pt x="214" y="974"/>
                      <a:pt x="246" y="1126"/>
                    </a:cubicBezTo>
                    <a:cubicBezTo>
                      <a:pt x="278" y="1278"/>
                      <a:pt x="332" y="1383"/>
                      <a:pt x="338" y="1435"/>
                    </a:cubicBezTo>
                    <a:cubicBezTo>
                      <a:pt x="344" y="1487"/>
                      <a:pt x="316" y="1502"/>
                      <a:pt x="280" y="1435"/>
                    </a:cubicBezTo>
                    <a:cubicBezTo>
                      <a:pt x="244" y="1368"/>
                      <a:pt x="161" y="1170"/>
                      <a:pt x="121" y="1034"/>
                    </a:cubicBezTo>
                    <a:cubicBezTo>
                      <a:pt x="81" y="898"/>
                      <a:pt x="49" y="743"/>
                      <a:pt x="38" y="617"/>
                    </a:cubicBezTo>
                    <a:cubicBezTo>
                      <a:pt x="27" y="491"/>
                      <a:pt x="0" y="375"/>
                      <a:pt x="54" y="275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50000">
                    <a:schemeClr val="accent1">
                      <a:gamma/>
                      <a:tint val="15294"/>
                      <a:invGamma/>
                    </a:schemeClr>
                  </a:gs>
                  <a:gs pos="100000">
                    <a:schemeClr val="accent1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93" name="Freeform 97"/>
              <p:cNvSpPr>
                <a:spLocks/>
              </p:cNvSpPr>
              <p:nvPr/>
            </p:nvSpPr>
            <p:spPr bwMode="auto">
              <a:xfrm>
                <a:off x="309" y="249"/>
                <a:ext cx="256" cy="254"/>
              </a:xfrm>
              <a:custGeom>
                <a:avLst/>
                <a:gdLst/>
                <a:ahLst/>
                <a:cxnLst>
                  <a:cxn ang="0">
                    <a:pos x="14" y="164"/>
                  </a:cxn>
                  <a:cxn ang="0">
                    <a:pos x="216" y="33"/>
                  </a:cxn>
                  <a:cxn ang="0">
                    <a:pos x="871" y="217"/>
                  </a:cxn>
                  <a:cxn ang="0">
                    <a:pos x="613" y="258"/>
                  </a:cxn>
                  <a:cxn ang="0">
                    <a:pos x="396" y="400"/>
                  </a:cxn>
                  <a:cxn ang="0">
                    <a:pos x="287" y="576"/>
                  </a:cxn>
                  <a:cxn ang="0">
                    <a:pos x="262" y="843"/>
                  </a:cxn>
                  <a:cxn ang="0">
                    <a:pos x="14" y="164"/>
                  </a:cxn>
                </a:cxnLst>
                <a:rect l="0" t="0" r="r" b="b"/>
                <a:pathLst>
                  <a:path w="921" h="912">
                    <a:moveTo>
                      <a:pt x="14" y="164"/>
                    </a:moveTo>
                    <a:cubicBezTo>
                      <a:pt x="0" y="66"/>
                      <a:pt x="67" y="0"/>
                      <a:pt x="216" y="33"/>
                    </a:cubicBezTo>
                    <a:cubicBezTo>
                      <a:pt x="419" y="54"/>
                      <a:pt x="487" y="8"/>
                      <a:pt x="871" y="217"/>
                    </a:cubicBezTo>
                    <a:cubicBezTo>
                      <a:pt x="921" y="234"/>
                      <a:pt x="692" y="228"/>
                      <a:pt x="613" y="258"/>
                    </a:cubicBezTo>
                    <a:cubicBezTo>
                      <a:pt x="534" y="288"/>
                      <a:pt x="450" y="347"/>
                      <a:pt x="396" y="400"/>
                    </a:cubicBezTo>
                    <a:cubicBezTo>
                      <a:pt x="342" y="453"/>
                      <a:pt x="309" y="502"/>
                      <a:pt x="287" y="576"/>
                    </a:cubicBezTo>
                    <a:cubicBezTo>
                      <a:pt x="265" y="650"/>
                      <a:pt x="308" y="912"/>
                      <a:pt x="262" y="843"/>
                    </a:cubicBezTo>
                    <a:cubicBezTo>
                      <a:pt x="45" y="626"/>
                      <a:pt x="59" y="295"/>
                      <a:pt x="14" y="164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tint val="1215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600">
                  <a:solidFill>
                    <a:srgbClr val="333333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4194" name="Rectangle 98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6096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95" name="Rectangle 9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96" name="Rectangle 10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4197" name="Rectangle 10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33"/>
              </a:solidFill>
              <a:latin typeface="Times New Roman" pitchFamily="18" charset="0"/>
            </a:endParaRPr>
          </a:p>
        </p:txBody>
      </p:sp>
      <p:sp>
        <p:nvSpPr>
          <p:cNvPr id="4198" name="Rectangle 10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A730F24-0F1B-4CF2-9E30-F4D8F0419BA7}" type="slidenum">
              <a:rPr lang="en-US">
                <a:solidFill>
                  <a:srgbClr val="333333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3333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store6.yimg.com/I/xenoline_1676_152833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wm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8229600" cy="792162"/>
          </a:xfrm>
        </p:spPr>
        <p:txBody>
          <a:bodyPr/>
          <a:lstStyle/>
          <a:p>
            <a:pPr eaLnBrk="1" hangingPunct="1"/>
            <a:r>
              <a:rPr lang="en-US" dirty="0" smtClean="0"/>
              <a:t>6.2 Classifying the Elements</a:t>
            </a:r>
          </a:p>
        </p:txBody>
      </p:sp>
      <p:pic>
        <p:nvPicPr>
          <p:cNvPr id="18435" name="Picture 4" descr="0132525763_A163b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217613" y="1524000"/>
            <a:ext cx="6235700" cy="46482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Noble Gases</a:t>
            </a:r>
          </a:p>
        </p:txBody>
      </p:sp>
      <p:pic>
        <p:nvPicPr>
          <p:cNvPr id="22538" name="Picture 10" descr="C:\WINDOWS\Application Data\Microsoft\Media Catalog\Downloaded Clips\cl2e\j011668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600200"/>
            <a:ext cx="3656013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Noble Gases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Elements in group 18</a:t>
            </a:r>
          </a:p>
          <a:p>
            <a:r>
              <a:rPr lang="en-US" sz="2800" dirty="0"/>
              <a:t>VERY </a:t>
            </a:r>
            <a:r>
              <a:rPr lang="en-US" sz="2800" dirty="0" err="1" smtClean="0"/>
              <a:t>unreactive</a:t>
            </a:r>
            <a:endParaRPr lang="en-US" sz="2800" dirty="0" smtClean="0"/>
          </a:p>
          <a:p>
            <a:r>
              <a:rPr lang="en-US" sz="2800" dirty="0" smtClean="0"/>
              <a:t>Do not form molecules</a:t>
            </a:r>
            <a:endParaRPr lang="en-US" sz="2800" dirty="0"/>
          </a:p>
          <a:p>
            <a:r>
              <a:rPr lang="en-US" sz="2800" dirty="0"/>
              <a:t>Used in lighted “neon” signs</a:t>
            </a:r>
          </a:p>
          <a:p>
            <a:r>
              <a:rPr lang="en-US" sz="2800" dirty="0"/>
              <a:t>Used in blimps to fix the </a:t>
            </a:r>
            <a:r>
              <a:rPr lang="en-US" sz="2800" dirty="0" err="1"/>
              <a:t>Hindenberg</a:t>
            </a:r>
            <a:r>
              <a:rPr lang="en-US" sz="2800" dirty="0"/>
              <a:t> problem.</a:t>
            </a:r>
          </a:p>
          <a:p>
            <a:r>
              <a:rPr lang="en-US" sz="2800" dirty="0"/>
              <a:t>Have a full valence shell.</a:t>
            </a:r>
          </a:p>
        </p:txBody>
      </p:sp>
      <p:pic>
        <p:nvPicPr>
          <p:cNvPr id="23559" name="Picture 7" descr="http://store6.yimg.com/I/xenoline_1676_139135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164138" y="1981200"/>
            <a:ext cx="2778125" cy="4114800"/>
          </a:xfrm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8" y="685800"/>
            <a:ext cx="8229600" cy="1143000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>
                <a:solidFill>
                  <a:srgbClr val="FFCC00"/>
                </a:solidFill>
              </a:rPr>
              <a:t>All elements are either metals, nonmetals, or semiconductors.</a:t>
            </a:r>
            <a:endParaRPr lang="en-US" smtClean="0">
              <a:solidFill>
                <a:schemeClr val="bg1"/>
              </a:solidFill>
            </a:endParaRP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564563" cy="46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001000" cy="609600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b="1" smtClean="0"/>
              <a:t>How Are Elements Classified?</a:t>
            </a:r>
            <a:endParaRPr lang="en-US" i="1" smtClean="0"/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8575"/>
            <a:ext cx="8229600" cy="4343400"/>
          </a:xfrm>
          <a:noFill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Clr>
                <a:schemeClr val="bg1"/>
              </a:buClr>
              <a:buFont typeface="Arial Unicode MS" pitchFamily="34" charset="-128"/>
              <a:buChar char="〉"/>
            </a:pPr>
            <a:r>
              <a:rPr lang="en-US" sz="2400" dirty="0" smtClean="0"/>
              <a:t>What are the other categories of elements?</a:t>
            </a:r>
          </a:p>
          <a:p>
            <a:pPr eaLnBrk="1" hangingPunct="1">
              <a:buFont typeface="Arial Unicode MS" pitchFamily="34" charset="-128"/>
              <a:buChar char="〉"/>
            </a:pPr>
            <a:r>
              <a:rPr lang="en-US" sz="2400" dirty="0" smtClean="0"/>
              <a:t>Elements are arranged by groups based on their physical and chemical properties</a:t>
            </a:r>
          </a:p>
        </p:txBody>
      </p:sp>
      <p:pic>
        <p:nvPicPr>
          <p:cNvPr id="337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8513" y="2568575"/>
            <a:ext cx="6705600" cy="404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Alkali Metals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1</a:t>
            </a:r>
            <a:r>
              <a:rPr lang="en-US" sz="2800" baseline="30000"/>
              <a:t>st</a:t>
            </a:r>
            <a:r>
              <a:rPr lang="en-US" sz="2800"/>
              <a:t> column on the periodic table (Group 1) not including hydrogen. </a:t>
            </a:r>
          </a:p>
          <a:p>
            <a:r>
              <a:rPr lang="en-US" sz="2800"/>
              <a:t>Very reactive metals, always combined with something else in nature (like in salt).</a:t>
            </a:r>
          </a:p>
          <a:p>
            <a:r>
              <a:rPr lang="en-US" sz="2800"/>
              <a:t>Soft enough to cut with a butter knife</a:t>
            </a:r>
          </a:p>
        </p:txBody>
      </p:sp>
      <p:pic>
        <p:nvPicPr>
          <p:cNvPr id="12293" name="Picture 5" descr="C:\WINDOWS\Application Data\Microsoft\Media Catalog\Downloaded Clips\cl5d\j0232578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25688"/>
            <a:ext cx="3810000" cy="34242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Alkaline Earth Metals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Second column on the periodic table. (Group 2)</a:t>
            </a:r>
          </a:p>
          <a:p>
            <a:r>
              <a:rPr lang="en-US" sz="2800"/>
              <a:t>Reactive metals that are always combined with nonmetals in nature.</a:t>
            </a:r>
          </a:p>
          <a:p>
            <a:r>
              <a:rPr lang="en-US" sz="2800"/>
              <a:t>Several of these elements are important mineral nutrients (such as Mg and Ca</a:t>
            </a:r>
          </a:p>
        </p:txBody>
      </p:sp>
      <p:pic>
        <p:nvPicPr>
          <p:cNvPr id="13317" name="Picture 5" descr="C:\WINDOWS\Application Data\Microsoft\Media Catalog\Downloaded Clips\cl4f\j0198660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481263"/>
            <a:ext cx="3810000" cy="31146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Transition Metals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2743200" y="1981200"/>
            <a:ext cx="3810000" cy="4114800"/>
          </a:xfrm>
        </p:spPr>
        <p:txBody>
          <a:bodyPr/>
          <a:lstStyle/>
          <a:p>
            <a:r>
              <a:rPr lang="en-US" sz="2800"/>
              <a:t>Elements in groups 3-12</a:t>
            </a:r>
          </a:p>
          <a:p>
            <a:r>
              <a:rPr lang="en-US" sz="2800"/>
              <a:t>Less reactive harder metals</a:t>
            </a:r>
          </a:p>
          <a:p>
            <a:r>
              <a:rPr lang="en-US" sz="2800"/>
              <a:t>Includes metals used in jewelry and construction.</a:t>
            </a:r>
          </a:p>
          <a:p>
            <a:r>
              <a:rPr lang="en-US" sz="2800"/>
              <a:t>Metals used “as metal.”</a:t>
            </a:r>
          </a:p>
        </p:txBody>
      </p:sp>
      <p:pic>
        <p:nvPicPr>
          <p:cNvPr id="14341" name="Picture 5" descr="C:\WINDOWS\Application Data\Microsoft\Media Catalog\Downloaded Clips\cl0\SY00057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047875"/>
            <a:ext cx="1905000" cy="1990725"/>
          </a:xfrm>
        </p:spPr>
      </p:pic>
      <p:pic>
        <p:nvPicPr>
          <p:cNvPr id="14342" name="Picture 6" descr="C:\WINDOWS\Application Data\Microsoft\Media Catalog\Downloaded Clips\cl33\j012836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114800"/>
            <a:ext cx="2209800" cy="2209800"/>
          </a:xfrm>
          <a:prstGeom prst="rect">
            <a:avLst/>
          </a:prstGeom>
          <a:noFill/>
        </p:spPr>
      </p:pic>
      <p:pic>
        <p:nvPicPr>
          <p:cNvPr id="14343" name="Picture 7" descr="C:\WINDOWS\Application Data\Microsoft\Media Catalog\Downloaded Clips\cl0\BS00590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343400"/>
            <a:ext cx="1839913" cy="1868488"/>
          </a:xfrm>
          <a:prstGeom prst="rect">
            <a:avLst/>
          </a:prstGeom>
          <a:noFill/>
        </p:spPr>
      </p:pic>
      <p:pic>
        <p:nvPicPr>
          <p:cNvPr id="14344" name="Picture 8" descr="C:\WINDOWS\Application Data\Microsoft\Media Catalog\Downloaded Clips\cl0\AG00534_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2514600"/>
            <a:ext cx="1557338" cy="1722438"/>
          </a:xfrm>
          <a:prstGeom prst="rect">
            <a:avLst/>
          </a:prstGeom>
          <a:noFill/>
        </p:spPr>
      </p:pic>
      <p:pic>
        <p:nvPicPr>
          <p:cNvPr id="14345" name="Picture 9" descr="C:\WINDOWS\Application Data\Microsoft\Media Catalog\Downloaded Clips\cl32\j012729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1371600"/>
            <a:ext cx="2106613" cy="187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Boron Family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Elements in group 13</a:t>
            </a:r>
          </a:p>
          <a:p>
            <a:r>
              <a:rPr lang="en-US" sz="2800"/>
              <a:t>Aluminum metal was once rare and expensive, not a “disposable metal.”</a:t>
            </a:r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  <p:pic>
        <p:nvPicPr>
          <p:cNvPr id="15366" name="Picture 6" descr="C:\WINDOWS\Application Data\Microsoft\Media Catalog\Downloaded Clips\cl70\j0281756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819400"/>
            <a:ext cx="3810000" cy="2438400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Carbon Family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219200"/>
            <a:ext cx="3810000" cy="4876800"/>
          </a:xfrm>
        </p:spPr>
        <p:txBody>
          <a:bodyPr/>
          <a:lstStyle/>
          <a:p>
            <a:r>
              <a:rPr lang="en-US" sz="2800"/>
              <a:t>Elements in group 14</a:t>
            </a:r>
          </a:p>
          <a:p>
            <a:r>
              <a:rPr lang="en-US" sz="2800"/>
              <a:t>Contains elements important to life and computers.</a:t>
            </a:r>
          </a:p>
          <a:p>
            <a:r>
              <a:rPr lang="en-US" sz="2800"/>
              <a:t>Carbon is the basis for an </a:t>
            </a:r>
            <a:r>
              <a:rPr lang="en-US" sz="2800" b="1"/>
              <a:t>entire branch</a:t>
            </a:r>
            <a:r>
              <a:rPr lang="en-US" sz="2800"/>
              <a:t> of chemistry.</a:t>
            </a:r>
          </a:p>
          <a:p>
            <a:r>
              <a:rPr lang="en-US" sz="2800"/>
              <a:t>Silicon and Germanium are important semiconductors.</a:t>
            </a:r>
          </a:p>
        </p:txBody>
      </p:sp>
      <p:pic>
        <p:nvPicPr>
          <p:cNvPr id="16390" name="Picture 6" descr="C:\WINDOWS\Application Data\Microsoft\Media Catalog\Downloaded Clips\cl3\BD09250_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2263775"/>
            <a:ext cx="3810000" cy="3548063"/>
          </a:xfrm>
          <a:noFill/>
          <a:ln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Nitrogen Family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Elements in group 15</a:t>
            </a:r>
          </a:p>
          <a:p>
            <a:pPr>
              <a:lnSpc>
                <a:spcPct val="90000"/>
              </a:lnSpc>
            </a:pPr>
            <a:r>
              <a:rPr lang="en-US" sz="2800"/>
              <a:t>Nitrogen makes up over  ¾ of the atmosphere.</a:t>
            </a:r>
          </a:p>
          <a:p>
            <a:pPr>
              <a:lnSpc>
                <a:spcPct val="90000"/>
              </a:lnSpc>
            </a:pPr>
            <a:r>
              <a:rPr lang="en-US" sz="2800"/>
              <a:t>Nitrogen and phosphorus are both important in living things.</a:t>
            </a:r>
          </a:p>
          <a:p>
            <a:pPr>
              <a:lnSpc>
                <a:spcPct val="90000"/>
              </a:lnSpc>
            </a:pPr>
            <a:r>
              <a:rPr lang="en-US" sz="2800"/>
              <a:t>Most of the world’s nitrogen is not available to living things.</a:t>
            </a:r>
          </a:p>
          <a:p>
            <a:pPr>
              <a:lnSpc>
                <a:spcPct val="90000"/>
              </a:lnSpc>
            </a:pPr>
            <a:r>
              <a:rPr lang="en-US" sz="2800"/>
              <a:t>The red stuff on the tip of matches is phosphorus.</a:t>
            </a:r>
          </a:p>
        </p:txBody>
      </p:sp>
      <p:pic>
        <p:nvPicPr>
          <p:cNvPr id="18438" name="Picture 6" descr="C:\WINDOWS\Application Data\Microsoft\Media Catalog\Downloaded Clips\cl4f\j019920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191000"/>
            <a:ext cx="1703388" cy="2051050"/>
          </a:xfrm>
          <a:prstGeom prst="rect">
            <a:avLst/>
          </a:prstGeom>
          <a:noFill/>
        </p:spPr>
      </p:pic>
      <p:pic>
        <p:nvPicPr>
          <p:cNvPr id="18439" name="Picture 7" descr="C:\WINDOWS\Application Data\Microsoft\Media Catalog\Downloaded Clips\cl34\j0131765.wmf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5800" y="1600200"/>
            <a:ext cx="3810000" cy="2955925"/>
          </a:xfrm>
          <a:noFill/>
          <a:ln/>
        </p:spPr>
      </p:pic>
      <p:pic>
        <p:nvPicPr>
          <p:cNvPr id="18440" name="Picture 8" descr="C:\WINDOWS\Application Data\Microsoft\Media Catalog\Downloaded Clips\cl75\j029356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63888" y="4648200"/>
            <a:ext cx="920750" cy="14398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Oxygen Family or Chalcogens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Elements in group 16</a:t>
            </a:r>
          </a:p>
          <a:p>
            <a:r>
              <a:rPr lang="en-US" sz="2800"/>
              <a:t>Oxygen is necessary for respiration.</a:t>
            </a:r>
          </a:p>
          <a:p>
            <a:r>
              <a:rPr lang="en-US" sz="2800"/>
              <a:t>Many things that stink, contain sulfur (rotten eggs, garlic, skunks,etc.) </a:t>
            </a:r>
          </a:p>
        </p:txBody>
      </p:sp>
      <p:pic>
        <p:nvPicPr>
          <p:cNvPr id="19463" name="Picture 7" descr="C:\WINDOWS\Application Data\Microsoft\Media Catalog\Downloaded Clips\cl47\j017794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648200"/>
            <a:ext cx="2819400" cy="1879600"/>
          </a:xfrm>
          <a:prstGeom prst="rect">
            <a:avLst/>
          </a:prstGeom>
          <a:noFill/>
        </p:spPr>
      </p:pic>
      <p:pic>
        <p:nvPicPr>
          <p:cNvPr id="19464" name="Picture 8" descr="C:\WINDOWS\Application Data\Microsoft\Media Catalog\Downloaded Clips\cl53\j02083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724400"/>
            <a:ext cx="1905000" cy="1800225"/>
          </a:xfrm>
          <a:prstGeom prst="rect">
            <a:avLst/>
          </a:prstGeom>
          <a:noFill/>
        </p:spPr>
      </p:pic>
      <p:pic>
        <p:nvPicPr>
          <p:cNvPr id="19468" name="Picture 12" descr="C:\WINDOWS\Application Data\Microsoft\Media Catalog\Downloaded Clips\cl38\j0140627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29200" y="1752600"/>
            <a:ext cx="3200400" cy="2549525"/>
          </a:xfrm>
          <a:noFill/>
          <a:ln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Halogens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 dirty="0"/>
              <a:t>Elements in group 17</a:t>
            </a:r>
          </a:p>
          <a:p>
            <a:r>
              <a:rPr lang="en-US" sz="2800" dirty="0"/>
              <a:t>Very reactive, </a:t>
            </a:r>
            <a:r>
              <a:rPr lang="en-US" sz="2800" dirty="0" smtClean="0"/>
              <a:t>volatile</a:t>
            </a:r>
            <a:endParaRPr lang="en-US" sz="2800" dirty="0"/>
          </a:p>
          <a:p>
            <a:r>
              <a:rPr lang="en-US" sz="2800" dirty="0" smtClean="0"/>
              <a:t>Form molecules readily</a:t>
            </a:r>
            <a:endParaRPr lang="en-US" sz="2800" dirty="0"/>
          </a:p>
          <a:p>
            <a:r>
              <a:rPr lang="en-US" sz="2800" dirty="0"/>
              <a:t>Always found combined with other element in nature .</a:t>
            </a:r>
          </a:p>
          <a:p>
            <a:r>
              <a:rPr lang="en-US" sz="2800" dirty="0"/>
              <a:t>Used as disinfectants and to strengthen teeth.</a:t>
            </a:r>
          </a:p>
          <a:p>
            <a:endParaRPr lang="en-US" sz="2800" dirty="0"/>
          </a:p>
        </p:txBody>
      </p:sp>
      <p:pic>
        <p:nvPicPr>
          <p:cNvPr id="20486" name="Picture 6" descr="C:\WINDOWS\Application Data\Microsoft\Media Catalog\Downloaded Clips\cl0\HM00389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733800"/>
            <a:ext cx="2490788" cy="2554288"/>
          </a:xfrm>
          <a:prstGeom prst="rect">
            <a:avLst/>
          </a:prstGeom>
          <a:noFill/>
        </p:spPr>
      </p:pic>
      <p:pic>
        <p:nvPicPr>
          <p:cNvPr id="20488" name="Picture 8" descr="C:\WINDOWS\Application Data\Microsoft\Media Catalog\Downloaded Clips\cl0\SO01580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219200"/>
            <a:ext cx="3810000" cy="2517775"/>
          </a:xfrm>
          <a:noFill/>
          <a:ln/>
        </p:spPr>
      </p:pic>
      <p:pic>
        <p:nvPicPr>
          <p:cNvPr id="20489" name="Picture 9" descr="C:\WINDOWS\Application Data\Microsoft\Media Catalog\Downloaded Clips\cl0\HM00232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4196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Verne">
  <a:themeElements>
    <a:clrScheme name="LaVerne 1">
      <a:dk1>
        <a:srgbClr val="333333"/>
      </a:dk1>
      <a:lt1>
        <a:srgbClr val="9CDCDA"/>
      </a:lt1>
      <a:dk2>
        <a:srgbClr val="CCFFFF"/>
      </a:dk2>
      <a:lt2>
        <a:srgbClr val="C0C0C0"/>
      </a:lt2>
      <a:accent1>
        <a:srgbClr val="F5CDDF"/>
      </a:accent1>
      <a:accent2>
        <a:srgbClr val="99FFCC"/>
      </a:accent2>
      <a:accent3>
        <a:srgbClr val="CBEBEA"/>
      </a:accent3>
      <a:accent4>
        <a:srgbClr val="2A2A2A"/>
      </a:accent4>
      <a:accent5>
        <a:srgbClr val="F9E3EC"/>
      </a:accent5>
      <a:accent6>
        <a:srgbClr val="8AE7B9"/>
      </a:accent6>
      <a:hlink>
        <a:srgbClr val="0064F8"/>
      </a:hlink>
      <a:folHlink>
        <a:srgbClr val="007572"/>
      </a:folHlink>
    </a:clrScheme>
    <a:fontScheme name="LaVern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aVerne 1">
        <a:dk1>
          <a:srgbClr val="333333"/>
        </a:dk1>
        <a:lt1>
          <a:srgbClr val="9CDCDA"/>
        </a:lt1>
        <a:dk2>
          <a:srgbClr val="CCFFFF"/>
        </a:dk2>
        <a:lt2>
          <a:srgbClr val="C0C0C0"/>
        </a:lt2>
        <a:accent1>
          <a:srgbClr val="F5CDDF"/>
        </a:accent1>
        <a:accent2>
          <a:srgbClr val="99FFCC"/>
        </a:accent2>
        <a:accent3>
          <a:srgbClr val="CBEBEA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0064F8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2">
        <a:dk1>
          <a:srgbClr val="333333"/>
        </a:dk1>
        <a:lt1>
          <a:srgbClr val="FFFFFF"/>
        </a:lt1>
        <a:dk2>
          <a:srgbClr val="CCFFFF"/>
        </a:dk2>
        <a:lt2>
          <a:srgbClr val="EAEAEA"/>
        </a:lt2>
        <a:accent1>
          <a:srgbClr val="F5CDDF"/>
        </a:accent1>
        <a:accent2>
          <a:srgbClr val="D1FFE8"/>
        </a:accent2>
        <a:accent3>
          <a:srgbClr val="FFFFFF"/>
        </a:accent3>
        <a:accent4>
          <a:srgbClr val="2A2A2A"/>
        </a:accent4>
        <a:accent5>
          <a:srgbClr val="F9E3EC"/>
        </a:accent5>
        <a:accent6>
          <a:srgbClr val="BDE7D2"/>
        </a:accent6>
        <a:hlink>
          <a:srgbClr val="33CCCC"/>
        </a:hlink>
        <a:folHlink>
          <a:srgbClr val="00757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3">
        <a:dk1>
          <a:srgbClr val="000000"/>
        </a:dk1>
        <a:lt1>
          <a:srgbClr val="FFFFFF"/>
        </a:lt1>
        <a:dk2>
          <a:srgbClr val="EAEAEA"/>
        </a:dk2>
        <a:lt2>
          <a:srgbClr val="FFFFFF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00000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4">
        <a:dk1>
          <a:srgbClr val="333333"/>
        </a:dk1>
        <a:lt1>
          <a:srgbClr val="FFFFCC"/>
        </a:lt1>
        <a:dk2>
          <a:srgbClr val="CCECFF"/>
        </a:dk2>
        <a:lt2>
          <a:srgbClr val="DDDDDD"/>
        </a:lt2>
        <a:accent1>
          <a:srgbClr val="F5CDDF"/>
        </a:accent1>
        <a:accent2>
          <a:srgbClr val="99FFCC"/>
        </a:accent2>
        <a:accent3>
          <a:srgbClr val="FFFFE2"/>
        </a:accent3>
        <a:accent4>
          <a:srgbClr val="2A2A2A"/>
        </a:accent4>
        <a:accent5>
          <a:srgbClr val="F9E3EC"/>
        </a:accent5>
        <a:accent6>
          <a:srgbClr val="8AE7B9"/>
        </a:accent6>
        <a:hlink>
          <a:srgbClr val="32CAC6"/>
        </a:hlink>
        <a:folHlink>
          <a:srgbClr val="4D6E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5">
        <a:dk1>
          <a:srgbClr val="333333"/>
        </a:dk1>
        <a:lt1>
          <a:srgbClr val="F2D0DA"/>
        </a:lt1>
        <a:dk2>
          <a:srgbClr val="CCECFF"/>
        </a:dk2>
        <a:lt2>
          <a:srgbClr val="EAEAEA"/>
        </a:lt2>
        <a:accent1>
          <a:srgbClr val="7BC7C9"/>
        </a:accent1>
        <a:accent2>
          <a:srgbClr val="EDECD1"/>
        </a:accent2>
        <a:accent3>
          <a:srgbClr val="F7E4EA"/>
        </a:accent3>
        <a:accent4>
          <a:srgbClr val="2A2A2A"/>
        </a:accent4>
        <a:accent5>
          <a:srgbClr val="BFE0E1"/>
        </a:accent5>
        <a:accent6>
          <a:srgbClr val="D7D6BD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6">
        <a:dk1>
          <a:srgbClr val="333333"/>
        </a:dk1>
        <a:lt1>
          <a:srgbClr val="C4BBD9"/>
        </a:lt1>
        <a:dk2>
          <a:srgbClr val="B0E1E8"/>
        </a:dk2>
        <a:lt2>
          <a:srgbClr val="D7D4B9"/>
        </a:lt2>
        <a:accent1>
          <a:srgbClr val="F5CDDF"/>
        </a:accent1>
        <a:accent2>
          <a:srgbClr val="B3E5C7"/>
        </a:accent2>
        <a:accent3>
          <a:srgbClr val="DEDAE9"/>
        </a:accent3>
        <a:accent4>
          <a:srgbClr val="2A2A2A"/>
        </a:accent4>
        <a:accent5>
          <a:srgbClr val="F9E3EC"/>
        </a:accent5>
        <a:accent6>
          <a:srgbClr val="A2CFB4"/>
        </a:accent6>
        <a:hlink>
          <a:srgbClr val="CC00FF"/>
        </a:hlink>
        <a:folHlink>
          <a:srgbClr val="362A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7">
        <a:dk1>
          <a:srgbClr val="333333"/>
        </a:dk1>
        <a:lt1>
          <a:srgbClr val="D0F781"/>
        </a:lt1>
        <a:dk2>
          <a:srgbClr val="BDD0ED"/>
        </a:dk2>
        <a:lt2>
          <a:srgbClr val="D1D1D1"/>
        </a:lt2>
        <a:accent1>
          <a:srgbClr val="FFFF99"/>
        </a:accent1>
        <a:accent2>
          <a:srgbClr val="B4DF49"/>
        </a:accent2>
        <a:accent3>
          <a:srgbClr val="E4FAC1"/>
        </a:accent3>
        <a:accent4>
          <a:srgbClr val="2A2A2A"/>
        </a:accent4>
        <a:accent5>
          <a:srgbClr val="FFFFCA"/>
        </a:accent5>
        <a:accent6>
          <a:srgbClr val="A3CA41"/>
        </a:accent6>
        <a:hlink>
          <a:srgbClr val="53AA3E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Verne 8">
        <a:dk1>
          <a:srgbClr val="969696"/>
        </a:dk1>
        <a:lt1>
          <a:srgbClr val="F8F8F8"/>
        </a:lt1>
        <a:dk2>
          <a:srgbClr val="5F5F5F"/>
        </a:dk2>
        <a:lt2>
          <a:srgbClr val="808080"/>
        </a:lt2>
        <a:accent1>
          <a:srgbClr val="F5CDDF"/>
        </a:accent1>
        <a:accent2>
          <a:srgbClr val="4D4D4D"/>
        </a:accent2>
        <a:accent3>
          <a:srgbClr val="B6B6B6"/>
        </a:accent3>
        <a:accent4>
          <a:srgbClr val="D4D4D4"/>
        </a:accent4>
        <a:accent5>
          <a:srgbClr val="F9E3EC"/>
        </a:accent5>
        <a:accent6>
          <a:srgbClr val="454545"/>
        </a:accent6>
        <a:hlink>
          <a:srgbClr val="FFFF99"/>
        </a:hlink>
        <a:folHlink>
          <a:srgbClr val="FFE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339</Words>
  <Application>Microsoft Office PowerPoint</Application>
  <PresentationFormat>On-screen Show (4:3)</PresentationFormat>
  <Paragraphs>50</Paragraphs>
  <Slides>13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LaVerne</vt:lpstr>
      <vt:lpstr>6.2 Classifying the Elements</vt:lpstr>
      <vt:lpstr>Alkali Metals</vt:lpstr>
      <vt:lpstr>Alkaline Earth Metals</vt:lpstr>
      <vt:lpstr>Transition Metals</vt:lpstr>
      <vt:lpstr>Boron Family</vt:lpstr>
      <vt:lpstr>Carbon Family</vt:lpstr>
      <vt:lpstr>Nitrogen Family</vt:lpstr>
      <vt:lpstr>Oxygen Family or Chalcogens</vt:lpstr>
      <vt:lpstr>Halogens</vt:lpstr>
      <vt:lpstr>The Noble Gases</vt:lpstr>
      <vt:lpstr>The Noble Gases</vt:lpstr>
      <vt:lpstr>Slide 12</vt:lpstr>
      <vt:lpstr>How Are Elements Classified?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Classifying the Elements</dc:title>
  <dc:creator>Mshull</dc:creator>
  <cp:lastModifiedBy>mshull</cp:lastModifiedBy>
  <cp:revision>4</cp:revision>
  <dcterms:created xsi:type="dcterms:W3CDTF">2013-11-07T13:13:35Z</dcterms:created>
  <dcterms:modified xsi:type="dcterms:W3CDTF">2014-11-11T13:17:43Z</dcterms:modified>
</cp:coreProperties>
</file>