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E541D-0789-4CFD-BBD9-09AD89C56E8A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96FFE-7202-4BDF-AF76-F5883DF53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Elastic collision</a:t>
            </a:r>
            <a:r>
              <a:rPr lang="en-US" dirty="0" smtClean="0"/>
              <a:t>- Game of pool provides a good example of nearly elastic collisions. The collisions between balls are almost completely elastic and little kinetic energy is lost when they collide. 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Inelastic collision</a:t>
            </a:r>
            <a:r>
              <a:rPr lang="en-US" dirty="0" smtClean="0"/>
              <a:t>- For example, a car crash often results in dents. This means some kinetic energy compresses the car permanently; other KE becomes thermal energy, sound energy and so on. This means that an inelastic collision reduces the total amount of KE.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031070-86B5-4979-9ED2-38C75662864B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pitchFamily="-65" charset="-128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CF095F-B806-47FB-9F0E-54299EC77785}" type="datetime1">
              <a:rPr lang="en-US"/>
              <a:pPr/>
              <a:t>2/3/2016</a:t>
            </a:fld>
            <a:endParaRPr lang="en-U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8A3BE-912B-4AD4-A930-8547D5585999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CF69BE-4D1E-4BAC-AA7B-017A8875C4EF}" type="datetime1">
              <a:rPr lang="en-US">
                <a:solidFill>
                  <a:srgbClr val="B13F9A"/>
                </a:solidFill>
              </a:rPr>
              <a:pPr/>
              <a:t>2/3/2016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9CE70-659D-4675-8187-54934DAD9612}" type="slidenum">
              <a:rPr lang="en-US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fld id="{179B923A-8309-4118-915F-60977160A976}" type="datetime1">
              <a:rPr lang="en-US">
                <a:solidFill>
                  <a:srgbClr val="B13F9A"/>
                </a:solidFill>
              </a:rPr>
              <a:pPr/>
              <a:t>2/3/2016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4B6EA543-6E07-4B7E-92B9-054A9B7F685E}" type="slidenum">
              <a:rPr lang="en-US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9725"/>
            <a:ext cx="3543300" cy="4846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152900" y="1609725"/>
            <a:ext cx="3543300" cy="4846638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fld id="{5044DAD7-7BA3-4E4B-AA26-1344360CA2DE}" type="datetime1">
              <a:rPr lang="en-US">
                <a:solidFill>
                  <a:srgbClr val="B13F9A"/>
                </a:solidFill>
              </a:rPr>
              <a:pPr/>
              <a:t>2/3/2016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</p:spPr>
        <p:txBody>
          <a:bodyPr/>
          <a:lstStyle>
            <a:lvl1pPr>
              <a:defRPr/>
            </a:lvl1pPr>
          </a:lstStyle>
          <a:p>
            <a:fld id="{45C5BFB6-A730-4035-BFF8-B112E6F74E70}" type="slidenum">
              <a:rPr lang="en-US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7D5E86-3F2F-411E-9A11-0FDD31D6AA15}" type="datetime1">
              <a:rPr lang="en-US">
                <a:solidFill>
                  <a:srgbClr val="B13F9A"/>
                </a:solidFill>
              </a:rPr>
              <a:pPr/>
              <a:t>2/3/2016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12D4B-BC1E-4934-803D-D8EAF6E8A5EA}" type="slidenum">
              <a:rPr lang="en-US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/>
            </a:lvl1pPr>
          </a:lstStyle>
          <a:p>
            <a:fld id="{74F75C00-E67D-42F6-903D-F00EED8C905B}" type="datetime1">
              <a:rPr lang="en-US">
                <a:solidFill>
                  <a:srgbClr val="B13F9A"/>
                </a:solidFill>
              </a:rPr>
              <a:pPr/>
              <a:t>2/3/2016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21E11F01-2274-4D5B-A856-AC71C4D02703}" type="slidenum">
              <a:rPr lang="en-US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33E163-356C-476A-86CC-53EAA0D0B341}" type="datetime1">
              <a:rPr lang="en-US">
                <a:solidFill>
                  <a:srgbClr val="B13F9A"/>
                </a:solidFill>
              </a:rPr>
              <a:pPr/>
              <a:t>2/3/2016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30628-6E38-4751-925A-A3CE1B46195D}" type="slidenum">
              <a:rPr lang="en-US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B4E3BB-BCDB-4FC3-BBCF-78B9284A2186}" type="datetime1">
              <a:rPr lang="en-US">
                <a:solidFill>
                  <a:srgbClr val="B13F9A"/>
                </a:solidFill>
              </a:rPr>
              <a:pPr/>
              <a:t>2/3/2016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B03D9-C4D7-4718-A0DF-D2AE7D057881}" type="slidenum">
              <a:rPr lang="en-US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6A705-EAFA-48CC-A3B9-64CCC1691053}" type="datetime1">
              <a:rPr lang="en-US">
                <a:solidFill>
                  <a:srgbClr val="B13F9A"/>
                </a:solidFill>
              </a:rPr>
              <a:pPr/>
              <a:t>2/3/2016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01444-B373-42CA-87D1-C338808E6404}" type="slidenum">
              <a:rPr lang="en-US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EA210B-950F-4648-9321-918AD2655647}" type="datetime1">
              <a:rPr lang="en-US">
                <a:solidFill>
                  <a:srgbClr val="B13F9A"/>
                </a:solidFill>
              </a:rPr>
              <a:pPr/>
              <a:t>2/3/2016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C386A-2316-4DB2-8BAF-6B282463344E}" type="slidenum">
              <a:rPr lang="en-US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/>
          <a:lstStyle>
            <a:lvl1pPr algn="l">
              <a:buNone/>
              <a:defRPr lang="en-US" sz="2400" baseline="0" smtClean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D03F03-01FD-4E92-8479-783068142257}" type="datetime1">
              <a:rPr lang="en-US">
                <a:solidFill>
                  <a:srgbClr val="B13F9A"/>
                </a:solidFill>
              </a:rPr>
              <a:pPr/>
              <a:t>2/3/2016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E735-F5FE-469D-B1B1-A523BA8EE955}" type="slidenum">
              <a:rPr lang="en-US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dist="12700" dir="5400000" algn="t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dist="12700" dir="5400000" algn="tl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FD30A-F86E-4214-956B-178AF9AA8D76}" type="datetime1">
              <a:rPr lang="en-US">
                <a:solidFill>
                  <a:srgbClr val="F4E7ED"/>
                </a:solidFill>
              </a:rPr>
              <a:pPr/>
              <a:t>2/3/2016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4E7ED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C36DD-C72A-41FB-A834-885682552A6E}" type="slidenum">
              <a:rPr lang="en-US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latin typeface="Trebuchet MS" pitchFamily="-65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67ECD2D-2C93-4253-A241-E3FD156B1D18}" type="datetime1">
              <a:rPr lang="en-US">
                <a:solidFill>
                  <a:srgbClr val="B13F9A"/>
                </a:solidFill>
                <a:ea typeface="ＭＳ Ｐゴシック" pitchFamily="-6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2/3/2016</a:t>
            </a:fld>
            <a:endParaRPr lang="en-US">
              <a:solidFill>
                <a:srgbClr val="B13F9A"/>
              </a:solidFill>
              <a:ea typeface="ＭＳ Ｐゴシック" pitchFamily="-65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Trebuchet MS" pitchFamily="-65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B13F9A"/>
              </a:solidFill>
              <a:ea typeface="ＭＳ Ｐゴシック" pitchFamily="-65" charset="-128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pitchFamily="-65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F745D68-9878-4BA8-875A-512AB1B9875C}" type="slidenum">
              <a:rPr lang="en-US">
                <a:solidFill>
                  <a:srgbClr val="B13F9A"/>
                </a:solidFill>
                <a:ea typeface="ＭＳ Ｐゴシック" pitchFamily="-6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B13F9A"/>
              </a:solidFill>
              <a:ea typeface="ＭＳ Ｐゴシック" pitchFamily="-65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-65" charset="2"/>
        <a:buChar char=""/>
        <a:defRPr sz="26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-65" charset="2"/>
        <a:buChar char=""/>
        <a:defRPr sz="2300" kern="1200">
          <a:solidFill>
            <a:srgbClr val="6C6C6C"/>
          </a:solidFill>
          <a:latin typeface="+mn-lt"/>
          <a:ea typeface="ＭＳ Ｐゴシック" pitchFamily="-65" charset="-128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-65" charset="2"/>
        <a:buChar char="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-65" charset="2"/>
        <a:buChar char=""/>
        <a:defRPr sz="2000" kern="1200">
          <a:solidFill>
            <a:srgbClr val="6C6C6C"/>
          </a:solidFill>
          <a:latin typeface="+mn-lt"/>
          <a:ea typeface="ＭＳ Ｐゴシック" pitchFamily="-65" charset="-128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-65" charset="2"/>
        <a:buChar char="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lUE59U0kx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tacafe.com/watch/yt-3G2iC2YcQNU/balancing_act_using_center_of_grav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 collision</a:t>
            </a:r>
          </a:p>
          <a:p>
            <a:pPr lvl="1"/>
            <a:r>
              <a:rPr lang="en-US" dirty="0" smtClean="0"/>
              <a:t>Kinetic energy is conserved</a:t>
            </a:r>
          </a:p>
          <a:p>
            <a:pPr lvl="2"/>
            <a:r>
              <a:rPr lang="en-US" dirty="0" smtClean="0"/>
              <a:t>KE before = KE after</a:t>
            </a:r>
          </a:p>
          <a:p>
            <a:r>
              <a:rPr lang="en-US" dirty="0" smtClean="0"/>
              <a:t>Inelastic collision</a:t>
            </a:r>
          </a:p>
          <a:p>
            <a:pPr lvl="1"/>
            <a:r>
              <a:rPr lang="en-US" dirty="0" smtClean="0"/>
              <a:t>Kinetic energy is NOT conserved</a:t>
            </a:r>
          </a:p>
          <a:p>
            <a:pPr lvl="2"/>
            <a:r>
              <a:rPr lang="en-US" dirty="0" smtClean="0"/>
              <a:t>KE before ≠ KE after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Momentum is conserved in any collision </a:t>
            </a:r>
            <a:r>
              <a:rPr lang="en-US" dirty="0" smtClean="0">
                <a:sym typeface="Wingdings" pitchFamily="-65" charset="2"/>
              </a:rPr>
              <a:t> Elastic or inelastic</a:t>
            </a:r>
            <a:endParaRPr lang="en-US" dirty="0" smtClean="0"/>
          </a:p>
        </p:txBody>
      </p:sp>
      <p:sp>
        <p:nvSpPr>
          <p:cNvPr id="4" name="Down Arrow 3"/>
          <p:cNvSpPr>
            <a:spLocks noChangeArrowheads="1"/>
          </p:cNvSpPr>
          <p:nvPr/>
        </p:nvSpPr>
        <p:spPr bwMode="auto">
          <a:xfrm>
            <a:off x="2514600" y="4572000"/>
            <a:ext cx="533400" cy="685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E94A2"/>
              </a:gs>
              <a:gs pos="49001">
                <a:srgbClr val="B24769"/>
              </a:gs>
              <a:gs pos="49100">
                <a:srgbClr val="A41447"/>
              </a:gs>
              <a:gs pos="92000">
                <a:srgbClr val="C03663"/>
              </a:gs>
              <a:gs pos="100000">
                <a:srgbClr val="CA5C7B"/>
              </a:gs>
            </a:gsLst>
            <a:lin ang="5400000" scaled="1"/>
          </a:gradFill>
          <a:ln w="11430">
            <a:solidFill>
              <a:schemeClr val="accent1"/>
            </a:solidFill>
            <a:miter lim="800000"/>
            <a:headEnd/>
            <a:tailEnd/>
          </a:ln>
          <a:effectLst>
            <a:outerShdw dist="25400" dir="5400000" rotWithShape="0">
              <a:srgbClr val="6F213C">
                <a:alpha val="82999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pic>
        <p:nvPicPr>
          <p:cNvPr id="32773" name="Picture 4" descr="j042861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20675"/>
            <a:ext cx="3246438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xfrm>
            <a:off x="792163" y="427038"/>
            <a:ext cx="6167437" cy="457200"/>
          </a:xfrm>
          <a:noFill/>
        </p:spPr>
        <p:txBody>
          <a:bodyPr>
            <a:normAutofit fontScale="90000"/>
          </a:bodyPr>
          <a:lstStyle/>
          <a:p>
            <a:r>
              <a:rPr lang="en-US" cap="none" smtClean="0">
                <a:ln>
                  <a:noFill/>
                </a:ln>
                <a:solidFill>
                  <a:srgbClr val="028017"/>
                </a:solidFill>
              </a:rPr>
              <a:t>Collisions</a:t>
            </a:r>
            <a:endParaRPr lang="en-US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762000" y="1155700"/>
            <a:ext cx="77724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Wingdings 2" pitchFamily="-65" charset="2"/>
              <a:buChar char=""/>
            </a:pPr>
            <a:r>
              <a:rPr lang="en-US" sz="2400" dirty="0">
                <a:solidFill>
                  <a:prstClr val="black"/>
                </a:solidFill>
                <a:ea typeface="ＭＳ Ｐゴシック" pitchFamily="-65" charset="-128"/>
              </a:rPr>
              <a:t>Momentum is </a:t>
            </a:r>
            <a:r>
              <a:rPr lang="en-US" sz="2400" i="1" dirty="0">
                <a:solidFill>
                  <a:prstClr val="black"/>
                </a:solidFill>
                <a:ea typeface="ＭＳ Ｐゴシック" pitchFamily="-65" charset="-128"/>
              </a:rPr>
              <a:t>always </a:t>
            </a:r>
            <a:r>
              <a:rPr lang="en-US" sz="2400" dirty="0">
                <a:solidFill>
                  <a:prstClr val="black"/>
                </a:solidFill>
                <a:ea typeface="ＭＳ Ｐゴシック" pitchFamily="-65" charset="-128"/>
              </a:rPr>
              <a:t>conserved in a collision</a:t>
            </a:r>
          </a:p>
          <a:p>
            <a:pPr marL="273050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Wingdings 2" pitchFamily="-65" charset="2"/>
              <a:buChar char=""/>
            </a:pPr>
            <a:r>
              <a:rPr lang="en-US" sz="2400" dirty="0" smtClean="0">
                <a:solidFill>
                  <a:prstClr val="black"/>
                </a:solidFill>
                <a:ea typeface="ＭＳ Ｐゴシック" pitchFamily="-65" charset="-128"/>
              </a:rPr>
              <a:t>Classification </a:t>
            </a:r>
            <a:r>
              <a:rPr lang="en-US" sz="2400" dirty="0">
                <a:solidFill>
                  <a:prstClr val="black"/>
                </a:solidFill>
                <a:ea typeface="ＭＳ Ｐゴシック" pitchFamily="-65" charset="-128"/>
              </a:rPr>
              <a:t>of collisions:</a:t>
            </a:r>
          </a:p>
          <a:p>
            <a:pPr marL="520700" lvl="1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-65" charset="2"/>
              <a:buChar char=""/>
            </a:pPr>
            <a:r>
              <a:rPr lang="en-US" sz="2200" dirty="0" err="1" smtClean="0">
                <a:solidFill>
                  <a:srgbClr val="6C6C6C"/>
                </a:solidFill>
                <a:ea typeface="ＭＳ Ｐゴシック" pitchFamily="-65" charset="-128"/>
              </a:rPr>
              <a:t>ELASTIc</a:t>
            </a:r>
            <a:endParaRPr lang="en-US" sz="2200" dirty="0">
              <a:solidFill>
                <a:srgbClr val="6C6C6C"/>
              </a:solidFill>
              <a:ea typeface="ＭＳ Ｐゴシック" pitchFamily="-65" charset="-128"/>
            </a:endParaRPr>
          </a:p>
          <a:p>
            <a:pPr marL="758825" lvl="2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-65" charset="2"/>
              <a:buChar char=""/>
            </a:pPr>
            <a:r>
              <a:rPr lang="en-US" sz="2000" dirty="0">
                <a:solidFill>
                  <a:prstClr val="black"/>
                </a:solidFill>
                <a:ea typeface="ＭＳ Ｐゴシック" pitchFamily="-65" charset="-128"/>
              </a:rPr>
              <a:t>Both energy &amp; momentum are </a:t>
            </a: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</a:rPr>
              <a:t>conserved</a:t>
            </a:r>
          </a:p>
          <a:p>
            <a:pPr marL="758825" lvl="2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-65" charset="2"/>
              <a:buChar char=""/>
            </a:pP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</a:rPr>
              <a:t>Both objects move at same speed after collision. </a:t>
            </a:r>
            <a:endParaRPr lang="en-US" sz="2000" dirty="0">
              <a:solidFill>
                <a:prstClr val="black"/>
              </a:solidFill>
              <a:ea typeface="ＭＳ Ｐゴシック" pitchFamily="-65" charset="-128"/>
            </a:endParaRPr>
          </a:p>
          <a:p>
            <a:pPr marL="520700" lvl="1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-65" charset="2"/>
              <a:buChar char=""/>
            </a:pPr>
            <a:endParaRPr lang="en-US" sz="2200" dirty="0">
              <a:solidFill>
                <a:srgbClr val="6C6C6C"/>
              </a:solidFill>
              <a:ea typeface="ＭＳ Ｐゴシック" pitchFamily="-65" charset="-128"/>
            </a:endParaRPr>
          </a:p>
          <a:p>
            <a:pPr marL="520700" lvl="1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-65" charset="2"/>
              <a:buChar char=""/>
            </a:pPr>
            <a:r>
              <a:rPr lang="en-US" sz="2200" dirty="0">
                <a:solidFill>
                  <a:srgbClr val="6C6C6C"/>
                </a:solidFill>
                <a:ea typeface="ＭＳ Ｐゴシック" pitchFamily="-65" charset="-128"/>
              </a:rPr>
              <a:t>INELASTIC</a:t>
            </a:r>
          </a:p>
          <a:p>
            <a:pPr marL="758825" lvl="2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-65" charset="2"/>
              <a:buChar char=""/>
            </a:pPr>
            <a:r>
              <a:rPr lang="en-US" sz="2000" dirty="0">
                <a:solidFill>
                  <a:prstClr val="black"/>
                </a:solidFill>
                <a:ea typeface="ＭＳ Ｐゴシック" pitchFamily="-65" charset="-128"/>
              </a:rPr>
              <a:t>Momentum conserved, not </a:t>
            </a: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</a:rPr>
              <a:t>energy</a:t>
            </a:r>
          </a:p>
          <a:p>
            <a:pPr marL="758825" lvl="2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-65" charset="2"/>
              <a:buChar char=""/>
            </a:pP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</a:rPr>
              <a:t>Inelastic &amp; perfectly inelastic</a:t>
            </a:r>
            <a:endParaRPr lang="en-US" sz="2000" dirty="0">
              <a:solidFill>
                <a:prstClr val="black"/>
              </a:solidFill>
              <a:ea typeface="ＭＳ Ｐゴシック" pitchFamily="-65" charset="-128"/>
            </a:endParaRPr>
          </a:p>
          <a:p>
            <a:pPr marL="758825" lvl="2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-65" charset="2"/>
              <a:buChar char=""/>
            </a:pPr>
            <a:r>
              <a:rPr lang="en-US" sz="2000" dirty="0">
                <a:solidFill>
                  <a:prstClr val="black"/>
                </a:solidFill>
                <a:ea typeface="ＭＳ Ｐゴシック" pitchFamily="-65" charset="-128"/>
              </a:rPr>
              <a:t>Perfectly inelastic -&gt; objects </a:t>
            </a: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</a:rPr>
              <a:t>stick and move together</a:t>
            </a:r>
          </a:p>
          <a:p>
            <a:pPr marL="1216025" lvl="3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-65" charset="2"/>
              <a:buChar char=""/>
            </a:pP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</a:rPr>
              <a:t>Car Crash where both cars continue moving</a:t>
            </a:r>
            <a:endParaRPr lang="en-US" sz="2000" dirty="0" smtClean="0">
              <a:solidFill>
                <a:prstClr val="black"/>
              </a:solidFill>
              <a:ea typeface="ＭＳ Ｐゴシック" pitchFamily="-65" charset="-128"/>
            </a:endParaRPr>
          </a:p>
          <a:p>
            <a:pPr marL="758825" lvl="2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-65" charset="2"/>
              <a:buChar char=""/>
            </a:pP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</a:rPr>
              <a:t>Inelastic -&gt; object gets embedded into another object</a:t>
            </a:r>
          </a:p>
          <a:p>
            <a:pPr marL="1216025" lvl="3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-65" charset="2"/>
              <a:buChar char=""/>
            </a:pP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</a:rPr>
              <a:t>Shooting nail into wood. </a:t>
            </a:r>
            <a:endParaRPr lang="en-US" sz="2000" dirty="0">
              <a:solidFill>
                <a:prstClr val="black"/>
              </a:solidFill>
              <a:ea typeface="ＭＳ Ｐゴシック" pitchFamily="-65" charset="-128"/>
            </a:endParaRPr>
          </a:p>
          <a:p>
            <a:pPr marL="758825" lvl="2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-65" charset="2"/>
              <a:buChar char=""/>
            </a:pPr>
            <a:r>
              <a:rPr lang="en-US" sz="2000" dirty="0">
                <a:solidFill>
                  <a:prstClr val="black"/>
                </a:solidFill>
                <a:ea typeface="ＭＳ Ｐゴシック" pitchFamily="-65" charset="-128"/>
              </a:rPr>
              <a:t>Lost energy goes to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73125" y="1770063"/>
            <a:ext cx="42883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B13F9A"/>
              </a:buClr>
              <a:buFontTx/>
              <a:buChar char="•"/>
            </a:pPr>
            <a:r>
              <a:rPr lang="en-US" sz="2400" b="1" dirty="0">
                <a:solidFill>
                  <a:srgbClr val="000080"/>
                </a:solidFill>
                <a:latin typeface="Chalkboard Bold" pitchFamily="1" charset="0"/>
                <a:ea typeface="ＭＳ Ｐゴシック" pitchFamily="-65" charset="-128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halkboard Bold" pitchFamily="1" charset="0"/>
                <a:ea typeface="ＭＳ Ｐゴシック" pitchFamily="-65" charset="-128"/>
              </a:rPr>
              <a:t>Catching a </a:t>
            </a:r>
            <a:r>
              <a:rPr lang="en-US" sz="2400" b="1" dirty="0" smtClean="0">
                <a:solidFill>
                  <a:prstClr val="black"/>
                </a:solidFill>
                <a:latin typeface="Chalkboard Bold" pitchFamily="1" charset="0"/>
                <a:ea typeface="ＭＳ Ｐゴシック" pitchFamily="-65" charset="-128"/>
              </a:rPr>
              <a:t>baseball</a:t>
            </a:r>
            <a:endParaRPr lang="en-US" sz="2400" b="1" dirty="0">
              <a:solidFill>
                <a:prstClr val="black"/>
              </a:solidFill>
              <a:latin typeface="Chalkboard Bold" pitchFamily="1" charset="0"/>
              <a:ea typeface="ＭＳ Ｐゴシック" pitchFamily="-65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halkboard Bold" pitchFamily="1" charset="0"/>
                <a:ea typeface="ＭＳ Ｐゴシック" pitchFamily="-65" charset="-128"/>
              </a:rPr>
              <a:t> Football tackle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halkboard Bold" pitchFamily="1" charset="0"/>
                <a:ea typeface="ＭＳ Ｐゴシック" pitchFamily="-65" charset="-128"/>
              </a:rPr>
              <a:t> Cars colliding and </a:t>
            </a:r>
            <a:r>
              <a:rPr lang="en-US" sz="2400" b="1" dirty="0" smtClean="0">
                <a:solidFill>
                  <a:prstClr val="black"/>
                </a:solidFill>
                <a:latin typeface="Chalkboard Bold" pitchFamily="1" charset="0"/>
                <a:ea typeface="ＭＳ Ｐゴシック" pitchFamily="-65" charset="-128"/>
              </a:rPr>
              <a:t>sticking</a:t>
            </a:r>
            <a:endParaRPr lang="en-US" sz="2400" b="1" dirty="0">
              <a:solidFill>
                <a:prstClr val="black"/>
              </a:solidFill>
              <a:latin typeface="Chalkboard Bold" pitchFamily="1" charset="0"/>
              <a:ea typeface="ＭＳ Ｐゴシック" pitchFamily="-65" charset="-128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08000" y="3619500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280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ＭＳ Ｐゴシック" pitchFamily="-65" charset="-128"/>
              </a:rPr>
              <a:t>Examples of Perfectly </a:t>
            </a:r>
            <a:br>
              <a:rPr lang="en-US" sz="2800" b="1">
                <a:solidFill>
                  <a:srgbClr val="0280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ＭＳ Ｐゴシック" pitchFamily="-65" charset="-128"/>
              </a:rPr>
            </a:br>
            <a:r>
              <a:rPr lang="en-US" sz="2800" b="1">
                <a:solidFill>
                  <a:srgbClr val="0280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ＭＳ Ｐゴシック" pitchFamily="-65" charset="-128"/>
              </a:rPr>
              <a:t>Elastic Collisions</a:t>
            </a:r>
            <a:endParaRPr lang="en-US" sz="2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ea typeface="ＭＳ Ｐゴシック" pitchFamily="-65" charset="-128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177925" y="4741863"/>
            <a:ext cx="32447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B13F9A"/>
              </a:buClr>
              <a:buFontTx/>
              <a:buChar char="•"/>
            </a:pPr>
            <a:r>
              <a:rPr lang="en-US" sz="2400" b="1" dirty="0">
                <a:solidFill>
                  <a:srgbClr val="000080"/>
                </a:solidFill>
                <a:latin typeface="Chalkboard Bold" pitchFamily="1" charset="0"/>
                <a:ea typeface="ＭＳ Ｐゴシック" pitchFamily="-65" charset="-128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halkboard Bold" pitchFamily="1" charset="0"/>
                <a:ea typeface="ＭＳ Ｐゴシック" pitchFamily="-65" charset="-128"/>
              </a:rPr>
              <a:t>Superball</a:t>
            </a:r>
            <a:r>
              <a:rPr lang="en-US" sz="2400" b="1" dirty="0">
                <a:solidFill>
                  <a:prstClr val="black"/>
                </a:solidFill>
                <a:latin typeface="Chalkboard Bold" pitchFamily="1" charset="0"/>
                <a:ea typeface="ＭＳ Ｐゴシック" pitchFamily="-65" charset="-128"/>
              </a:rPr>
              <a:t> bouncing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B13F9A"/>
              </a:buClr>
              <a:buFontTx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halkboard Bold" pitchFamily="1" charset="0"/>
                <a:ea typeface="ＭＳ Ｐゴシック" pitchFamily="-65" charset="-128"/>
              </a:rPr>
              <a:t> Electron </a:t>
            </a:r>
            <a:r>
              <a:rPr lang="en-US" sz="2400" b="1" dirty="0" smtClean="0">
                <a:solidFill>
                  <a:prstClr val="black"/>
                </a:solidFill>
                <a:latin typeface="Chalkboard Bold" pitchFamily="1" charset="0"/>
                <a:ea typeface="ＭＳ Ｐゴシック" pitchFamily="-65" charset="-128"/>
              </a:rPr>
              <a:t>scattering</a:t>
            </a:r>
            <a:endParaRPr lang="en-US" sz="2400" b="1" dirty="0">
              <a:solidFill>
                <a:prstClr val="black"/>
              </a:solidFill>
              <a:latin typeface="Chalkboard Bold" pitchFamily="1" charset="0"/>
              <a:ea typeface="ＭＳ Ｐゴシック" pitchFamily="-65" charset="-128"/>
            </a:endParaRPr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04800"/>
            <a:ext cx="31750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98500" y="520700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280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ＭＳ Ｐゴシック" pitchFamily="-65" charset="-128"/>
              </a:rPr>
              <a:t>Examples of Perfectly Inelastic Collisions</a:t>
            </a:r>
            <a:endParaRPr lang="en-US" sz="2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ea typeface="ＭＳ Ｐゴシック" pitchFamily="-65" charset="-128"/>
            </a:endParaRPr>
          </a:p>
        </p:txBody>
      </p:sp>
      <p:sp>
        <p:nvSpPr>
          <p:cNvPr id="4098" name="AutoShape 2" descr="Image result for superb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Image result for superb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Image result for superb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Image result for superb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Image result for superb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en-US" cap="none" dirty="0" smtClean="0">
                <a:ln>
                  <a:noFill/>
                </a:ln>
                <a:solidFill>
                  <a:schemeClr val="tx1"/>
                </a:solidFill>
              </a:rPr>
              <a:t>Center of Mass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What about this idea?</a:t>
            </a:r>
            <a:endParaRPr lang="en-US" dirty="0" smtClean="0">
              <a:hlinkClick r:id="rId4"/>
            </a:endParaRPr>
          </a:p>
          <a:p>
            <a:pPr>
              <a:buNone/>
            </a:pPr>
            <a:endParaRPr lang="en-US" dirty="0" smtClean="0"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220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collisions</vt:lpstr>
      <vt:lpstr>Collisions</vt:lpstr>
      <vt:lpstr>Slide 3</vt:lpstr>
      <vt:lpstr>Center of Mass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collisions</dc:title>
  <dc:creator>Mshull</dc:creator>
  <cp:lastModifiedBy>mshull</cp:lastModifiedBy>
  <cp:revision>6</cp:revision>
  <dcterms:created xsi:type="dcterms:W3CDTF">2014-02-14T13:20:11Z</dcterms:created>
  <dcterms:modified xsi:type="dcterms:W3CDTF">2016-02-04T18:44:07Z</dcterms:modified>
</cp:coreProperties>
</file>