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4"/>
  </p:notesMasterIdLst>
  <p:handoutMasterIdLst>
    <p:handoutMasterId r:id="rId25"/>
  </p:handoutMasterIdLst>
  <p:sldIdLst>
    <p:sldId id="343" r:id="rId2"/>
    <p:sldId id="324" r:id="rId3"/>
    <p:sldId id="325" r:id="rId4"/>
    <p:sldId id="344" r:id="rId5"/>
    <p:sldId id="326" r:id="rId6"/>
    <p:sldId id="346" r:id="rId7"/>
    <p:sldId id="328" r:id="rId8"/>
    <p:sldId id="329" r:id="rId9"/>
    <p:sldId id="347" r:id="rId10"/>
    <p:sldId id="331" r:id="rId11"/>
    <p:sldId id="332" r:id="rId12"/>
    <p:sldId id="333" r:id="rId13"/>
    <p:sldId id="334" r:id="rId14"/>
    <p:sldId id="335" r:id="rId15"/>
    <p:sldId id="336" r:id="rId16"/>
    <p:sldId id="350" r:id="rId17"/>
    <p:sldId id="348" r:id="rId18"/>
    <p:sldId id="351" r:id="rId19"/>
    <p:sldId id="337" r:id="rId20"/>
    <p:sldId id="338" r:id="rId21"/>
    <p:sldId id="339" r:id="rId22"/>
    <p:sldId id="34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umimoji="1" sz="4000" kern="1200">
        <a:solidFill>
          <a:srgbClr val="FFFFCC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6666FF"/>
    <a:srgbClr val="009900"/>
    <a:srgbClr val="FF0000"/>
    <a:srgbClr val="FFFF00"/>
    <a:srgbClr val="FF9933"/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105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6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image" Target="../media/image8.wmf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F910AD-3554-49F6-ACD2-B431805807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CA03CD52-020B-4768-8660-EC5DBE0F94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5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0" y="2590800"/>
            <a:ext cx="8334375" cy="11430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08075"/>
            <a:ext cx="9144000" cy="714375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44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B514419-6149-4847-B989-4CBB1F0E9A3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48" name="Picture 8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13" y="1835150"/>
            <a:ext cx="8789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27913" y="6297613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50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297613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51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75675" y="6297613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III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6DC8A-CDAE-4FD8-B489-61884B382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0813"/>
            <a:ext cx="2044700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5981700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40A57-C28F-4E1B-9061-73A5D0ECC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77021-E04F-432B-B486-28E6BEC0CA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DFFAA-749C-4478-B877-76BBFD654F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229C9-7AA0-40F7-9FFD-430DD4B7B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2B7FF-5314-411C-8048-5873C8751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C9CAC-AF89-4439-B35F-EE6990E0E0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6C805-D92F-412C-ACCF-10B8A6DB8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569A9-9719-4117-BFC7-57CBF2587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22FB6-9B91-4715-91BF-E0417417F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721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8750"/>
            <a:ext cx="81788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fld id="{22E50983-7A05-4508-A841-BB6B8BA5DA5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223" name="Picture 7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13" y="962025"/>
            <a:ext cx="8789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9pPr>
    </p:titleStyle>
    <p:bodyStyle>
      <a:lvl1pPr marL="287338" indent="-2873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rgbClr val="FFFFCC"/>
          </a:solidFill>
          <a:latin typeface="+mn-lt"/>
          <a:ea typeface="+mn-ea"/>
          <a:cs typeface="+mn-cs"/>
        </a:defRPr>
      </a:lvl1pPr>
      <a:lvl2pPr marL="636588" indent="-2349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3200">
          <a:solidFill>
            <a:srgbClr val="FFFFCC"/>
          </a:solidFill>
          <a:latin typeface="+mn-lt"/>
        </a:defRPr>
      </a:lvl2pPr>
      <a:lvl3pPr marL="919163" indent="-1682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3200">
          <a:solidFill>
            <a:srgbClr val="FFFF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rgbClr val="FFFF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Microsoft_Office_Word_97_-_2003_Document6.doc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48238" y="3254375"/>
            <a:ext cx="4041775" cy="2070100"/>
          </a:xfrm>
        </p:spPr>
        <p:txBody>
          <a:bodyPr/>
          <a:lstStyle/>
          <a:p>
            <a:r>
              <a:rPr lang="en-US" dirty="0"/>
              <a:t>III. Periodic Trends</a:t>
            </a:r>
            <a:br>
              <a:rPr lang="en-US" dirty="0"/>
            </a:br>
            <a:endParaRPr lang="en-US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Ch. </a:t>
            </a:r>
            <a:r>
              <a:rPr lang="en-US" dirty="0" smtClean="0"/>
              <a:t>6.3 </a:t>
            </a:r>
            <a:r>
              <a:rPr lang="en-US" smtClean="0"/>
              <a:t>Periodic Trends</a:t>
            </a:r>
            <a:endParaRPr lang="en-US" dirty="0"/>
          </a:p>
        </p:txBody>
      </p:sp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153988" y="2852738"/>
          <a:ext cx="4637087" cy="2874962"/>
        </p:xfrm>
        <a:graphic>
          <a:graphicData uri="http://schemas.openxmlformats.org/presentationml/2006/ole">
            <p:oleObj spid="_x0000_s137220" name="Chart" r:id="rId3" imgW="4850640" imgH="30164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31" name="Object 3"/>
          <p:cNvGraphicFramePr>
            <a:graphicFrameLocks noChangeAspect="1"/>
          </p:cNvGraphicFramePr>
          <p:nvPr/>
        </p:nvGraphicFramePr>
        <p:xfrm>
          <a:off x="654050" y="3425971"/>
          <a:ext cx="8489950" cy="3224212"/>
        </p:xfrm>
        <a:graphic>
          <a:graphicData uri="http://schemas.openxmlformats.org/presentationml/2006/ole">
            <p:oleObj spid="_x0000_s124931" name="Document" r:id="rId3" imgW="4208040" imgH="1711800" progId="Word.Document.8">
              <p:embed/>
            </p:oleObj>
          </a:graphicData>
        </a:graphic>
      </p:graphicFrame>
      <p:sp>
        <p:nvSpPr>
          <p:cNvPr id="12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6863" y="1752600"/>
            <a:ext cx="8520112" cy="64611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First Ionization Energy</a:t>
            </a:r>
            <a:endParaRPr lang="en-US"/>
          </a:p>
        </p:txBody>
      </p:sp>
      <p:sp>
        <p:nvSpPr>
          <p:cNvPr id="124933" name="AutoShape 5"/>
          <p:cNvSpPr>
            <a:spLocks noChangeArrowheads="1"/>
          </p:cNvSpPr>
          <p:nvPr/>
        </p:nvSpPr>
        <p:spPr bwMode="auto">
          <a:xfrm flipH="1">
            <a:off x="1941513" y="3224213"/>
            <a:ext cx="5262562" cy="512762"/>
          </a:xfrm>
          <a:prstGeom prst="leftArrow">
            <a:avLst>
              <a:gd name="adj1" fmla="val 44444"/>
              <a:gd name="adj2" fmla="val 125391"/>
            </a:avLst>
          </a:prstGeom>
          <a:gradFill rotWithShape="0">
            <a:gsLst>
              <a:gs pos="0">
                <a:srgbClr val="FF66FF">
                  <a:gamma/>
                  <a:shade val="46275"/>
                  <a:invGamma/>
                </a:srgbClr>
              </a:gs>
              <a:gs pos="100000">
                <a:srgbClr val="FF66FF"/>
              </a:gs>
            </a:gsLst>
            <a:lin ang="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4" name="AutoShape 6"/>
          <p:cNvSpPr>
            <a:spLocks noChangeArrowheads="1"/>
          </p:cNvSpPr>
          <p:nvPr/>
        </p:nvSpPr>
        <p:spPr bwMode="auto">
          <a:xfrm rot="5400000" flipV="1">
            <a:off x="-1121568" y="4763293"/>
            <a:ext cx="3124200" cy="512763"/>
          </a:xfrm>
          <a:prstGeom prst="leftArrow">
            <a:avLst>
              <a:gd name="adj1" fmla="val 44898"/>
              <a:gd name="adj2" fmla="val 104002"/>
            </a:avLst>
          </a:prstGeom>
          <a:gradFill rotWithShape="0">
            <a:gsLst>
              <a:gs pos="0">
                <a:srgbClr val="FF66FF"/>
              </a:gs>
              <a:gs pos="100000">
                <a:srgbClr val="FF66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301625" y="2344738"/>
            <a:ext cx="852011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90000"/>
              </a:lnSpc>
            </a:pPr>
            <a:r>
              <a:rPr lang="en-US" sz="3200"/>
              <a:t>Increases UP and to the RIGHT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Ionization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4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 animBg="1"/>
      <p:bldP spid="124934" grpId="0" animBg="1"/>
      <p:bldP spid="124935" grpId="0" build="p" bldLvl="2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714500"/>
            <a:ext cx="8616950" cy="746125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kumimoji="0" lang="en-US" b="1"/>
              <a:t>Why opposite of atomic radius?</a:t>
            </a:r>
          </a:p>
          <a:p>
            <a:pPr lvl="1">
              <a:spcBef>
                <a:spcPct val="40000"/>
              </a:spcBef>
            </a:pPr>
            <a:r>
              <a:rPr lang="en-US"/>
              <a:t>In small atoms, e</a:t>
            </a:r>
            <a:r>
              <a:rPr lang="en-US" baseline="30000"/>
              <a:t>-</a:t>
            </a:r>
            <a:r>
              <a:rPr lang="en-US"/>
              <a:t> are close to the nucleus where the attraction is stronger</a:t>
            </a:r>
          </a:p>
          <a:p>
            <a:pPr>
              <a:spcBef>
                <a:spcPct val="100000"/>
              </a:spcBef>
            </a:pPr>
            <a:r>
              <a:rPr lang="en-US" b="1"/>
              <a:t>Why small jumps within each group?</a:t>
            </a:r>
          </a:p>
          <a:p>
            <a:pPr lvl="1">
              <a:spcBef>
                <a:spcPct val="40000"/>
              </a:spcBef>
            </a:pPr>
            <a:r>
              <a:rPr lang="en-US"/>
              <a:t>Stable e</a:t>
            </a:r>
            <a:r>
              <a:rPr lang="en-US" baseline="30000"/>
              <a:t>-</a:t>
            </a:r>
            <a:r>
              <a:rPr lang="en-US"/>
              <a:t> configurations don’t want to lose e</a:t>
            </a:r>
            <a:r>
              <a:rPr lang="en-US" baseline="30000"/>
              <a:t>-</a:t>
            </a:r>
            <a:endParaRPr lang="en-US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Ionization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676400"/>
            <a:ext cx="8616950" cy="684213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1"/>
              <a:t>Successive Ionization Energies</a:t>
            </a:r>
            <a:endParaRPr lang="en-US"/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365125" y="4046538"/>
            <a:ext cx="86169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10000"/>
              </a:lnSpc>
            </a:pPr>
            <a:r>
              <a:rPr lang="en-US" sz="3200" b="1"/>
              <a:t>Mg			</a:t>
            </a:r>
            <a:r>
              <a:rPr lang="en-US" sz="3200"/>
              <a:t>1st I.E.		736 kJ</a:t>
            </a:r>
          </a:p>
          <a:p>
            <a:pPr marL="287338" indent="-287338">
              <a:lnSpc>
                <a:spcPct val="110000"/>
              </a:lnSpc>
              <a:buFont typeface="Monotype Sorts" pitchFamily="2" charset="2"/>
              <a:buNone/>
            </a:pPr>
            <a:r>
              <a:rPr lang="en-US" sz="3200"/>
              <a:t>					2nd I.E.		1,445 kJ</a:t>
            </a:r>
          </a:p>
          <a:p>
            <a:pPr marL="287338" indent="-287338">
              <a:lnSpc>
                <a:spcPct val="110000"/>
              </a:lnSpc>
              <a:buFont typeface="Monotype Sorts" pitchFamily="2" charset="2"/>
              <a:buNone/>
            </a:pPr>
            <a:r>
              <a:rPr lang="en-US" sz="3200"/>
              <a:t>	</a:t>
            </a:r>
            <a:r>
              <a:rPr lang="en-US" sz="3200" b="1">
                <a:solidFill>
                  <a:srgbClr val="FFFF00"/>
                </a:solidFill>
              </a:rPr>
              <a:t>Core e</a:t>
            </a:r>
            <a:r>
              <a:rPr lang="en-US" sz="3200" b="1" baseline="30000">
                <a:solidFill>
                  <a:srgbClr val="FFFF00"/>
                </a:solidFill>
              </a:rPr>
              <a:t>-	</a:t>
            </a:r>
            <a:r>
              <a:rPr lang="en-US" sz="3200" b="1">
                <a:solidFill>
                  <a:srgbClr val="FFFF00"/>
                </a:solidFill>
              </a:rPr>
              <a:t>		3rd </a:t>
            </a:r>
            <a:r>
              <a:rPr lang="en-US" sz="3200" b="1">
                <a:solidFill>
                  <a:schemeClr val="hlink"/>
                </a:solidFill>
              </a:rPr>
              <a:t>I.E.</a:t>
            </a:r>
            <a:r>
              <a:rPr lang="en-US" sz="3200" b="1">
                <a:solidFill>
                  <a:srgbClr val="FFFF00"/>
                </a:solidFill>
              </a:rPr>
              <a:t>		7,730 kJ</a:t>
            </a:r>
          </a:p>
        </p:txBody>
      </p:sp>
      <p:sp>
        <p:nvSpPr>
          <p:cNvPr id="126981" name="AutoShape 5"/>
          <p:cNvSpPr>
            <a:spLocks noChangeArrowheads="1"/>
          </p:cNvSpPr>
          <p:nvPr/>
        </p:nvSpPr>
        <p:spPr bwMode="auto">
          <a:xfrm>
            <a:off x="2638425" y="5480050"/>
            <a:ext cx="1184275" cy="35401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66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371475" y="2422525"/>
            <a:ext cx="8318500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10000"/>
              </a:lnSpc>
            </a:pPr>
            <a:r>
              <a:rPr lang="en-US" sz="3200"/>
              <a:t>Large jump in I.E. occurs when a CORE e</a:t>
            </a:r>
            <a:r>
              <a:rPr lang="en-US" sz="3200" baseline="30000"/>
              <a:t>-</a:t>
            </a:r>
            <a:r>
              <a:rPr lang="en-US" sz="3200"/>
              <a:t> is removed.</a:t>
            </a:r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Ionization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6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utoUpdateAnimBg="0"/>
      <p:bldP spid="126981" grpId="0" animBg="1"/>
      <p:bldP spid="126982" grpId="0" build="p" bldLvl="2" autoUpdateAnimBg="0" advAuto="1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365125" y="4046538"/>
            <a:ext cx="8616950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10000"/>
              </a:lnSpc>
            </a:pPr>
            <a:r>
              <a:rPr lang="en-US" sz="3200" b="1"/>
              <a:t>Al			</a:t>
            </a:r>
            <a:r>
              <a:rPr lang="en-US" sz="3200"/>
              <a:t>1st I.E.		577 kJ</a:t>
            </a:r>
          </a:p>
          <a:p>
            <a:pPr marL="287338" indent="-287338">
              <a:lnSpc>
                <a:spcPct val="110000"/>
              </a:lnSpc>
              <a:buFont typeface="Monotype Sorts" pitchFamily="2" charset="2"/>
              <a:buNone/>
            </a:pPr>
            <a:r>
              <a:rPr lang="en-US" sz="3200"/>
              <a:t>					2nd I.E.		1,815 kJ</a:t>
            </a:r>
          </a:p>
          <a:p>
            <a:pPr marL="287338" indent="-287338">
              <a:lnSpc>
                <a:spcPct val="110000"/>
              </a:lnSpc>
              <a:buFont typeface="Monotype Sorts" pitchFamily="2" charset="2"/>
              <a:buNone/>
            </a:pPr>
            <a:r>
              <a:rPr lang="en-US" sz="3200"/>
              <a:t>					3rd I.E.		2,740 kJ</a:t>
            </a:r>
          </a:p>
          <a:p>
            <a:pPr marL="287338" indent="-287338">
              <a:lnSpc>
                <a:spcPct val="110000"/>
              </a:lnSpc>
              <a:buFont typeface="Monotype Sorts" pitchFamily="2" charset="2"/>
              <a:buNone/>
            </a:pPr>
            <a:r>
              <a:rPr lang="en-US" sz="3200"/>
              <a:t>	</a:t>
            </a:r>
            <a:r>
              <a:rPr lang="en-US" sz="3200" b="1">
                <a:solidFill>
                  <a:srgbClr val="FFFF00"/>
                </a:solidFill>
              </a:rPr>
              <a:t>Core e</a:t>
            </a:r>
            <a:r>
              <a:rPr lang="en-US" sz="3200" b="1" baseline="30000">
                <a:solidFill>
                  <a:srgbClr val="FFFF00"/>
                </a:solidFill>
              </a:rPr>
              <a:t>-	</a:t>
            </a:r>
            <a:r>
              <a:rPr lang="en-US" sz="3200" b="1">
                <a:solidFill>
                  <a:srgbClr val="FFFF00"/>
                </a:solidFill>
              </a:rPr>
              <a:t>		4th </a:t>
            </a:r>
            <a:r>
              <a:rPr lang="en-US" sz="3200" b="1">
                <a:solidFill>
                  <a:schemeClr val="hlink"/>
                </a:solidFill>
              </a:rPr>
              <a:t>I.E.</a:t>
            </a:r>
            <a:r>
              <a:rPr lang="en-US" sz="3200" b="1">
                <a:solidFill>
                  <a:srgbClr val="FFFF00"/>
                </a:solidFill>
              </a:rPr>
              <a:t>		11,600 kJ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6863" y="1676400"/>
            <a:ext cx="8616950" cy="684213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1"/>
              <a:t>Successive Ionization Energies</a:t>
            </a:r>
            <a:endParaRPr lang="en-US"/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371475" y="2422525"/>
            <a:ext cx="7470775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10000"/>
              </a:lnSpc>
            </a:pPr>
            <a:r>
              <a:rPr lang="en-US" sz="3200"/>
              <a:t>Large jump in I.E. occurs when a CORE e</a:t>
            </a:r>
            <a:r>
              <a:rPr lang="en-US" sz="3200" baseline="30000"/>
              <a:t>-</a:t>
            </a:r>
            <a:r>
              <a:rPr lang="en-US" sz="3200"/>
              <a:t> is removed.</a:t>
            </a:r>
          </a:p>
        </p:txBody>
      </p:sp>
      <p:sp>
        <p:nvSpPr>
          <p:cNvPr id="128006" name="AutoShape 6"/>
          <p:cNvSpPr>
            <a:spLocks noChangeArrowheads="1"/>
          </p:cNvSpPr>
          <p:nvPr/>
        </p:nvSpPr>
        <p:spPr bwMode="auto">
          <a:xfrm>
            <a:off x="2587625" y="6121400"/>
            <a:ext cx="1184275" cy="35401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66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Ionization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8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bldLvl="2" autoUpdateAnimBg="0"/>
      <p:bldP spid="1280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7" name="Object 3"/>
          <p:cNvGraphicFramePr>
            <a:graphicFrameLocks noChangeAspect="1"/>
          </p:cNvGraphicFramePr>
          <p:nvPr/>
        </p:nvGraphicFramePr>
        <p:xfrm>
          <a:off x="654050" y="3633788"/>
          <a:ext cx="8489950" cy="3224212"/>
        </p:xfrm>
        <a:graphic>
          <a:graphicData uri="http://schemas.openxmlformats.org/presentationml/2006/ole">
            <p:oleObj spid="_x0000_s129027" name="Document" r:id="rId3" imgW="4208040" imgH="1711800" progId="Word.Document.8">
              <p:embed/>
            </p:oleObj>
          </a:graphicData>
        </a:graphic>
      </p:graphicFrame>
      <p:sp>
        <p:nvSpPr>
          <p:cNvPr id="129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6863" y="1752600"/>
            <a:ext cx="8520112" cy="64611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Melting/Boiling Point</a:t>
            </a:r>
            <a:endParaRPr lang="en-US"/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301625" y="2344738"/>
            <a:ext cx="852011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90000"/>
              </a:lnSpc>
            </a:pPr>
            <a:r>
              <a:rPr lang="en-US" sz="3200"/>
              <a:t>Highest in the middle of a period.</a:t>
            </a:r>
          </a:p>
        </p:txBody>
      </p:sp>
      <p:grpSp>
        <p:nvGrpSpPr>
          <p:cNvPr id="129030" name="Group 6"/>
          <p:cNvGrpSpPr>
            <a:grpSpLocks/>
          </p:cNvGrpSpPr>
          <p:nvPr/>
        </p:nvGrpSpPr>
        <p:grpSpPr bwMode="auto">
          <a:xfrm>
            <a:off x="831850" y="3103563"/>
            <a:ext cx="8140700" cy="514350"/>
            <a:chOff x="524" y="1955"/>
            <a:chExt cx="5128" cy="324"/>
          </a:xfrm>
        </p:grpSpPr>
        <p:sp>
          <p:nvSpPr>
            <p:cNvPr id="129031" name="AutoShape 7"/>
            <p:cNvSpPr>
              <a:spLocks noChangeArrowheads="1"/>
            </p:cNvSpPr>
            <p:nvPr/>
          </p:nvSpPr>
          <p:spPr bwMode="auto">
            <a:xfrm flipH="1">
              <a:off x="524" y="1956"/>
              <a:ext cx="2517" cy="323"/>
            </a:xfrm>
            <a:prstGeom prst="leftArrow">
              <a:avLst>
                <a:gd name="adj1" fmla="val 44444"/>
                <a:gd name="adj2" fmla="val 95206"/>
              </a:avLst>
            </a:prstGeom>
            <a:gradFill rotWithShape="0">
              <a:gsLst>
                <a:gs pos="0">
                  <a:srgbClr val="FF66FF">
                    <a:gamma/>
                    <a:shade val="46275"/>
                    <a:invGamma/>
                  </a:srgbClr>
                </a:gs>
                <a:gs pos="100000">
                  <a:srgbClr val="FF66FF"/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2" name="AutoShape 8"/>
            <p:cNvSpPr>
              <a:spLocks noChangeArrowheads="1"/>
            </p:cNvSpPr>
            <p:nvPr/>
          </p:nvSpPr>
          <p:spPr bwMode="auto">
            <a:xfrm>
              <a:off x="3135" y="1955"/>
              <a:ext cx="2517" cy="323"/>
            </a:xfrm>
            <a:prstGeom prst="leftArrow">
              <a:avLst>
                <a:gd name="adj1" fmla="val 44444"/>
                <a:gd name="adj2" fmla="val 95206"/>
              </a:avLst>
            </a:prstGeom>
            <a:gradFill rotWithShape="0">
              <a:gsLst>
                <a:gs pos="0">
                  <a:srgbClr val="FF66FF"/>
                </a:gs>
                <a:gs pos="100000">
                  <a:srgbClr val="FF66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903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F. Melting/Boiling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 build="p" bldLvl="2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752600"/>
            <a:ext cx="8531225" cy="6000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Ionic Radius</a:t>
            </a:r>
            <a:endParaRPr lang="en-US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303213" y="2368550"/>
            <a:ext cx="34702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120000"/>
              </a:lnSpc>
              <a:tabLst>
                <a:tab pos="3092450" algn="l"/>
              </a:tabLst>
            </a:pPr>
            <a:r>
              <a:rPr lang="en-US" sz="3200" b="1"/>
              <a:t>Cations</a:t>
            </a:r>
            <a:r>
              <a:rPr lang="en-US" sz="3200"/>
              <a:t> (+)</a:t>
            </a:r>
          </a:p>
          <a:p>
            <a:pPr marL="1143000" lvl="2" indent="-228600">
              <a:lnSpc>
                <a:spcPct val="120000"/>
              </a:lnSpc>
              <a:buFont typeface="Monotype Sorts" pitchFamily="2" charset="2"/>
              <a:buChar char="x"/>
              <a:tabLst>
                <a:tab pos="3092450" algn="l"/>
              </a:tabLst>
            </a:pPr>
            <a:r>
              <a:rPr lang="en-US" sz="3200"/>
              <a:t>lose e</a:t>
            </a:r>
            <a:r>
              <a:rPr lang="en-US" sz="3200" baseline="30000"/>
              <a:t>-</a:t>
            </a:r>
          </a:p>
          <a:p>
            <a:pPr marL="1143000" lvl="2" indent="-228600">
              <a:lnSpc>
                <a:spcPct val="120000"/>
              </a:lnSpc>
              <a:buFont typeface="Monotype Sorts" pitchFamily="2" charset="2"/>
              <a:buChar char="x"/>
              <a:tabLst>
                <a:tab pos="3092450" algn="l"/>
              </a:tabLst>
            </a:pPr>
            <a:r>
              <a:rPr lang="en-US" sz="3200"/>
              <a:t>smaller</a:t>
            </a:r>
          </a:p>
        </p:txBody>
      </p:sp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6825" y="2501900"/>
            <a:ext cx="5029200" cy="1933575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</p:pic>
      <p:grpSp>
        <p:nvGrpSpPr>
          <p:cNvPr id="130054" name="Group 6"/>
          <p:cNvGrpSpPr>
            <a:grpSpLocks/>
          </p:cNvGrpSpPr>
          <p:nvPr/>
        </p:nvGrpSpPr>
        <p:grpSpPr bwMode="auto">
          <a:xfrm>
            <a:off x="3732213" y="4625975"/>
            <a:ext cx="5103812" cy="2270125"/>
            <a:chOff x="2351" y="2914"/>
            <a:chExt cx="3215" cy="1430"/>
          </a:xfrm>
        </p:grpSpPr>
        <p:pic>
          <p:nvPicPr>
            <p:cNvPr id="130055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98" y="2914"/>
              <a:ext cx="3168" cy="1254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</p:pic>
        <p:sp>
          <p:nvSpPr>
            <p:cNvPr id="130056" name="Text Box 8"/>
            <p:cNvSpPr txBox="1">
              <a:spLocks noChangeArrowheads="1"/>
            </p:cNvSpPr>
            <p:nvPr/>
          </p:nvSpPr>
          <p:spPr bwMode="auto">
            <a:xfrm>
              <a:off x="2351" y="4136"/>
              <a:ext cx="113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 sz="1200">
                  <a:latin typeface="Times New Roman" pitchFamily="18" charset="0"/>
                </a:rPr>
                <a:t>© 2002 Prentice-Hall, Inc.</a:t>
              </a:r>
            </a:p>
          </p:txBody>
        </p:sp>
      </p:grpSp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298450" y="4543425"/>
            <a:ext cx="34702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120000"/>
              </a:lnSpc>
              <a:tabLst>
                <a:tab pos="3092450" algn="l"/>
              </a:tabLst>
            </a:pPr>
            <a:r>
              <a:rPr lang="en-US" sz="3200" b="1"/>
              <a:t>Anions</a:t>
            </a:r>
            <a:r>
              <a:rPr lang="en-US" sz="3200"/>
              <a:t> (–)</a:t>
            </a:r>
          </a:p>
          <a:p>
            <a:pPr marL="1143000" lvl="2" indent="-228600">
              <a:lnSpc>
                <a:spcPct val="120000"/>
              </a:lnSpc>
              <a:buFont typeface="Monotype Sorts" pitchFamily="2" charset="2"/>
              <a:buChar char="x"/>
              <a:tabLst>
                <a:tab pos="3092450" algn="l"/>
              </a:tabLst>
            </a:pPr>
            <a:r>
              <a:rPr lang="en-US" sz="3200"/>
              <a:t>gain e</a:t>
            </a:r>
            <a:r>
              <a:rPr lang="en-US" sz="3200" baseline="30000"/>
              <a:t>-</a:t>
            </a:r>
            <a:endParaRPr lang="en-US" sz="3200"/>
          </a:p>
          <a:p>
            <a:pPr marL="1143000" lvl="2" indent="-228600">
              <a:lnSpc>
                <a:spcPct val="120000"/>
              </a:lnSpc>
              <a:buFont typeface="Monotype Sorts" pitchFamily="2" charset="2"/>
              <a:buChar char="x"/>
              <a:tabLst>
                <a:tab pos="3092450" algn="l"/>
              </a:tabLst>
            </a:pPr>
            <a:r>
              <a:rPr lang="en-US" sz="3200"/>
              <a:t>larger</a:t>
            </a:r>
          </a:p>
        </p:txBody>
      </p:sp>
      <p:sp>
        <p:nvSpPr>
          <p:cNvPr id="13005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G. Ionic Radius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0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0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0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build="p" bldLvl="2" autoUpdateAnimBg="0"/>
      <p:bldP spid="130057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6863" y="1752600"/>
            <a:ext cx="8520112" cy="64611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/>
              <a:t>Electronegativity</a:t>
            </a:r>
            <a:endParaRPr lang="en-US" b="1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301625" y="2344738"/>
            <a:ext cx="852011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90000"/>
              </a:lnSpc>
            </a:pPr>
            <a:r>
              <a:rPr lang="en-US" sz="3200" dirty="0" smtClean="0"/>
              <a:t>A measure of the ability of a specified     atom to attract electrons in a molecule</a:t>
            </a:r>
            <a:endParaRPr lang="en-US" sz="3200" dirty="0"/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 </a:t>
            </a:r>
            <a:r>
              <a:rPr lang="en-US" dirty="0" err="1" smtClean="0"/>
              <a:t>Electronegativity</a:t>
            </a:r>
            <a:endParaRPr lang="en-US" dirty="0"/>
          </a:p>
        </p:txBody>
      </p:sp>
      <p:pic>
        <p:nvPicPr>
          <p:cNvPr id="160772" name="Picture 4" descr="Image result for electronegativity de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9882" y="3523639"/>
            <a:ext cx="4498487" cy="3089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4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 build="p" bldLvl="2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31" name="Object 3"/>
          <p:cNvGraphicFramePr>
            <a:graphicFrameLocks noChangeAspect="1"/>
          </p:cNvGraphicFramePr>
          <p:nvPr/>
        </p:nvGraphicFramePr>
        <p:xfrm>
          <a:off x="654050" y="3425971"/>
          <a:ext cx="8489950" cy="3224212"/>
        </p:xfrm>
        <a:graphic>
          <a:graphicData uri="http://schemas.openxmlformats.org/presentationml/2006/ole">
            <p:oleObj spid="_x0000_s159746" name="Document" r:id="rId3" imgW="4208040" imgH="1711800" progId="Word.Document.8">
              <p:embed/>
            </p:oleObj>
          </a:graphicData>
        </a:graphic>
      </p:graphicFrame>
      <p:sp>
        <p:nvSpPr>
          <p:cNvPr id="12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6863" y="1752600"/>
            <a:ext cx="8520112" cy="64611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/>
              <a:t>Electronegativity</a:t>
            </a:r>
            <a:endParaRPr lang="en-US" b="1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124933" name="AutoShape 5"/>
          <p:cNvSpPr>
            <a:spLocks noChangeArrowheads="1"/>
          </p:cNvSpPr>
          <p:nvPr/>
        </p:nvSpPr>
        <p:spPr bwMode="auto">
          <a:xfrm flipH="1">
            <a:off x="1941513" y="3224213"/>
            <a:ext cx="5262562" cy="512762"/>
          </a:xfrm>
          <a:prstGeom prst="leftArrow">
            <a:avLst>
              <a:gd name="adj1" fmla="val 44444"/>
              <a:gd name="adj2" fmla="val 125391"/>
            </a:avLst>
          </a:prstGeom>
          <a:gradFill rotWithShape="0">
            <a:gsLst>
              <a:gs pos="0">
                <a:srgbClr val="FF66FF">
                  <a:gamma/>
                  <a:shade val="46275"/>
                  <a:invGamma/>
                </a:srgbClr>
              </a:gs>
              <a:gs pos="100000">
                <a:srgbClr val="FF66FF"/>
              </a:gs>
            </a:gsLst>
            <a:lin ang="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4" name="AutoShape 6"/>
          <p:cNvSpPr>
            <a:spLocks noChangeArrowheads="1"/>
          </p:cNvSpPr>
          <p:nvPr/>
        </p:nvSpPr>
        <p:spPr bwMode="auto">
          <a:xfrm rot="5400000" flipV="1">
            <a:off x="-1121568" y="4763293"/>
            <a:ext cx="3124200" cy="512763"/>
          </a:xfrm>
          <a:prstGeom prst="leftArrow">
            <a:avLst>
              <a:gd name="adj1" fmla="val 44898"/>
              <a:gd name="adj2" fmla="val 104002"/>
            </a:avLst>
          </a:prstGeom>
          <a:gradFill rotWithShape="0">
            <a:gsLst>
              <a:gs pos="0">
                <a:srgbClr val="FF66FF"/>
              </a:gs>
              <a:gs pos="100000">
                <a:srgbClr val="FF66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301625" y="2344738"/>
            <a:ext cx="852011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90000"/>
              </a:lnSpc>
            </a:pPr>
            <a:r>
              <a:rPr lang="en-US" sz="3200"/>
              <a:t>Increases UP and to the RIGHT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 </a:t>
            </a:r>
            <a:r>
              <a:rPr lang="en-US" dirty="0" err="1" smtClean="0"/>
              <a:t>Electronegativity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4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 animBg="1"/>
      <p:bldP spid="124934" grpId="0" animBg="1"/>
      <p:bldP spid="124935" grpId="0" build="p" bldLvl="2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8" name="Picture 2" descr="G:\Garrettsville School Files\Movies\trend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242" y="304066"/>
            <a:ext cx="8697173" cy="6225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752600"/>
            <a:ext cx="8616950" cy="746125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1"/>
              <a:t>Which atom has the larger radius?</a:t>
            </a:r>
            <a:endParaRPr lang="en-US" sz="4000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296863" y="2509838"/>
            <a:ext cx="49053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</a:pPr>
            <a:r>
              <a:rPr lang="en-US" sz="4800" dirty="0" smtClean="0"/>
              <a:t>Be or</a:t>
            </a:r>
            <a:r>
              <a:rPr lang="en-US" sz="4800" dirty="0"/>
              <a:t>	</a:t>
            </a:r>
            <a:r>
              <a:rPr lang="en-US" sz="4800" dirty="0" err="1"/>
              <a:t>Ba</a:t>
            </a:r>
            <a:endParaRPr lang="en-US" sz="4800" dirty="0"/>
          </a:p>
          <a:p>
            <a:pPr marL="636588" lvl="1" indent="-234950">
              <a:lnSpc>
                <a:spcPct val="190000"/>
              </a:lnSpc>
            </a:pPr>
            <a:r>
              <a:rPr lang="en-US" sz="4800" dirty="0"/>
              <a:t>Ca	</a:t>
            </a:r>
            <a:r>
              <a:rPr lang="en-US" sz="4800" dirty="0" smtClean="0"/>
              <a:t> or</a:t>
            </a:r>
            <a:r>
              <a:rPr lang="en-US" sz="4800" dirty="0"/>
              <a:t>	Br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5476875" y="2511425"/>
            <a:ext cx="3246438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  <a:buFont typeface="Monotype Sorts" pitchFamily="2" charset="2"/>
              <a:buNone/>
            </a:pPr>
            <a:r>
              <a:rPr lang="en-US" sz="4800">
                <a:solidFill>
                  <a:schemeClr val="accent2"/>
                </a:solidFill>
              </a:rPr>
              <a:t>Ba</a:t>
            </a:r>
          </a:p>
          <a:p>
            <a:pPr marL="636588" lvl="1" indent="-234950">
              <a:lnSpc>
                <a:spcPct val="190000"/>
              </a:lnSpc>
              <a:buFont typeface="Monotype Sorts" pitchFamily="2" charset="2"/>
              <a:buNone/>
            </a:pPr>
            <a:r>
              <a:rPr lang="en-US" sz="4800">
                <a:solidFill>
                  <a:schemeClr val="accent2"/>
                </a:solidFill>
              </a:rPr>
              <a:t>Ca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Periodic Law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When elements are arranged in order of increasing atomic #, elements with similar properties appear at regular intervals.</a:t>
            </a:r>
          </a:p>
        </p:txBody>
      </p:sp>
      <p:graphicFrame>
        <p:nvGraphicFramePr>
          <p:cNvPr id="117767" name="Object 7"/>
          <p:cNvGraphicFramePr>
            <a:graphicFrameLocks noChangeAspect="1"/>
          </p:cNvGraphicFramePr>
          <p:nvPr/>
        </p:nvGraphicFramePr>
        <p:xfrm>
          <a:off x="1944688" y="3438525"/>
          <a:ext cx="5254625" cy="3160713"/>
        </p:xfrm>
        <a:graphic>
          <a:graphicData uri="http://schemas.openxmlformats.org/presentationml/2006/ole">
            <p:oleObj spid="_x0000_s117767" name="Worksheet" r:id="rId3" imgW="4800628" imgH="2895578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 build="p" autoUpdateAnimBg="0"/>
      <p:bldOleChart spid="11776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752600"/>
            <a:ext cx="8616950" cy="746125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1"/>
              <a:t>Which atom has the higher 1st I.E.?</a:t>
            </a:r>
            <a:endParaRPr lang="en-US" sz="4000"/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296863" y="2509838"/>
            <a:ext cx="49053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</a:pPr>
            <a:r>
              <a:rPr lang="en-US" sz="4800"/>
              <a:t>N	or	Bi</a:t>
            </a:r>
          </a:p>
          <a:p>
            <a:pPr marL="636588" lvl="1" indent="-234950">
              <a:lnSpc>
                <a:spcPct val="190000"/>
              </a:lnSpc>
            </a:pPr>
            <a:r>
              <a:rPr lang="en-US" sz="4800"/>
              <a:t>Ba	or	Ne</a:t>
            </a: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5478463" y="2511425"/>
            <a:ext cx="324485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  <a:buFont typeface="Monotype Sorts" pitchFamily="2" charset="2"/>
              <a:buNone/>
            </a:pPr>
            <a:r>
              <a:rPr lang="en-US" sz="4800">
                <a:solidFill>
                  <a:schemeClr val="accent2"/>
                </a:solidFill>
              </a:rPr>
              <a:t>N</a:t>
            </a:r>
          </a:p>
          <a:p>
            <a:pPr marL="636588" lvl="1" indent="-234950">
              <a:lnSpc>
                <a:spcPct val="190000"/>
              </a:lnSpc>
              <a:buFont typeface="Monotype Sorts" pitchFamily="2" charset="2"/>
              <a:buNone/>
            </a:pPr>
            <a:r>
              <a:rPr lang="en-US" sz="4800">
                <a:solidFill>
                  <a:schemeClr val="accent2"/>
                </a:solidFill>
              </a:rPr>
              <a:t>Ne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752600"/>
            <a:ext cx="8616950" cy="746125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1"/>
              <a:t>Which atom has the higher melting/boiling point?</a:t>
            </a:r>
            <a:endParaRPr lang="en-US" sz="4000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296863" y="2954338"/>
            <a:ext cx="49053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</a:pPr>
            <a:r>
              <a:rPr lang="en-US" sz="4800"/>
              <a:t>Li	or	C</a:t>
            </a:r>
          </a:p>
          <a:p>
            <a:pPr marL="636588" lvl="1" indent="-234950">
              <a:lnSpc>
                <a:spcPct val="190000"/>
              </a:lnSpc>
            </a:pPr>
            <a:r>
              <a:rPr lang="en-US" sz="4800"/>
              <a:t>Cr	or	Kr</a:t>
            </a: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5478463" y="2955925"/>
            <a:ext cx="324485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  <a:buFont typeface="Monotype Sorts" pitchFamily="2" charset="2"/>
              <a:buNone/>
            </a:pPr>
            <a:r>
              <a:rPr lang="en-US" sz="4800">
                <a:solidFill>
                  <a:schemeClr val="accent2"/>
                </a:solidFill>
              </a:rPr>
              <a:t>C</a:t>
            </a:r>
          </a:p>
          <a:p>
            <a:pPr marL="636588" lvl="1" indent="-234950">
              <a:lnSpc>
                <a:spcPct val="190000"/>
              </a:lnSpc>
              <a:buFont typeface="Monotype Sorts" pitchFamily="2" charset="2"/>
              <a:buNone/>
            </a:pPr>
            <a:r>
              <a:rPr lang="en-US" sz="4800">
                <a:solidFill>
                  <a:schemeClr val="accent2"/>
                </a:solidFill>
              </a:rPr>
              <a:t>Cr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752600"/>
            <a:ext cx="8616950" cy="746125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1"/>
              <a:t>Which particle has the larger radius?</a:t>
            </a:r>
            <a:endParaRPr lang="en-US" sz="4000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296863" y="2624138"/>
            <a:ext cx="49053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</a:pPr>
            <a:r>
              <a:rPr lang="en-US" sz="4800"/>
              <a:t>S	or	S</a:t>
            </a:r>
            <a:r>
              <a:rPr lang="en-US" sz="4800" baseline="30000"/>
              <a:t>2-</a:t>
            </a:r>
            <a:endParaRPr lang="en-US" sz="4800"/>
          </a:p>
          <a:p>
            <a:pPr marL="636588" lvl="1" indent="-234950">
              <a:lnSpc>
                <a:spcPct val="190000"/>
              </a:lnSpc>
            </a:pPr>
            <a:r>
              <a:rPr lang="en-US" sz="4800"/>
              <a:t>Al	or	Al</a:t>
            </a:r>
            <a:r>
              <a:rPr lang="en-US" sz="4800" baseline="30000"/>
              <a:t>3+</a:t>
            </a:r>
            <a:endParaRPr lang="en-US" sz="4800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5478463" y="2625725"/>
            <a:ext cx="324485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90000"/>
              </a:lnSpc>
              <a:buFont typeface="Monotype Sorts" pitchFamily="2" charset="2"/>
              <a:buNone/>
            </a:pPr>
            <a:r>
              <a:rPr lang="en-US" sz="4800">
                <a:solidFill>
                  <a:schemeClr val="accent2"/>
                </a:solidFill>
              </a:rPr>
              <a:t>S</a:t>
            </a:r>
            <a:r>
              <a:rPr lang="en-US" sz="4800" baseline="30000">
                <a:solidFill>
                  <a:schemeClr val="accent2"/>
                </a:solidFill>
              </a:rPr>
              <a:t>2-</a:t>
            </a:r>
            <a:endParaRPr lang="en-US" sz="4800">
              <a:solidFill>
                <a:schemeClr val="accent2"/>
              </a:solidFill>
            </a:endParaRPr>
          </a:p>
          <a:p>
            <a:pPr marL="636588" lvl="1" indent="-234950">
              <a:lnSpc>
                <a:spcPct val="190000"/>
              </a:lnSpc>
              <a:buFont typeface="Monotype Sorts" pitchFamily="2" charset="2"/>
              <a:buNone/>
            </a:pPr>
            <a:r>
              <a:rPr lang="en-US" sz="4800">
                <a:solidFill>
                  <a:schemeClr val="accent2"/>
                </a:solidFill>
              </a:rPr>
              <a:t>Al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328179" y="2964584"/>
          <a:ext cx="8351838" cy="3376613"/>
        </p:xfrm>
        <a:graphic>
          <a:graphicData uri="http://schemas.openxmlformats.org/presentationml/2006/ole">
            <p:oleObj spid="_x0000_s118787" name="Document" r:id="rId3" imgW="8568800" imgH="3453023" progId="Word.Document.8">
              <p:embed/>
            </p:oleObj>
          </a:graphicData>
        </a:graphic>
      </p:graphicFrame>
      <p:sp>
        <p:nvSpPr>
          <p:cNvPr id="1187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Chemical Reactivity</a:t>
            </a:r>
          </a:p>
        </p:txBody>
      </p:sp>
      <p:sp>
        <p:nvSpPr>
          <p:cNvPr id="1187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1731963"/>
          </a:xfrm>
        </p:spPr>
        <p:txBody>
          <a:bodyPr/>
          <a:lstStyle/>
          <a:p>
            <a:r>
              <a:rPr lang="en-US" b="1"/>
              <a:t>Families</a:t>
            </a:r>
            <a:endParaRPr lang="en-US"/>
          </a:p>
          <a:p>
            <a:pPr lvl="1"/>
            <a:r>
              <a:rPr lang="en-US"/>
              <a:t>Similar valence e</a:t>
            </a:r>
            <a:r>
              <a:rPr lang="en-US" baseline="30000"/>
              <a:t>-</a:t>
            </a:r>
            <a:r>
              <a:rPr lang="en-US"/>
              <a:t> within a group result in similar chemical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8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266" name="Object 2"/>
          <p:cNvGraphicFramePr>
            <a:graphicFrameLocks noChangeAspect="1"/>
          </p:cNvGraphicFramePr>
          <p:nvPr/>
        </p:nvGraphicFramePr>
        <p:xfrm>
          <a:off x="397453" y="3297094"/>
          <a:ext cx="8351838" cy="3376613"/>
        </p:xfrm>
        <a:graphic>
          <a:graphicData uri="http://schemas.openxmlformats.org/presentationml/2006/ole">
            <p:oleObj spid="_x0000_s139266" name="Document" r:id="rId3" imgW="8523720" imgH="3448080" progId="Word.Document.8">
              <p:embed/>
            </p:oleObj>
          </a:graphicData>
        </a:graphic>
      </p:graphicFrame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Chemical Reactivity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046288" y="1428750"/>
            <a:ext cx="3906837" cy="1751013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FF00"/>
              </a:buClr>
            </a:pPr>
            <a:r>
              <a:rPr lang="en-US" sz="2800"/>
              <a:t>Alkali Metals</a:t>
            </a:r>
          </a:p>
          <a:p>
            <a:pPr>
              <a:lnSpc>
                <a:spcPct val="90000"/>
              </a:lnSpc>
              <a:buClr>
                <a:srgbClr val="0000FF"/>
              </a:buClr>
            </a:pPr>
            <a:r>
              <a:rPr lang="en-US" sz="2800"/>
              <a:t>Alkaline Earth Metals</a:t>
            </a: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n-US" sz="2800"/>
              <a:t>Transition Metals</a:t>
            </a:r>
          </a:p>
          <a:p>
            <a:pPr>
              <a:lnSpc>
                <a:spcPct val="90000"/>
              </a:lnSpc>
              <a:buClr>
                <a:srgbClr val="FF9933"/>
              </a:buClr>
            </a:pPr>
            <a:r>
              <a:rPr lang="en-US" sz="2800"/>
              <a:t>Halogens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sz="2800"/>
              <a:t>Noble Gases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752600"/>
            <a:ext cx="8239125" cy="71913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Atomic Radius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size of atom</a:t>
            </a:r>
            <a:endParaRPr lang="en-US" b="1" dirty="0"/>
          </a:p>
        </p:txBody>
      </p:sp>
      <p:grpSp>
        <p:nvGrpSpPr>
          <p:cNvPr id="119812" name="Group 4"/>
          <p:cNvGrpSpPr>
            <a:grpSpLocks/>
          </p:cNvGrpSpPr>
          <p:nvPr/>
        </p:nvGrpSpPr>
        <p:grpSpPr bwMode="auto">
          <a:xfrm>
            <a:off x="5716588" y="1890713"/>
            <a:ext cx="2908300" cy="1892300"/>
            <a:chOff x="3380" y="1232"/>
            <a:chExt cx="1832" cy="1192"/>
          </a:xfrm>
        </p:grpSpPr>
        <p:pic>
          <p:nvPicPr>
            <p:cNvPr id="11981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34" y="1232"/>
              <a:ext cx="1778" cy="1031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</p:pic>
        <p:sp>
          <p:nvSpPr>
            <p:cNvPr id="119814" name="Text Box 6"/>
            <p:cNvSpPr txBox="1">
              <a:spLocks noChangeArrowheads="1"/>
            </p:cNvSpPr>
            <p:nvPr/>
          </p:nvSpPr>
          <p:spPr bwMode="auto">
            <a:xfrm>
              <a:off x="3380" y="2216"/>
              <a:ext cx="754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 sz="1200">
                  <a:latin typeface="Times New Roman" pitchFamily="18" charset="0"/>
                </a:rPr>
                <a:t>© 1998 LOGAL</a:t>
              </a:r>
            </a:p>
          </p:txBody>
        </p:sp>
      </p:grp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296863" y="3321050"/>
            <a:ext cx="86169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10000"/>
              </a:lnSpc>
              <a:buFont typeface="Monotype Sorts" pitchFamily="2" charset="2"/>
              <a:buChar char="z"/>
            </a:pPr>
            <a:r>
              <a:rPr lang="en-US" sz="3200" b="1" dirty="0"/>
              <a:t>First Ionization Energy</a:t>
            </a:r>
          </a:p>
          <a:p>
            <a:pPr marL="636588" lvl="1" indent="-234950">
              <a:lnSpc>
                <a:spcPct val="110000"/>
              </a:lnSpc>
            </a:pPr>
            <a:r>
              <a:rPr lang="en-US" sz="3200" dirty="0"/>
              <a:t>Energy required to remove one e</a:t>
            </a:r>
            <a:r>
              <a:rPr lang="en-US" sz="3200" baseline="30000" dirty="0"/>
              <a:t>-</a:t>
            </a:r>
            <a:r>
              <a:rPr lang="en-US" sz="3200" dirty="0"/>
              <a:t> from a neutral atom.</a:t>
            </a:r>
            <a:endParaRPr lang="en-US" dirty="0"/>
          </a:p>
        </p:txBody>
      </p:sp>
      <p:grpSp>
        <p:nvGrpSpPr>
          <p:cNvPr id="119816" name="Group 8"/>
          <p:cNvGrpSpPr>
            <a:grpSpLocks/>
          </p:cNvGrpSpPr>
          <p:nvPr/>
        </p:nvGrpSpPr>
        <p:grpSpPr bwMode="auto">
          <a:xfrm>
            <a:off x="5716588" y="4824413"/>
            <a:ext cx="2905125" cy="1781175"/>
            <a:chOff x="3314" y="2965"/>
            <a:chExt cx="1789" cy="1121"/>
          </a:xfrm>
        </p:grpSpPr>
        <p:pic>
          <p:nvPicPr>
            <p:cNvPr id="11981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9" y="2965"/>
              <a:ext cx="1734" cy="954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</p:pic>
        <p:sp>
          <p:nvSpPr>
            <p:cNvPr id="119818" name="Text Box 10"/>
            <p:cNvSpPr txBox="1">
              <a:spLocks noChangeArrowheads="1"/>
            </p:cNvSpPr>
            <p:nvPr/>
          </p:nvSpPr>
          <p:spPr bwMode="auto">
            <a:xfrm>
              <a:off x="3314" y="3878"/>
              <a:ext cx="737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 sz="1200" dirty="0">
                  <a:latin typeface="Times New Roman" pitchFamily="18" charset="0"/>
                </a:rPr>
                <a:t>© 1998 LOGAL</a:t>
              </a:r>
            </a:p>
          </p:txBody>
        </p:sp>
      </p:grpSp>
      <p:sp>
        <p:nvSpPr>
          <p:cNvPr id="119819" name="Rectangle 11"/>
          <p:cNvSpPr>
            <a:spLocks noChangeArrowheads="1"/>
          </p:cNvSpPr>
          <p:nvPr/>
        </p:nvSpPr>
        <p:spPr bwMode="auto">
          <a:xfrm>
            <a:off x="296863" y="5586413"/>
            <a:ext cx="86169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10000"/>
              </a:lnSpc>
              <a:buFont typeface="Monotype Sorts" pitchFamily="2" charset="2"/>
              <a:buChar char="z"/>
            </a:pPr>
            <a:r>
              <a:rPr lang="en-US" sz="3200" b="1" dirty="0"/>
              <a:t>Melting/Boiling Point</a:t>
            </a:r>
            <a:endParaRPr lang="en-US" dirty="0"/>
          </a:p>
        </p:txBody>
      </p:sp>
      <p:sp>
        <p:nvSpPr>
          <p:cNvPr id="11982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Other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 advAuto="0"/>
      <p:bldP spid="119815" grpId="0" autoUpdateAnimBg="0"/>
      <p:bldP spid="11981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6863" y="1752600"/>
            <a:ext cx="8239125" cy="71913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Atomic Radius</a:t>
            </a:r>
          </a:p>
        </p:txBody>
      </p:sp>
      <p:graphicFrame>
        <p:nvGraphicFramePr>
          <p:cNvPr id="141315" name="Object 3"/>
          <p:cNvGraphicFramePr>
            <a:graphicFrameLocks noChangeAspect="1"/>
          </p:cNvGraphicFramePr>
          <p:nvPr/>
        </p:nvGraphicFramePr>
        <p:xfrm>
          <a:off x="989013" y="2286000"/>
          <a:ext cx="7167562" cy="4445000"/>
        </p:xfrm>
        <a:graphic>
          <a:graphicData uri="http://schemas.openxmlformats.org/presentationml/2006/ole">
            <p:oleObj spid="_x0000_s141315" name="Chart" r:id="rId3" imgW="4850640" imgH="3016440" progId="Excel.Sheet.8">
              <p:embed/>
            </p:oleObj>
          </a:graphicData>
        </a:graphic>
      </p:graphicFrame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Atomic Radius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2584450" y="3209925"/>
            <a:ext cx="544513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chemeClr val="bg2"/>
                </a:solidFill>
              </a:rPr>
              <a:t>Li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6659563" y="4572000"/>
            <a:ext cx="636587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chemeClr val="bg2"/>
                </a:solidFill>
              </a:rPr>
              <a:t>Ar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4541838" y="4921250"/>
            <a:ext cx="703262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chemeClr val="bg2"/>
                </a:solidFill>
              </a:rPr>
              <a:t>Ne</a:t>
            </a:r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6999288" y="2219325"/>
            <a:ext cx="477837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chemeClr val="bg2"/>
                </a:solidFill>
              </a:rPr>
              <a:t>K</a:t>
            </a:r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4689475" y="2778125"/>
            <a:ext cx="703263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chemeClr val="bg2"/>
                </a:solidFill>
              </a:rPr>
              <a:t>Na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487795" y="3439825"/>
          <a:ext cx="8489950" cy="3224212"/>
        </p:xfrm>
        <a:graphic>
          <a:graphicData uri="http://schemas.openxmlformats.org/presentationml/2006/ole">
            <p:oleObj spid="_x0000_s121859" name="Document" r:id="rId3" imgW="4208040" imgH="1711800" progId="Word.Document.8">
              <p:embed/>
            </p:oleObj>
          </a:graphicData>
        </a:graphic>
      </p:graphicFrame>
      <p:sp>
        <p:nvSpPr>
          <p:cNvPr id="121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6863" y="1752600"/>
            <a:ext cx="8520112" cy="57308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Atomic Radius</a:t>
            </a:r>
            <a:endParaRPr lang="en-US"/>
          </a:p>
        </p:txBody>
      </p:sp>
      <p:sp>
        <p:nvSpPr>
          <p:cNvPr id="121861" name="AutoShape 5"/>
          <p:cNvSpPr>
            <a:spLocks noChangeArrowheads="1"/>
          </p:cNvSpPr>
          <p:nvPr/>
        </p:nvSpPr>
        <p:spPr bwMode="auto">
          <a:xfrm>
            <a:off x="1941513" y="3224213"/>
            <a:ext cx="5262562" cy="512762"/>
          </a:xfrm>
          <a:prstGeom prst="leftArrow">
            <a:avLst>
              <a:gd name="adj1" fmla="val 44444"/>
              <a:gd name="adj2" fmla="val 125391"/>
            </a:avLst>
          </a:prstGeom>
          <a:gradFill rotWithShape="0">
            <a:gsLst>
              <a:gs pos="0">
                <a:srgbClr val="FF66FF"/>
              </a:gs>
              <a:gs pos="100000">
                <a:srgbClr val="FF66FF">
                  <a:gamma/>
                  <a:shade val="46275"/>
                  <a:invGamma/>
                </a:srgbClr>
              </a:gs>
            </a:gsLst>
            <a:lin ang="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2" name="AutoShape 6"/>
          <p:cNvSpPr>
            <a:spLocks noChangeArrowheads="1"/>
          </p:cNvSpPr>
          <p:nvPr/>
        </p:nvSpPr>
        <p:spPr bwMode="auto">
          <a:xfrm rot="-5400000">
            <a:off x="-1121568" y="4763293"/>
            <a:ext cx="3124200" cy="512763"/>
          </a:xfrm>
          <a:prstGeom prst="leftArrow">
            <a:avLst>
              <a:gd name="adj1" fmla="val 44898"/>
              <a:gd name="adj2" fmla="val 104002"/>
            </a:avLst>
          </a:prstGeom>
          <a:gradFill rotWithShape="0">
            <a:gsLst>
              <a:gs pos="0">
                <a:srgbClr val="FF66FF">
                  <a:gamma/>
                  <a:shade val="46275"/>
                  <a:invGamma/>
                </a:srgbClr>
              </a:gs>
              <a:gs pos="100000">
                <a:srgbClr val="FF66FF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342900" y="2370138"/>
            <a:ext cx="8520113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90000"/>
              </a:lnSpc>
            </a:pPr>
            <a:r>
              <a:rPr lang="en-US" sz="3200"/>
              <a:t>Increases to the LEFT and DOWN</a:t>
            </a:r>
          </a:p>
        </p:txBody>
      </p:sp>
      <p:graphicFrame>
        <p:nvGraphicFramePr>
          <p:cNvPr id="121864" name="Object 8"/>
          <p:cNvGraphicFramePr>
            <a:graphicFrameLocks noChangeAspect="1"/>
          </p:cNvGraphicFramePr>
          <p:nvPr/>
        </p:nvGraphicFramePr>
        <p:xfrm>
          <a:off x="1143000" y="3711575"/>
          <a:ext cx="284163" cy="269875"/>
        </p:xfrm>
        <a:graphic>
          <a:graphicData uri="http://schemas.openxmlformats.org/presentationml/2006/ole">
            <p:oleObj spid="_x0000_s121864" name="Photo Editor Photo" r:id="rId4" imgW="371527" imgH="352474" progId="">
              <p:embed/>
            </p:oleObj>
          </a:graphicData>
        </a:graphic>
      </p:graphicFrame>
      <p:graphicFrame>
        <p:nvGraphicFramePr>
          <p:cNvPr id="121865" name="Object 9"/>
          <p:cNvGraphicFramePr>
            <a:graphicFrameLocks noChangeAspect="1"/>
          </p:cNvGraphicFramePr>
          <p:nvPr/>
        </p:nvGraphicFramePr>
        <p:xfrm>
          <a:off x="1101725" y="4124325"/>
          <a:ext cx="350838" cy="276225"/>
        </p:xfrm>
        <a:graphic>
          <a:graphicData uri="http://schemas.openxmlformats.org/presentationml/2006/ole">
            <p:oleObj spid="_x0000_s121865" name="Photo Editor Photo" r:id="rId5" imgW="457143" imgH="361809" progId="">
              <p:embed/>
            </p:oleObj>
          </a:graphicData>
        </a:graphic>
      </p:graphicFrame>
      <p:graphicFrame>
        <p:nvGraphicFramePr>
          <p:cNvPr id="121866" name="Object 10"/>
          <p:cNvGraphicFramePr>
            <a:graphicFrameLocks noChangeAspect="1"/>
          </p:cNvGraphicFramePr>
          <p:nvPr/>
        </p:nvGraphicFramePr>
        <p:xfrm>
          <a:off x="1117600" y="4537075"/>
          <a:ext cx="334963" cy="298450"/>
        </p:xfrm>
        <a:graphic>
          <a:graphicData uri="http://schemas.openxmlformats.org/presentationml/2006/ole">
            <p:oleObj spid="_x0000_s121866" name="Photo Editor Photo" r:id="rId6" imgW="438095" imgH="390580" progId="">
              <p:embed/>
            </p:oleObj>
          </a:graphicData>
        </a:graphic>
      </p:graphicFrame>
      <p:graphicFrame>
        <p:nvGraphicFramePr>
          <p:cNvPr id="121867" name="Object 11"/>
          <p:cNvGraphicFramePr>
            <a:graphicFrameLocks noChangeAspect="1"/>
          </p:cNvGraphicFramePr>
          <p:nvPr/>
        </p:nvGraphicFramePr>
        <p:xfrm>
          <a:off x="1125538" y="4918075"/>
          <a:ext cx="334962" cy="327025"/>
        </p:xfrm>
        <a:graphic>
          <a:graphicData uri="http://schemas.openxmlformats.org/presentationml/2006/ole">
            <p:oleObj spid="_x0000_s121867" name="Photo Editor Photo" r:id="rId7" imgW="438095" imgH="428798" progId="">
              <p:embed/>
            </p:oleObj>
          </a:graphicData>
        </a:graphic>
      </p:graphicFrame>
      <p:graphicFrame>
        <p:nvGraphicFramePr>
          <p:cNvPr id="121868" name="Object 12"/>
          <p:cNvGraphicFramePr>
            <a:graphicFrameLocks noChangeAspect="1"/>
          </p:cNvGraphicFramePr>
          <p:nvPr/>
        </p:nvGraphicFramePr>
        <p:xfrm>
          <a:off x="1092200" y="5287963"/>
          <a:ext cx="400050" cy="407987"/>
        </p:xfrm>
        <a:graphic>
          <a:graphicData uri="http://schemas.openxmlformats.org/presentationml/2006/ole">
            <p:oleObj spid="_x0000_s121868" name="Photo Editor Photo" r:id="rId8" imgW="523810" imgH="533474" progId="">
              <p:embed/>
            </p:oleObj>
          </a:graphicData>
        </a:graphic>
      </p:graphicFrame>
      <p:graphicFrame>
        <p:nvGraphicFramePr>
          <p:cNvPr id="121869" name="Object 13"/>
          <p:cNvGraphicFramePr>
            <a:graphicFrameLocks noChangeAspect="1"/>
          </p:cNvGraphicFramePr>
          <p:nvPr/>
        </p:nvGraphicFramePr>
        <p:xfrm>
          <a:off x="1069975" y="5686425"/>
          <a:ext cx="444500" cy="430213"/>
        </p:xfrm>
        <a:graphic>
          <a:graphicData uri="http://schemas.openxmlformats.org/presentationml/2006/ole">
            <p:oleObj spid="_x0000_s121869" name="Photo Editor Photo" r:id="rId9" imgW="581106" imgH="561905" progId="">
              <p:embed/>
            </p:oleObj>
          </a:graphicData>
        </a:graphic>
      </p:graphicFrame>
      <p:graphicFrame>
        <p:nvGraphicFramePr>
          <p:cNvPr id="121870" name="Object 14"/>
          <p:cNvGraphicFramePr>
            <a:graphicFrameLocks noChangeAspect="1"/>
          </p:cNvGraphicFramePr>
          <p:nvPr/>
        </p:nvGraphicFramePr>
        <p:xfrm>
          <a:off x="1073150" y="6084888"/>
          <a:ext cx="438150" cy="452437"/>
        </p:xfrm>
        <a:graphic>
          <a:graphicData uri="http://schemas.openxmlformats.org/presentationml/2006/ole">
            <p:oleObj spid="_x0000_s121870" name="Photo Editor Photo" r:id="rId10" imgW="600159" imgH="619211" progId="">
              <p:embed/>
            </p:oleObj>
          </a:graphicData>
        </a:graphic>
      </p:graphicFrame>
      <p:graphicFrame>
        <p:nvGraphicFramePr>
          <p:cNvPr id="121871" name="Object 15"/>
          <p:cNvGraphicFramePr>
            <a:graphicFrameLocks noChangeAspect="1"/>
          </p:cNvGraphicFramePr>
          <p:nvPr/>
        </p:nvGraphicFramePr>
        <p:xfrm>
          <a:off x="1601788" y="4564063"/>
          <a:ext cx="239712" cy="247650"/>
        </p:xfrm>
        <a:graphic>
          <a:graphicData uri="http://schemas.openxmlformats.org/presentationml/2006/ole">
            <p:oleObj spid="_x0000_s121871" name="Photo Editor Photo" r:id="rId11" imgW="314286" imgH="323981" progId="">
              <p:embed/>
            </p:oleObj>
          </a:graphicData>
        </a:graphic>
      </p:graphicFrame>
      <p:graphicFrame>
        <p:nvGraphicFramePr>
          <p:cNvPr id="121872" name="Object 16"/>
          <p:cNvGraphicFramePr>
            <a:graphicFrameLocks noChangeAspect="1"/>
          </p:cNvGraphicFramePr>
          <p:nvPr/>
        </p:nvGraphicFramePr>
        <p:xfrm>
          <a:off x="6519863" y="4579938"/>
          <a:ext cx="195262" cy="195262"/>
        </p:xfrm>
        <a:graphic>
          <a:graphicData uri="http://schemas.openxmlformats.org/presentationml/2006/ole">
            <p:oleObj spid="_x0000_s121872" name="Photo Editor Photo" r:id="rId12" imgW="257007" imgH="257007" progId="">
              <p:embed/>
            </p:oleObj>
          </a:graphicData>
        </a:graphic>
      </p:graphicFrame>
      <p:graphicFrame>
        <p:nvGraphicFramePr>
          <p:cNvPr id="121873" name="Object 17"/>
          <p:cNvGraphicFramePr>
            <a:graphicFrameLocks noChangeAspect="1"/>
          </p:cNvGraphicFramePr>
          <p:nvPr/>
        </p:nvGraphicFramePr>
        <p:xfrm>
          <a:off x="6983413" y="4579938"/>
          <a:ext cx="168275" cy="196850"/>
        </p:xfrm>
        <a:graphic>
          <a:graphicData uri="http://schemas.openxmlformats.org/presentationml/2006/ole">
            <p:oleObj spid="_x0000_s121873" name="Photo Editor Photo" r:id="rId13" imgW="219222" imgH="257007" progId="">
              <p:embed/>
            </p:oleObj>
          </a:graphicData>
        </a:graphic>
      </p:graphicFrame>
      <p:graphicFrame>
        <p:nvGraphicFramePr>
          <p:cNvPr id="121874" name="Object 18"/>
          <p:cNvGraphicFramePr>
            <a:graphicFrameLocks noChangeAspect="1"/>
          </p:cNvGraphicFramePr>
          <p:nvPr/>
        </p:nvGraphicFramePr>
        <p:xfrm>
          <a:off x="7446963" y="4602163"/>
          <a:ext cx="138112" cy="152400"/>
        </p:xfrm>
        <a:graphic>
          <a:graphicData uri="http://schemas.openxmlformats.org/presentationml/2006/ole">
            <p:oleObj spid="_x0000_s121874" name="Photo Editor Photo" r:id="rId14" imgW="181096" imgH="200159" progId="">
              <p:embed/>
            </p:oleObj>
          </a:graphicData>
        </a:graphic>
      </p:graphicFrame>
      <p:graphicFrame>
        <p:nvGraphicFramePr>
          <p:cNvPr id="121875" name="Object 19"/>
          <p:cNvGraphicFramePr>
            <a:graphicFrameLocks noChangeAspect="1"/>
          </p:cNvGraphicFramePr>
          <p:nvPr/>
        </p:nvGraphicFramePr>
        <p:xfrm>
          <a:off x="7881938" y="4603750"/>
          <a:ext cx="146050" cy="168275"/>
        </p:xfrm>
        <a:graphic>
          <a:graphicData uri="http://schemas.openxmlformats.org/presentationml/2006/ole">
            <p:oleObj spid="_x0000_s121875" name="Photo Editor Photo" r:id="rId15" imgW="190426" imgH="219222" progId="">
              <p:embed/>
            </p:oleObj>
          </a:graphicData>
        </a:graphic>
      </p:graphicFrame>
      <p:graphicFrame>
        <p:nvGraphicFramePr>
          <p:cNvPr id="121876" name="Object 20"/>
          <p:cNvGraphicFramePr>
            <a:graphicFrameLocks noChangeAspect="1"/>
          </p:cNvGraphicFramePr>
          <p:nvPr/>
        </p:nvGraphicFramePr>
        <p:xfrm>
          <a:off x="8350250" y="4616450"/>
          <a:ext cx="87313" cy="123825"/>
        </p:xfrm>
        <a:graphic>
          <a:graphicData uri="http://schemas.openxmlformats.org/presentationml/2006/ole">
            <p:oleObj spid="_x0000_s121876" name="Photo Editor Photo" r:id="rId16" imgW="114467" imgH="161990" progId="">
              <p:embed/>
            </p:oleObj>
          </a:graphicData>
        </a:graphic>
      </p:graphicFrame>
      <p:graphicFrame>
        <p:nvGraphicFramePr>
          <p:cNvPr id="121877" name="Object 21"/>
          <p:cNvGraphicFramePr>
            <a:graphicFrameLocks noChangeAspect="1"/>
          </p:cNvGraphicFramePr>
          <p:nvPr/>
        </p:nvGraphicFramePr>
        <p:xfrm>
          <a:off x="8770938" y="4632325"/>
          <a:ext cx="101600" cy="111125"/>
        </p:xfrm>
        <a:graphic>
          <a:graphicData uri="http://schemas.openxmlformats.org/presentationml/2006/ole">
            <p:oleObj spid="_x0000_s121877" name="Photo Editor Photo" r:id="rId17" imgW="133192" imgH="142933" progId="">
              <p:embed/>
            </p:oleObj>
          </a:graphicData>
        </a:graphic>
      </p:graphicFrame>
      <p:sp>
        <p:nvSpPr>
          <p:cNvPr id="12187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Atomic Radius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1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nimBg="1"/>
      <p:bldP spid="121862" grpId="0" animBg="1"/>
      <p:bldP spid="121863" grpId="0" build="p" bldLvl="2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6088"/>
            <a:ext cx="8851900" cy="417195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b="1" dirty="0"/>
              <a:t>Why larger going down?</a:t>
            </a:r>
            <a:endParaRPr lang="en-US" dirty="0"/>
          </a:p>
          <a:p>
            <a:pPr lvl="1">
              <a:spcBef>
                <a:spcPct val="40000"/>
              </a:spcBef>
            </a:pPr>
            <a:r>
              <a:rPr lang="en-US" dirty="0"/>
              <a:t>Higher energy levels have larger </a:t>
            </a:r>
            <a:r>
              <a:rPr lang="en-US" dirty="0" err="1"/>
              <a:t>orbitals</a:t>
            </a:r>
            <a:endParaRPr lang="en-US" dirty="0"/>
          </a:p>
          <a:p>
            <a:pPr lvl="1">
              <a:spcBef>
                <a:spcPct val="40000"/>
              </a:spcBef>
            </a:pPr>
            <a:r>
              <a:rPr lang="en-US" u="sng" dirty="0"/>
              <a:t>Shielding</a:t>
            </a:r>
            <a:r>
              <a:rPr lang="en-US" dirty="0"/>
              <a:t> - core e</a:t>
            </a:r>
            <a:r>
              <a:rPr lang="en-US" baseline="30000" dirty="0"/>
              <a:t>-</a:t>
            </a:r>
            <a:r>
              <a:rPr lang="en-US" dirty="0"/>
              <a:t> block the attraction between the nucleus and the valence e</a:t>
            </a:r>
            <a:r>
              <a:rPr lang="en-US" baseline="30000" dirty="0"/>
              <a:t>-</a:t>
            </a:r>
          </a:p>
          <a:p>
            <a:pPr>
              <a:spcBef>
                <a:spcPct val="100000"/>
              </a:spcBef>
            </a:pPr>
            <a:r>
              <a:rPr lang="en-US" b="1" dirty="0"/>
              <a:t>Why smaller to the right?</a:t>
            </a:r>
            <a:r>
              <a:rPr lang="en-US" dirty="0"/>
              <a:t> 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Increased nuclear charge without additional shielding pulls e</a:t>
            </a:r>
            <a:r>
              <a:rPr lang="en-US" baseline="30000" dirty="0"/>
              <a:t>-</a:t>
            </a:r>
            <a:r>
              <a:rPr lang="en-US" dirty="0"/>
              <a:t> in tighter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Atomic Radius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6863" y="1752600"/>
            <a:ext cx="8239125" cy="71913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First Ionization Energy</a:t>
            </a:r>
          </a:p>
        </p:txBody>
      </p:sp>
      <p:graphicFrame>
        <p:nvGraphicFramePr>
          <p:cNvPr id="142339" name="Object 3"/>
          <p:cNvGraphicFramePr>
            <a:graphicFrameLocks noChangeAspect="1"/>
          </p:cNvGraphicFramePr>
          <p:nvPr/>
        </p:nvGraphicFramePr>
        <p:xfrm>
          <a:off x="989013" y="2286000"/>
          <a:ext cx="7167562" cy="4445000"/>
        </p:xfrm>
        <a:graphic>
          <a:graphicData uri="http://schemas.openxmlformats.org/presentationml/2006/ole">
            <p:oleObj spid="_x0000_s142339" name="Chart" r:id="rId3" imgW="4897800" imgH="2988000" progId="Excel.Sheet.8">
              <p:embed/>
            </p:oleObj>
          </a:graphicData>
        </a:graphic>
      </p:graphicFrame>
      <p:sp>
        <p:nvSpPr>
          <p:cNvPr id="142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Ionization Energy</a:t>
            </a:r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7007225" y="5248275"/>
            <a:ext cx="47783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chemeClr val="bg2"/>
                </a:solidFill>
              </a:rPr>
              <a:t>K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4724400" y="5135563"/>
            <a:ext cx="70326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chemeClr val="bg2"/>
                </a:solidFill>
              </a:rPr>
              <a:t>Na</a:t>
            </a: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2678113" y="5103813"/>
            <a:ext cx="544512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chemeClr val="bg2"/>
                </a:solidFill>
              </a:rPr>
              <a:t>Li</a:t>
            </a:r>
          </a:p>
        </p:txBody>
      </p:sp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6696075" y="3287713"/>
            <a:ext cx="636588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chemeClr val="bg2"/>
                </a:solidFill>
              </a:rPr>
              <a:t>Ar</a:t>
            </a:r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4464050" y="2513013"/>
            <a:ext cx="70326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chemeClr val="bg2"/>
                </a:solidFill>
              </a:rPr>
              <a:t>Ne</a:t>
            </a:r>
          </a:p>
        </p:txBody>
      </p:sp>
      <p:sp>
        <p:nvSpPr>
          <p:cNvPr id="142346" name="Text Box 10"/>
          <p:cNvSpPr txBox="1">
            <a:spLocks noChangeArrowheads="1"/>
          </p:cNvSpPr>
          <p:nvPr/>
        </p:nvSpPr>
        <p:spPr bwMode="auto">
          <a:xfrm>
            <a:off x="2295525" y="2128838"/>
            <a:ext cx="70326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b="1">
                <a:solidFill>
                  <a:schemeClr val="bg2"/>
                </a:solidFill>
              </a:rPr>
              <a:t>He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">
      <a:dk1>
        <a:srgbClr val="000000"/>
      </a:dk1>
      <a:lt1>
        <a:srgbClr val="FFFFCC"/>
      </a:lt1>
      <a:dk2>
        <a:srgbClr val="000066"/>
      </a:dk2>
      <a:lt2>
        <a:srgbClr val="FFCC00"/>
      </a:lt2>
      <a:accent1>
        <a:srgbClr val="FFCC00"/>
      </a:accent1>
      <a:accent2>
        <a:srgbClr val="FFCC00"/>
      </a:accent2>
      <a:accent3>
        <a:srgbClr val="AAAAB8"/>
      </a:accent3>
      <a:accent4>
        <a:srgbClr val="DADAAE"/>
      </a:accent4>
      <a:accent5>
        <a:srgbClr val="FFE2AA"/>
      </a:accent5>
      <a:accent6>
        <a:srgbClr val="E7B900"/>
      </a:accent6>
      <a:hlink>
        <a:srgbClr val="FFFF00"/>
      </a:hlink>
      <a:folHlink>
        <a:srgbClr val="3399FF"/>
      </a:folHlink>
    </a:clrScheme>
    <a:fontScheme name="Contemporary Portra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2061</TotalTime>
  <Words>376</Words>
  <Application>Microsoft Office PowerPoint</Application>
  <PresentationFormat>On-screen Show (4:3)</PresentationFormat>
  <Paragraphs>111</Paragraphs>
  <Slides>22</Slides>
  <Notes>0</Notes>
  <HiddenSlides>6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Contemporary Portrait</vt:lpstr>
      <vt:lpstr>Chart</vt:lpstr>
      <vt:lpstr>Microsoft Office Excel 97-2003 Worksheet</vt:lpstr>
      <vt:lpstr>Document</vt:lpstr>
      <vt:lpstr>Photo Editor Photo</vt:lpstr>
      <vt:lpstr>III. Periodic Trends </vt:lpstr>
      <vt:lpstr>A. Periodic Law</vt:lpstr>
      <vt:lpstr>B. Chemical Reactivity</vt:lpstr>
      <vt:lpstr>B. Chemical Reactivity</vt:lpstr>
      <vt:lpstr>C. Other Properties</vt:lpstr>
      <vt:lpstr>D. Atomic Radius</vt:lpstr>
      <vt:lpstr>D. Atomic Radius</vt:lpstr>
      <vt:lpstr>D. Atomic Radius</vt:lpstr>
      <vt:lpstr>E. Ionization Energy</vt:lpstr>
      <vt:lpstr>E. Ionization Energy</vt:lpstr>
      <vt:lpstr>E. Ionization Energy</vt:lpstr>
      <vt:lpstr>E. Ionization Energy</vt:lpstr>
      <vt:lpstr>E. Ionization Energy</vt:lpstr>
      <vt:lpstr>F. Melting/Boiling Point</vt:lpstr>
      <vt:lpstr>G. Ionic Radius</vt:lpstr>
      <vt:lpstr>H. Electronegativity</vt:lpstr>
      <vt:lpstr>H. Electronegativity</vt:lpstr>
      <vt:lpstr>Slide 18</vt:lpstr>
      <vt:lpstr>Examples</vt:lpstr>
      <vt:lpstr>Examples</vt:lpstr>
      <vt:lpstr>Examples</vt:lpstr>
      <vt:lpstr>Examples</vt:lpstr>
    </vt:vector>
  </TitlesOfParts>
  <Company>Northside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Periodic Trends</dc:title>
  <dc:creator>Mrs. Johannesson</dc:creator>
  <cp:lastModifiedBy>mshull</cp:lastModifiedBy>
  <cp:revision>125</cp:revision>
  <cp:lastPrinted>1999-10-07T15:36:46Z</cp:lastPrinted>
  <dcterms:created xsi:type="dcterms:W3CDTF">1999-10-06T14:47:50Z</dcterms:created>
  <dcterms:modified xsi:type="dcterms:W3CDTF">2015-11-17T14:24:00Z</dcterms:modified>
</cp:coreProperties>
</file>