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30000"/>
      </a:lnSpc>
      <a:spcBef>
        <a:spcPct val="20000"/>
      </a:spcBef>
      <a:spcAft>
        <a:spcPct val="0"/>
      </a:spcAft>
      <a:buClr>
        <a:schemeClr val="accent2"/>
      </a:buClr>
      <a:buFont typeface="Monotype Sorts" pitchFamily="2" charset="2"/>
      <a:buChar char="y"/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4000" kern="1200">
        <a:solidFill>
          <a:srgbClr val="FFFFCC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6666FF"/>
    <a:srgbClr val="009900"/>
    <a:srgbClr val="FF0000"/>
    <a:srgbClr val="FFFF00"/>
    <a:srgbClr val="00CC00"/>
    <a:srgbClr val="FFFFFF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-1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5" d="100"/>
          <a:sy n="55" d="100"/>
        </p:scale>
        <p:origin x="-1764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1670"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3" y="0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670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1670"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3" y="8832216"/>
            <a:ext cx="3037628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670">
              <a:defRPr sz="1200"/>
            </a:lvl1pPr>
          </a:lstStyle>
          <a:p>
            <a:fld id="{FDED3F4F-CB1A-41E7-80BA-466C6B48F2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628" cy="46418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167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3" y="0"/>
            <a:ext cx="3037628" cy="46418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167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4" y="4416108"/>
            <a:ext cx="5140112" cy="418242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216"/>
            <a:ext cx="3037628" cy="46418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167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/>
              </a:defRPr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3" y="8832216"/>
            <a:ext cx="3037628" cy="46418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167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200">
                <a:solidFill>
                  <a:schemeClr val="tx1"/>
                </a:solidFill>
                <a:latin typeface="Times New Roman"/>
              </a:defRPr>
            </a:lvl1pPr>
          </a:lstStyle>
          <a:p>
            <a:fld id="{C7C14E24-4E69-44DA-B3CF-96B909A4B40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BFFEE0-1EF1-495B-AE68-BC32C3C5A6BF}" type="slidenum">
              <a:rPr lang="en-US"/>
              <a:pPr/>
              <a:t>1</a:t>
            </a:fld>
            <a:endParaRPr lang="en-US"/>
          </a:p>
        </p:txBody>
      </p:sp>
      <p:sp>
        <p:nvSpPr>
          <p:cNvPr id="242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slide" Target="../slides/slide1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406400" y="2590800"/>
            <a:ext cx="8334375" cy="1143000"/>
          </a:xfrm>
        </p:spPr>
        <p:txBody>
          <a:bodyPr anchor="t"/>
          <a:lstStyle>
            <a:lvl1pPr algn="ctr"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0" y="1058863"/>
            <a:ext cx="9144000" cy="763587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 sz="4000"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244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10245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10246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3B027ABB-4ABC-4BF4-9A95-6A75A2339DBE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248" name="Picture 1032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13" y="1835150"/>
            <a:ext cx="8789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9" name="AutoShape 103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62763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50" name="AutoShape 103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434263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51" name="AutoShape 103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7350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III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0253" name="AutoShape 1037">
            <a:hlinkClick r:id="" action="ppaction://noaction" highlightClick="1"/>
          </p:cNvPr>
          <p:cNvSpPr>
            <a:spLocks noChangeArrowheads="1"/>
          </p:cNvSpPr>
          <p:nvPr userDrawn="1"/>
        </p:nvSpPr>
        <p:spPr bwMode="auto">
          <a:xfrm>
            <a:off x="8580438" y="6288088"/>
            <a:ext cx="365125" cy="365125"/>
          </a:xfrm>
          <a:prstGeom prst="actionButtonBlank">
            <a:avLst/>
          </a:prstGeom>
          <a:solidFill>
            <a:schemeClr val="bg1"/>
          </a:solidFill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  <a:latin typeface="Arial Narrow" pitchFamily="34" charset="0"/>
              </a:rPr>
              <a:t>IV</a:t>
            </a:r>
            <a:endParaRPr kumimoji="0" lang="en-US" sz="2400">
              <a:solidFill>
                <a:schemeClr val="tx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CF357-037C-4337-AE6E-FE24777705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50813"/>
            <a:ext cx="2044700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0813"/>
            <a:ext cx="5981700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26D146-2E28-4C99-A3C7-2E77FF1651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0813"/>
            <a:ext cx="7721600" cy="7905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13200" cy="4629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2800" y="1428750"/>
            <a:ext cx="4013200" cy="46291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4D3BFA-FEAB-4801-8D1B-8FBA81AFF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5FD3D-9F86-4EF3-BA6E-75B0A04E67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BB5396-436B-4123-BB31-F068091E79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428750"/>
            <a:ext cx="4013200" cy="4629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5A06A5-D3F3-45AD-A2CC-2D344335B1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D397C-059B-4771-A8A8-680702854E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DD6EE9-44B3-4F9F-907F-D971508D9F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9A55B-4997-429F-B262-9B4B96867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1A46E-4411-4EF9-B61E-ADDB02A112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5F50B-BD59-4AD2-A5EC-E3C420CA9A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0813"/>
            <a:ext cx="772160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28750"/>
            <a:ext cx="817880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50000"/>
              </a:spcBef>
              <a:buClrTx/>
              <a:buFontTx/>
              <a:buNone/>
              <a:defRPr kumimoji="0" sz="1400"/>
            </a:lvl1pPr>
          </a:lstStyle>
          <a:p>
            <a:fld id="{C6BCC786-AC22-4410-9620-592C3C8EB8EA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9223" name="Picture 7" descr="paint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4013" y="962025"/>
            <a:ext cx="8789987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CC"/>
          </a:solidFill>
          <a:latin typeface="Arial Black" pitchFamily="34" charset="0"/>
        </a:defRPr>
      </a:lvl9pPr>
    </p:titleStyle>
    <p:bodyStyle>
      <a:lvl1pPr marL="287338" indent="-2873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rgbClr val="FFFFCC"/>
          </a:solidFill>
          <a:latin typeface="+mn-lt"/>
          <a:ea typeface="+mn-ea"/>
          <a:cs typeface="+mn-cs"/>
        </a:defRPr>
      </a:lvl1pPr>
      <a:lvl2pPr marL="636588" indent="-2349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3200">
          <a:solidFill>
            <a:srgbClr val="FFFFCC"/>
          </a:solidFill>
          <a:latin typeface="+mn-lt"/>
        </a:defRPr>
      </a:lvl2pPr>
      <a:lvl3pPr marL="919163" indent="-16827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3200">
          <a:solidFill>
            <a:srgbClr val="FFFFC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3200">
          <a:solidFill>
            <a:srgbClr val="FFFFCC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3200">
          <a:solidFill>
            <a:srgbClr val="FFFFC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My%20Documents\Christy's%20Stuff\Teaching%20Stuff\Media\electron%20sea.avi" TargetMode="Externa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video" Target="file:///C:\My%20Documents\Christy's%20Stuff\Teaching%20Stuff\Media\nonpolar%20bond%20-%20dog.avi" TargetMode="External"/><Relationship Id="rId7" Type="http://schemas.openxmlformats.org/officeDocument/2006/relationships/image" Target="../media/image16.jpeg"/><Relationship Id="rId2" Type="http://schemas.openxmlformats.org/officeDocument/2006/relationships/video" Target="file:///C:\My%20Documents\Christy's%20Stuff\Teaching%20Stuff\Media\ionic%20bond%20-%20dog.avi" TargetMode="External"/><Relationship Id="rId1" Type="http://schemas.openxmlformats.org/officeDocument/2006/relationships/video" Target="file:///C:\My%20Documents\Christy's%20Stuff\Teaching%20Stuff\Media\polar%20bond%20-%20dog.avi" TargetMode="External"/><Relationship Id="rId6" Type="http://schemas.openxmlformats.org/officeDocument/2006/relationships/image" Target="../media/image15.jpeg"/><Relationship Id="rId11" Type="http://schemas.openxmlformats.org/officeDocument/2006/relationships/hyperlink" Target="http://207.10.97.102/chemzone/lessons/03bonding/dogbonds.htm" TargetMode="External"/><Relationship Id="rId5" Type="http://schemas.openxmlformats.org/officeDocument/2006/relationships/image" Target="../media/image14.jpeg"/><Relationship Id="rId10" Type="http://schemas.openxmlformats.org/officeDocument/2006/relationships/image" Target="../media/image19.png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7" Type="http://schemas.openxmlformats.org/officeDocument/2006/relationships/slide" Target="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slide" Target="slide7.xml"/><Relationship Id="rId5" Type="http://schemas.openxmlformats.org/officeDocument/2006/relationships/slide" Target="slide9.xml"/><Relationship Id="rId4" Type="http://schemas.openxmlformats.org/officeDocument/2006/relationships/slide" Target="slide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slide" Target="slide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My%20Documents\Christy's%20Stuff\Teaching%20Stuff\Media\ionic%20bond.avi" TargetMode="External"/><Relationship Id="rId4" Type="http://schemas.openxmlformats.org/officeDocument/2006/relationships/slide" Target="slid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Layout" Target="../slideLayouts/slideLayout6.xml"/><Relationship Id="rId1" Type="http://schemas.openxmlformats.org/officeDocument/2006/relationships/video" Target="file:///C:\My%20Documents\Christy's%20Stuff\Teaching%20Stuff\Media\covalent%20bond.avi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Ch. 6 &amp; 7 - Chemical Bonding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06400" y="3230563"/>
            <a:ext cx="8334375" cy="1143000"/>
          </a:xfrm>
        </p:spPr>
        <p:txBody>
          <a:bodyPr/>
          <a:lstStyle/>
          <a:p>
            <a:r>
              <a:rPr lang="en-US" dirty="0"/>
              <a:t> I. Introduction to</a:t>
            </a:r>
            <a:br>
              <a:rPr lang="en-US" dirty="0"/>
            </a:br>
            <a:r>
              <a:rPr lang="en-US" dirty="0"/>
              <a:t>Bonding</a:t>
            </a:r>
            <a:br>
              <a:rPr lang="en-US" dirty="0"/>
            </a:br>
            <a:endParaRPr lang="en-US" dirty="0"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258763" y="1282700"/>
            <a:ext cx="8624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algn="ctr">
              <a:lnSpc>
                <a:spcPct val="140000"/>
              </a:lnSpc>
              <a:buFont typeface="Monotype Sorts" pitchFamily="2" charset="2"/>
              <a:buNone/>
            </a:pPr>
            <a:r>
              <a:rPr lang="en-US" sz="3200" b="1">
                <a:latin typeface="Comic Sans MS" pitchFamily="66" charset="0"/>
              </a:rPr>
              <a:t>Ionic Bonding - Crystal Lattice</a:t>
            </a:r>
            <a:endParaRPr lang="en-US" sz="3200"/>
          </a:p>
        </p:txBody>
      </p:sp>
      <p:pic>
        <p:nvPicPr>
          <p:cNvPr id="252931" name="Picture 3" descr="NaC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6813" y="2168525"/>
            <a:ext cx="4271962" cy="4371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29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48525" y="6321425"/>
            <a:ext cx="1249363" cy="358775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Monotype Sorts" pitchFamily="2" charset="2"/>
              <a:buNone/>
            </a:pPr>
            <a:r>
              <a:rPr lang="en-US" sz="1600" b="1"/>
              <a:t>RETURN</a:t>
            </a: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Types of Bonds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253954" name="Rectangle 2"/>
          <p:cNvSpPr>
            <a:spLocks noChangeArrowheads="1"/>
          </p:cNvSpPr>
          <p:nvPr/>
        </p:nvSpPr>
        <p:spPr bwMode="auto">
          <a:xfrm>
            <a:off x="187325" y="1512888"/>
            <a:ext cx="87709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algn="ctr">
              <a:lnSpc>
                <a:spcPct val="140000"/>
              </a:lnSpc>
              <a:buFont typeface="Monotype Sorts" pitchFamily="2" charset="2"/>
              <a:buNone/>
            </a:pPr>
            <a:r>
              <a:rPr lang="en-US" sz="3200" b="1">
                <a:latin typeface="Comic Sans MS" pitchFamily="66" charset="0"/>
              </a:rPr>
              <a:t>Covalent Bonding - True Molecules</a:t>
            </a:r>
            <a:endParaRPr lang="en-US" sz="3200"/>
          </a:p>
        </p:txBody>
      </p:sp>
      <p:pic>
        <p:nvPicPr>
          <p:cNvPr id="253955" name="Picture 3" descr="Ammon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913" y="2974975"/>
            <a:ext cx="2344737" cy="29194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53956" name="Picture 4" descr="Chlorine molecu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0913" y="3538538"/>
            <a:ext cx="2295525" cy="179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53957" name="Picture 5" descr="Wat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1588" y="3262313"/>
            <a:ext cx="2222500" cy="23447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3958" name="AutoShape 6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48525" y="6321425"/>
            <a:ext cx="1249363" cy="358775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Monotype Sorts" pitchFamily="2" charset="2"/>
              <a:buNone/>
            </a:pPr>
            <a:r>
              <a:rPr lang="en-US" sz="1600" b="1"/>
              <a:t>RETURN</a:t>
            </a:r>
            <a:endParaRPr lang="en-US"/>
          </a:p>
        </p:txBody>
      </p:sp>
      <p:sp>
        <p:nvSpPr>
          <p:cNvPr id="25395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Types of Bonds</a:t>
            </a:r>
          </a:p>
        </p:txBody>
      </p:sp>
      <p:sp>
        <p:nvSpPr>
          <p:cNvPr id="253960" name="Rectangle 8"/>
          <p:cNvSpPr>
            <a:spLocks noChangeArrowheads="1"/>
          </p:cNvSpPr>
          <p:nvPr/>
        </p:nvSpPr>
        <p:spPr bwMode="auto">
          <a:xfrm>
            <a:off x="3008313" y="5419725"/>
            <a:ext cx="3260725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00000"/>
              </a:lnSpc>
              <a:buFont typeface="Monotype Sorts" pitchFamily="2" charset="2"/>
              <a:buNone/>
            </a:pPr>
            <a:r>
              <a:rPr lang="en-US" sz="2800"/>
              <a:t>Diatomic </a:t>
            </a:r>
            <a:br>
              <a:rPr lang="en-US" sz="2800"/>
            </a:br>
            <a:r>
              <a:rPr lang="en-US" sz="2800"/>
              <a:t>Molecule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254978" name="Rectangle 2"/>
          <p:cNvSpPr>
            <a:spLocks noChangeArrowheads="1"/>
          </p:cNvSpPr>
          <p:nvPr/>
        </p:nvSpPr>
        <p:spPr bwMode="auto">
          <a:xfrm>
            <a:off x="258763" y="1512888"/>
            <a:ext cx="86248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algn="ctr">
              <a:lnSpc>
                <a:spcPct val="140000"/>
              </a:lnSpc>
              <a:buFont typeface="Monotype Sorts" pitchFamily="2" charset="2"/>
              <a:buNone/>
            </a:pPr>
            <a:r>
              <a:rPr lang="en-US" sz="3200" b="1">
                <a:latin typeface="Comic Sans MS" pitchFamily="66" charset="0"/>
              </a:rPr>
              <a:t>Metallic Bonding - “Electron Sea”</a:t>
            </a:r>
            <a:endParaRPr lang="en-US" sz="3200"/>
          </a:p>
        </p:txBody>
      </p:sp>
      <p:sp>
        <p:nvSpPr>
          <p:cNvPr id="254979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705725" y="6297613"/>
            <a:ext cx="1249363" cy="358775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Monotype Sorts" pitchFamily="2" charset="2"/>
              <a:buNone/>
            </a:pPr>
            <a:r>
              <a:rPr lang="en-US" sz="1600" b="1"/>
              <a:t>RETURN</a:t>
            </a:r>
            <a:endParaRPr lang="en-US"/>
          </a:p>
        </p:txBody>
      </p:sp>
      <p:pic>
        <p:nvPicPr>
          <p:cNvPr id="254980" name="electron sea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62113" y="2470150"/>
            <a:ext cx="5819775" cy="3951288"/>
          </a:xfrm>
          <a:prstGeom prst="rect">
            <a:avLst/>
          </a:prstGeom>
          <a:noFill/>
        </p:spPr>
      </p:pic>
      <p:sp>
        <p:nvSpPr>
          <p:cNvPr id="2549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Types of Bonds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549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54980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49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549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980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 Bond Polarity</a:t>
            </a:r>
          </a:p>
        </p:txBody>
      </p:sp>
      <p:pic>
        <p:nvPicPr>
          <p:cNvPr id="25600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3750" y="1423988"/>
            <a:ext cx="4249738" cy="5370512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026" name="Picture 2" descr="HCl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43625" y="3651250"/>
            <a:ext cx="2830513" cy="29591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570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 Bond Polarity</a:t>
            </a:r>
          </a:p>
        </p:txBody>
      </p:sp>
      <p:sp>
        <p:nvSpPr>
          <p:cNvPr id="257028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Electronegativity</a:t>
            </a:r>
          </a:p>
          <a:p>
            <a:pPr lvl="1"/>
            <a:r>
              <a:rPr lang="en-US"/>
              <a:t>Attraction an atom has for a shared pair of electrons.</a:t>
            </a:r>
          </a:p>
          <a:p>
            <a:pPr lvl="1"/>
            <a:r>
              <a:rPr lang="en-US"/>
              <a:t>higher e</a:t>
            </a:r>
            <a:r>
              <a:rPr lang="en-US" baseline="30000"/>
              <a:t>-</a:t>
            </a:r>
            <a:r>
              <a:rPr lang="en-US"/>
              <a:t>neg atom </a:t>
            </a:r>
            <a:r>
              <a:rPr lang="en-US">
                <a:sym typeface="Symbol" pitchFamily="18" charset="2"/>
              </a:rPr>
              <a:t> </a:t>
            </a:r>
            <a:r>
              <a:rPr lang="en-US" baseline="30000">
                <a:sym typeface="Symbol" pitchFamily="18" charset="2"/>
              </a:rPr>
              <a:t>-</a:t>
            </a:r>
            <a:endParaRPr lang="en-US">
              <a:sym typeface="Symbol" pitchFamily="18" charset="2"/>
            </a:endParaRPr>
          </a:p>
          <a:p>
            <a:pPr lvl="1"/>
            <a:r>
              <a:rPr lang="en-US">
                <a:sym typeface="Symbol" pitchFamily="18" charset="2"/>
              </a:rPr>
              <a:t>lower </a:t>
            </a:r>
            <a:r>
              <a:rPr lang="en-US"/>
              <a:t>e</a:t>
            </a:r>
            <a:r>
              <a:rPr lang="en-US" baseline="30000"/>
              <a:t>-</a:t>
            </a:r>
            <a:r>
              <a:rPr lang="en-US"/>
              <a:t>neg atom</a:t>
            </a:r>
            <a:r>
              <a:rPr lang="en-US">
                <a:sym typeface="Symbol" pitchFamily="18" charset="2"/>
              </a:rPr>
              <a:t> </a:t>
            </a:r>
            <a:r>
              <a:rPr lang="en-US" baseline="30000">
                <a:sym typeface="Symbol" pitchFamily="18" charset="2"/>
              </a:rPr>
              <a:t>+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7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AutoShape 2"/>
          <p:cNvSpPr>
            <a:spLocks noChangeArrowheads="1"/>
          </p:cNvSpPr>
          <p:nvPr/>
        </p:nvSpPr>
        <p:spPr bwMode="auto">
          <a:xfrm flipH="1">
            <a:off x="1582738" y="2744788"/>
            <a:ext cx="6294437" cy="439737"/>
          </a:xfrm>
          <a:prstGeom prst="leftArrow">
            <a:avLst>
              <a:gd name="adj1" fmla="val 50907"/>
              <a:gd name="adj2" fmla="val 122332"/>
            </a:avLst>
          </a:prstGeom>
          <a:gradFill rotWithShape="0">
            <a:gsLst>
              <a:gs pos="0">
                <a:srgbClr val="3333CC"/>
              </a:gs>
              <a:gs pos="100000">
                <a:srgbClr val="FF000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51" name="AutoShape 3"/>
          <p:cNvSpPr>
            <a:spLocks noChangeArrowheads="1"/>
          </p:cNvSpPr>
          <p:nvPr/>
        </p:nvSpPr>
        <p:spPr bwMode="auto">
          <a:xfrm rot="5400000" flipV="1">
            <a:off x="-410368" y="4496594"/>
            <a:ext cx="3041650" cy="439737"/>
          </a:xfrm>
          <a:prstGeom prst="leftArrow">
            <a:avLst>
              <a:gd name="adj1" fmla="val 50907"/>
              <a:gd name="adj2" fmla="val 108654"/>
            </a:avLst>
          </a:prstGeom>
          <a:gradFill rotWithShape="0">
            <a:gsLst>
              <a:gs pos="0">
                <a:srgbClr val="FF0000"/>
              </a:gs>
              <a:gs pos="100000">
                <a:srgbClr val="3333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8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 Bond Polarity</a:t>
            </a:r>
          </a:p>
        </p:txBody>
      </p:sp>
      <p:sp>
        <p:nvSpPr>
          <p:cNvPr id="258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28750"/>
            <a:ext cx="8178800" cy="1179513"/>
          </a:xfrm>
        </p:spPr>
        <p:txBody>
          <a:bodyPr/>
          <a:lstStyle/>
          <a:p>
            <a:r>
              <a:rPr lang="en-US" b="1"/>
              <a:t>Electronegativity Trend</a:t>
            </a:r>
            <a:r>
              <a:rPr lang="en-US"/>
              <a:t> (p. 151)</a:t>
            </a:r>
          </a:p>
          <a:p>
            <a:pPr lvl="1"/>
            <a:r>
              <a:rPr lang="en-US"/>
              <a:t>Increases up and to the right.</a:t>
            </a:r>
          </a:p>
        </p:txBody>
      </p:sp>
      <p:graphicFrame>
        <p:nvGraphicFramePr>
          <p:cNvPr id="258054" name="Object 6"/>
          <p:cNvGraphicFramePr>
            <a:graphicFrameLocks noChangeAspect="1"/>
          </p:cNvGraphicFramePr>
          <p:nvPr/>
        </p:nvGraphicFramePr>
        <p:xfrm>
          <a:off x="1492250" y="3313113"/>
          <a:ext cx="6530975" cy="2763837"/>
        </p:xfrm>
        <a:graphic>
          <a:graphicData uri="http://schemas.openxmlformats.org/presentationml/2006/ole">
            <p:oleObj spid="_x0000_s258054" name="Photo Editor Photo" r:id="rId3" imgW="4122777" imgH="1744762" progId="MSPhotoEd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8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58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050" grpId="0" animBg="1"/>
      <p:bldP spid="25805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074" name="Picture 2" descr="non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8863" y="4106863"/>
            <a:ext cx="4486275" cy="20193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Nonpolar Covalent Bond</a:t>
            </a:r>
          </a:p>
          <a:p>
            <a:pPr lvl="1"/>
            <a:r>
              <a:rPr lang="en-US"/>
              <a:t>e</a:t>
            </a:r>
            <a:r>
              <a:rPr lang="en-US" baseline="30000"/>
              <a:t>-</a:t>
            </a:r>
            <a:r>
              <a:rPr lang="en-US"/>
              <a:t> are shared equally</a:t>
            </a:r>
          </a:p>
          <a:p>
            <a:pPr lvl="1"/>
            <a:r>
              <a:rPr lang="en-US"/>
              <a:t>symmetrical e</a:t>
            </a:r>
            <a:r>
              <a:rPr lang="en-US" baseline="30000"/>
              <a:t>-</a:t>
            </a:r>
            <a:r>
              <a:rPr lang="en-US"/>
              <a:t> density</a:t>
            </a:r>
          </a:p>
          <a:p>
            <a:pPr lvl="1"/>
            <a:r>
              <a:rPr lang="en-US"/>
              <a:t>usually identical atoms </a:t>
            </a:r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 Bond Polarity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9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0098" name="Picture 2" descr="pola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4268788"/>
            <a:ext cx="4419600" cy="2257425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grpSp>
        <p:nvGrpSpPr>
          <p:cNvPr id="260099" name="Group 3"/>
          <p:cNvGrpSpPr>
            <a:grpSpLocks/>
          </p:cNvGrpSpPr>
          <p:nvPr/>
        </p:nvGrpSpPr>
        <p:grpSpPr bwMode="auto">
          <a:xfrm>
            <a:off x="669925" y="4113213"/>
            <a:ext cx="7935913" cy="2193925"/>
            <a:chOff x="422" y="2591"/>
            <a:chExt cx="4999" cy="1382"/>
          </a:xfrm>
        </p:grpSpPr>
        <p:sp>
          <p:nvSpPr>
            <p:cNvPr id="260100" name="Text Box 4"/>
            <p:cNvSpPr txBox="1">
              <a:spLocks noChangeArrowheads="1"/>
            </p:cNvSpPr>
            <p:nvPr/>
          </p:nvSpPr>
          <p:spPr bwMode="auto">
            <a:xfrm>
              <a:off x="422" y="2592"/>
              <a:ext cx="1005" cy="1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10600">
                  <a:sym typeface="Symbol" pitchFamily="18" charset="2"/>
                </a:rPr>
                <a:t></a:t>
              </a:r>
              <a:r>
                <a:rPr lang="en-US" sz="10600" baseline="30000">
                  <a:sym typeface="Symbol" pitchFamily="18" charset="2"/>
                </a:rPr>
                <a:t>+</a:t>
              </a:r>
              <a:endParaRPr lang="en-US" sz="10600"/>
            </a:p>
          </p:txBody>
        </p:sp>
        <p:sp>
          <p:nvSpPr>
            <p:cNvPr id="260101" name="Text Box 5"/>
            <p:cNvSpPr txBox="1">
              <a:spLocks noChangeArrowheads="1"/>
            </p:cNvSpPr>
            <p:nvPr/>
          </p:nvSpPr>
          <p:spPr bwMode="auto">
            <a:xfrm>
              <a:off x="4416" y="2591"/>
              <a:ext cx="1005" cy="13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Monotype Sorts" pitchFamily="2" charset="2"/>
                <a:buNone/>
              </a:pPr>
              <a:r>
                <a:rPr lang="en-US" sz="10600">
                  <a:sym typeface="Symbol" pitchFamily="18" charset="2"/>
                </a:rPr>
                <a:t></a:t>
              </a:r>
              <a:r>
                <a:rPr lang="en-US" sz="10600" baseline="30000">
                  <a:sym typeface="Symbol" pitchFamily="18" charset="2"/>
                </a:rPr>
                <a:t>-</a:t>
              </a:r>
              <a:endParaRPr lang="en-US" sz="10600"/>
            </a:p>
          </p:txBody>
        </p:sp>
      </p:grpSp>
      <p:sp>
        <p:nvSpPr>
          <p:cNvPr id="260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 Bond Polarity</a:t>
            </a:r>
          </a:p>
        </p:txBody>
      </p:sp>
      <p:sp>
        <p:nvSpPr>
          <p:cNvPr id="2601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/>
              <a:t>Polar Covalent Bond</a:t>
            </a:r>
          </a:p>
          <a:p>
            <a:pPr lvl="1"/>
            <a:r>
              <a:rPr lang="en-US"/>
              <a:t>e</a:t>
            </a:r>
            <a:r>
              <a:rPr lang="en-US" baseline="30000"/>
              <a:t>-</a:t>
            </a:r>
            <a:r>
              <a:rPr lang="en-US"/>
              <a:t> are shared unequally</a:t>
            </a:r>
          </a:p>
          <a:p>
            <a:pPr lvl="1"/>
            <a:r>
              <a:rPr lang="en-US"/>
              <a:t>asymmetrical e</a:t>
            </a:r>
            <a:r>
              <a:rPr lang="en-US" baseline="30000"/>
              <a:t>-</a:t>
            </a:r>
            <a:r>
              <a:rPr lang="en-US"/>
              <a:t> density</a:t>
            </a:r>
          </a:p>
          <a:p>
            <a:pPr lvl="1"/>
            <a:r>
              <a:rPr lang="en-US"/>
              <a:t>results in partial charges (dipole</a:t>
            </a:r>
            <a:r>
              <a:rPr lang="en-US">
                <a:sym typeface="Symbol" pitchFamily="18" charset="2"/>
              </a:rPr>
              <a:t>)</a:t>
            </a:r>
            <a:r>
              <a:rPr 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0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60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261122" name="Rectangle 2"/>
          <p:cNvSpPr>
            <a:spLocks noChangeArrowheads="1"/>
          </p:cNvSpPr>
          <p:nvPr/>
        </p:nvSpPr>
        <p:spPr bwMode="auto">
          <a:xfrm>
            <a:off x="161925" y="1946275"/>
            <a:ext cx="3032125" cy="437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>
              <a:lnSpc>
                <a:spcPct val="140000"/>
              </a:lnSpc>
              <a:buFont typeface="Monotype Sorts" pitchFamily="2" charset="2"/>
              <a:buChar char="z"/>
            </a:pPr>
            <a:r>
              <a:rPr lang="en-US" sz="3200" b="1"/>
              <a:t>Nonpolar</a:t>
            </a:r>
          </a:p>
          <a:p>
            <a:pPr marL="287338" indent="-287338">
              <a:lnSpc>
                <a:spcPct val="140000"/>
              </a:lnSpc>
              <a:buFont typeface="Monotype Sorts" pitchFamily="2" charset="2"/>
              <a:buChar char="z"/>
            </a:pPr>
            <a:endParaRPr lang="en-US" sz="3200" b="1"/>
          </a:p>
          <a:p>
            <a:pPr marL="287338" indent="-287338">
              <a:lnSpc>
                <a:spcPct val="140000"/>
              </a:lnSpc>
              <a:buFont typeface="Monotype Sorts" pitchFamily="2" charset="2"/>
              <a:buChar char="z"/>
            </a:pPr>
            <a:r>
              <a:rPr lang="en-US" sz="3200" b="1"/>
              <a:t>Polar</a:t>
            </a:r>
          </a:p>
          <a:p>
            <a:pPr marL="287338" indent="-287338">
              <a:lnSpc>
                <a:spcPct val="140000"/>
              </a:lnSpc>
              <a:buFont typeface="Monotype Sorts" pitchFamily="2" charset="2"/>
              <a:buChar char="z"/>
            </a:pPr>
            <a:endParaRPr lang="en-US" sz="3200" b="1"/>
          </a:p>
          <a:p>
            <a:pPr marL="287338" indent="-287338">
              <a:lnSpc>
                <a:spcPct val="140000"/>
              </a:lnSpc>
              <a:buFont typeface="Monotype Sorts" pitchFamily="2" charset="2"/>
              <a:buChar char="z"/>
            </a:pPr>
            <a:r>
              <a:rPr lang="en-US" sz="3200" b="1"/>
              <a:t>Ionic</a:t>
            </a:r>
            <a:endParaRPr lang="en-US" sz="3200"/>
          </a:p>
        </p:txBody>
      </p:sp>
      <p:pic>
        <p:nvPicPr>
          <p:cNvPr id="261123" name="Picture 3" descr="nonpolar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25750" y="1700213"/>
            <a:ext cx="3090863" cy="13906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61124" name="Picture 4" descr="polar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24163" y="3300413"/>
            <a:ext cx="3095625" cy="158115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61125" name="Picture 5" descr="ionic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22575" y="5089525"/>
            <a:ext cx="3097213" cy="1668463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</p:pic>
      <p:pic>
        <p:nvPicPr>
          <p:cNvPr id="261126" name="polar bond - dog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72200" y="3417888"/>
            <a:ext cx="2720975" cy="16319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261127" name="ionic bond - dog.avi">
            <a:hlinkClick r:id="" action="ppaction://media"/>
          </p:cNvPr>
          <p:cNvPicPr>
            <a:picLocks noRot="1" noChangeAspect="1" noChangeArrowheads="1"/>
          </p:cNvPicPr>
          <p:nvPr>
            <a:videoFile r:link="rId2"/>
          </p:nvPr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72200" y="5137150"/>
            <a:ext cx="2720975" cy="16319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pic>
        <p:nvPicPr>
          <p:cNvPr id="261128" name="nonpolar bond - dog.avi">
            <a:hlinkClick r:id="" action="ppaction://media"/>
          </p:cNvPr>
          <p:cNvPicPr>
            <a:picLocks noRot="1" noChangeAspect="1" noChangeArrowheads="1"/>
          </p:cNvPicPr>
          <p:nvPr>
            <a:videoFile r:link="rId3"/>
          </p:nvPr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173788" y="1700213"/>
            <a:ext cx="2720975" cy="163195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  <p:sp>
        <p:nvSpPr>
          <p:cNvPr id="261129" name="Text Box 9"/>
          <p:cNvSpPr txBox="1">
            <a:spLocks noChangeArrowheads="1"/>
          </p:cNvSpPr>
          <p:nvPr/>
        </p:nvSpPr>
        <p:spPr bwMode="auto">
          <a:xfrm>
            <a:off x="382588" y="6292850"/>
            <a:ext cx="1947862" cy="33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 typeface="Monotype Sorts" pitchFamily="2" charset="2"/>
              <a:buNone/>
            </a:pPr>
            <a:r>
              <a:rPr lang="en-US" sz="1200"/>
              <a:t>View </a:t>
            </a:r>
            <a:r>
              <a:rPr lang="en-US" sz="1200">
                <a:hlinkClick r:id="rId11"/>
              </a:rPr>
              <a:t>Bonding Animations</a:t>
            </a:r>
            <a:r>
              <a:rPr lang="en-US" sz="1200"/>
              <a:t>.</a:t>
            </a:r>
          </a:p>
        </p:txBody>
      </p:sp>
      <p:sp>
        <p:nvSpPr>
          <p:cNvPr id="261130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 Bond Polarity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1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261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61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8" dur="1" fill="hold"/>
                                        <p:tgtEl>
                                          <p:spTgt spid="2611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61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" dur="1" fill="hold"/>
                                        <p:tgtEl>
                                          <p:spTgt spid="2611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2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61128"/>
                </p:tgtEl>
              </p:cMediaNode>
            </p:video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261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2" dur="1" fill="hold"/>
                                        <p:tgtEl>
                                          <p:spTgt spid="26112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128"/>
                  </p:tgtEl>
                </p:cond>
              </p:nextCondLst>
            </p:seq>
            <p:video>
              <p:cMediaNode>
                <p:cTn id="3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61126"/>
                </p:tgtEl>
              </p:cMediaNode>
            </p:video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61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8" dur="1" fill="hold"/>
                                        <p:tgtEl>
                                          <p:spTgt spid="26112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126"/>
                  </p:tgtEl>
                </p:cond>
              </p:nextCondLst>
            </p:seq>
            <p:video>
              <p:cMediaNode>
                <p:cTn id="3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61127"/>
                </p:tgtEl>
              </p:cMediaNode>
            </p:video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61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44" dur="1" fill="hold"/>
                                        <p:tgtEl>
                                          <p:spTgt spid="26112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1127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 Bond Polarity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ct val="150000"/>
              </a:spcBef>
              <a:buFont typeface="Monotype Sorts" pitchFamily="2" charset="2"/>
              <a:buNone/>
            </a:pPr>
            <a:r>
              <a:rPr lang="en-US" b="1"/>
              <a:t>Examples:</a:t>
            </a:r>
          </a:p>
          <a:p>
            <a:pPr>
              <a:spcBef>
                <a:spcPct val="50000"/>
              </a:spcBef>
            </a:pPr>
            <a:r>
              <a:rPr lang="en-US"/>
              <a:t>Cl</a:t>
            </a:r>
            <a:r>
              <a:rPr lang="en-US" baseline="-25000"/>
              <a:t>2</a:t>
            </a:r>
          </a:p>
          <a:p>
            <a:pPr>
              <a:spcBef>
                <a:spcPct val="200000"/>
              </a:spcBef>
            </a:pPr>
            <a:r>
              <a:rPr lang="en-US"/>
              <a:t>HCl</a:t>
            </a:r>
          </a:p>
          <a:p>
            <a:pPr>
              <a:spcBef>
                <a:spcPct val="200000"/>
              </a:spcBef>
            </a:pPr>
            <a:r>
              <a:rPr lang="en-US"/>
              <a:t>NaCl</a:t>
            </a:r>
          </a:p>
        </p:txBody>
      </p:sp>
      <p:pic>
        <p:nvPicPr>
          <p:cNvPr id="262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8" y="1423988"/>
            <a:ext cx="4249737" cy="5370512"/>
          </a:xfrm>
          <a:prstGeom prst="rect">
            <a:avLst/>
          </a:prstGeom>
          <a:noFill/>
          <a:ln w="28575">
            <a:solidFill>
              <a:schemeClr val="bg2"/>
            </a:solidFill>
            <a:miter lim="800000"/>
            <a:headEnd/>
            <a:tailEnd/>
          </a:ln>
          <a:effectLst/>
        </p:spPr>
      </p:pic>
      <p:sp>
        <p:nvSpPr>
          <p:cNvPr id="262149" name="Rectangle 5"/>
          <p:cNvSpPr>
            <a:spLocks noChangeArrowheads="1"/>
          </p:cNvSpPr>
          <p:nvPr/>
        </p:nvSpPr>
        <p:spPr bwMode="auto">
          <a:xfrm>
            <a:off x="6607175" y="2162175"/>
            <a:ext cx="2268538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00000"/>
              </a:lnSpc>
              <a:spcBef>
                <a:spcPct val="200000"/>
              </a:spcBef>
              <a:buFont typeface="Monotype Sorts" pitchFamily="2" charset="2"/>
              <a:buNone/>
            </a:pPr>
            <a:r>
              <a:rPr lang="en-US" sz="3200"/>
              <a:t>3.0-3.0=0.0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/>
              <a:t>Nonpolar</a:t>
            </a:r>
            <a:endParaRPr lang="en-US" sz="3200" baseline="-25000"/>
          </a:p>
          <a:p>
            <a:pPr>
              <a:lnSpc>
                <a:spcPct val="100000"/>
              </a:lnSpc>
              <a:spcBef>
                <a:spcPct val="100000"/>
              </a:spcBef>
              <a:buFont typeface="Monotype Sorts" pitchFamily="2" charset="2"/>
              <a:buNone/>
            </a:pPr>
            <a:r>
              <a:rPr lang="en-US" sz="3200"/>
              <a:t>3.0-2.1=0.9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/>
              <a:t>Polar</a:t>
            </a:r>
          </a:p>
          <a:p>
            <a:pPr>
              <a:lnSpc>
                <a:spcPct val="100000"/>
              </a:lnSpc>
              <a:spcBef>
                <a:spcPct val="100000"/>
              </a:spcBef>
              <a:buFont typeface="Monotype Sorts" pitchFamily="2" charset="2"/>
              <a:buNone/>
            </a:pPr>
            <a:r>
              <a:rPr lang="en-US" sz="3200"/>
              <a:t>3.0-0.9=2.1</a:t>
            </a:r>
          </a:p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/>
              <a:t>Ionic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2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2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2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21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214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621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 Vocabulary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b="1"/>
              <a:t>Chemical Bond</a:t>
            </a:r>
          </a:p>
          <a:p>
            <a:pPr lvl="1">
              <a:spcBef>
                <a:spcPct val="50000"/>
              </a:spcBef>
            </a:pPr>
            <a:r>
              <a:rPr lang="en-US"/>
              <a:t>attractive force between atoms or ions that binds them together as a unit</a:t>
            </a:r>
          </a:p>
          <a:p>
            <a:pPr lvl="1">
              <a:spcBef>
                <a:spcPct val="50000"/>
              </a:spcBef>
            </a:pPr>
            <a:r>
              <a:rPr lang="en-US"/>
              <a:t>bonds form in order to…</a:t>
            </a:r>
          </a:p>
          <a:p>
            <a:pPr lvl="2">
              <a:spcBef>
                <a:spcPct val="25000"/>
              </a:spcBef>
            </a:pPr>
            <a:r>
              <a:rPr lang="en-US"/>
              <a:t>decrease potential energy (PE)</a:t>
            </a:r>
          </a:p>
          <a:p>
            <a:pPr lvl="2">
              <a:spcBef>
                <a:spcPct val="25000"/>
              </a:spcBef>
            </a:pPr>
            <a:r>
              <a:rPr lang="en-US"/>
              <a:t>increase stability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 Vocabulary</a:t>
            </a:r>
          </a:p>
        </p:txBody>
      </p:sp>
      <p:sp>
        <p:nvSpPr>
          <p:cNvPr id="244739" name="Text Box 3"/>
          <p:cNvSpPr txBox="1">
            <a:spLocks noChangeArrowheads="1"/>
          </p:cNvSpPr>
          <p:nvPr/>
        </p:nvSpPr>
        <p:spPr bwMode="auto">
          <a:xfrm>
            <a:off x="1646238" y="1522413"/>
            <a:ext cx="55435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b="1"/>
              <a:t>CHEMICAL FORMULA</a:t>
            </a:r>
          </a:p>
        </p:txBody>
      </p:sp>
      <p:sp>
        <p:nvSpPr>
          <p:cNvPr id="244740" name="Text Box 4"/>
          <p:cNvSpPr txBox="1">
            <a:spLocks noChangeArrowheads="1"/>
          </p:cNvSpPr>
          <p:nvPr/>
        </p:nvSpPr>
        <p:spPr bwMode="auto">
          <a:xfrm>
            <a:off x="5592763" y="4094163"/>
            <a:ext cx="20780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b="1">
                <a:solidFill>
                  <a:srgbClr val="FFFF99"/>
                </a:solidFill>
              </a:rPr>
              <a:t>Molecular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b="1">
                <a:solidFill>
                  <a:srgbClr val="FFFF99"/>
                </a:solidFill>
              </a:rPr>
              <a:t>Formula </a:t>
            </a:r>
          </a:p>
        </p:txBody>
      </p:sp>
      <p:sp>
        <p:nvSpPr>
          <p:cNvPr id="244741" name="Text Box 5"/>
          <p:cNvSpPr txBox="1">
            <a:spLocks noChangeArrowheads="1"/>
          </p:cNvSpPr>
          <p:nvPr/>
        </p:nvSpPr>
        <p:spPr bwMode="auto">
          <a:xfrm>
            <a:off x="1293813" y="4094163"/>
            <a:ext cx="17859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</a:rPr>
              <a:t>Formula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</a:rPr>
              <a:t>Unit</a:t>
            </a:r>
          </a:p>
        </p:txBody>
      </p:sp>
      <p:grpSp>
        <p:nvGrpSpPr>
          <p:cNvPr id="244742" name="Group 6"/>
          <p:cNvGrpSpPr>
            <a:grpSpLocks/>
          </p:cNvGrpSpPr>
          <p:nvPr/>
        </p:nvGrpSpPr>
        <p:grpSpPr bwMode="auto">
          <a:xfrm>
            <a:off x="2814638" y="2497138"/>
            <a:ext cx="3167062" cy="1255712"/>
            <a:chOff x="2046" y="1455"/>
            <a:chExt cx="1513" cy="727"/>
          </a:xfrm>
        </p:grpSpPr>
        <p:sp>
          <p:nvSpPr>
            <p:cNvPr id="244743" name="Line 7"/>
            <p:cNvSpPr>
              <a:spLocks noChangeShapeType="1"/>
            </p:cNvSpPr>
            <p:nvPr/>
          </p:nvSpPr>
          <p:spPr bwMode="auto">
            <a:xfrm flipH="1">
              <a:off x="2046" y="1455"/>
              <a:ext cx="718" cy="7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4744" name="Line 8"/>
            <p:cNvSpPr>
              <a:spLocks noChangeShapeType="1"/>
            </p:cNvSpPr>
            <p:nvPr/>
          </p:nvSpPr>
          <p:spPr bwMode="auto">
            <a:xfrm>
              <a:off x="2841" y="1455"/>
              <a:ext cx="718" cy="7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4745" name="Text Box 9"/>
          <p:cNvSpPr txBox="1">
            <a:spLocks noChangeArrowheads="1"/>
          </p:cNvSpPr>
          <p:nvPr/>
        </p:nvSpPr>
        <p:spPr bwMode="auto">
          <a:xfrm>
            <a:off x="1354138" y="2695575"/>
            <a:ext cx="13128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>
                <a:solidFill>
                  <a:schemeClr val="tx2"/>
                </a:solidFill>
              </a:rPr>
              <a:t>IONIC</a:t>
            </a:r>
          </a:p>
        </p:txBody>
      </p:sp>
      <p:sp>
        <p:nvSpPr>
          <p:cNvPr id="244746" name="Text Box 10"/>
          <p:cNvSpPr txBox="1">
            <a:spLocks noChangeArrowheads="1"/>
          </p:cNvSpPr>
          <p:nvPr/>
        </p:nvSpPr>
        <p:spPr bwMode="auto">
          <a:xfrm>
            <a:off x="6021388" y="2695575"/>
            <a:ext cx="2374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>
                <a:solidFill>
                  <a:srgbClr val="FFFF99"/>
                </a:solidFill>
              </a:rPr>
              <a:t>COVALENT</a:t>
            </a:r>
          </a:p>
        </p:txBody>
      </p:sp>
      <p:sp>
        <p:nvSpPr>
          <p:cNvPr id="244747" name="Rectangle 11"/>
          <p:cNvSpPr>
            <a:spLocks noChangeArrowheads="1"/>
          </p:cNvSpPr>
          <p:nvPr/>
        </p:nvSpPr>
        <p:spPr bwMode="auto">
          <a:xfrm>
            <a:off x="5440363" y="5495925"/>
            <a:ext cx="2405062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6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</a:t>
            </a:r>
            <a:r>
              <a:rPr lang="en-US" sz="6000" b="1" baseline="-25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</a:t>
            </a:r>
            <a:endParaRPr lang="en-US" sz="6000">
              <a:solidFill>
                <a:srgbClr val="FFFF99"/>
              </a:solidFill>
              <a:latin typeface="Comic Sans MS" pitchFamily="66" charset="0"/>
            </a:endParaRPr>
          </a:p>
        </p:txBody>
      </p:sp>
      <p:sp>
        <p:nvSpPr>
          <p:cNvPr id="244748" name="Rectangle 12"/>
          <p:cNvSpPr>
            <a:spLocks noChangeArrowheads="1"/>
          </p:cNvSpPr>
          <p:nvPr/>
        </p:nvSpPr>
        <p:spPr bwMode="auto">
          <a:xfrm>
            <a:off x="985838" y="5495925"/>
            <a:ext cx="2405062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6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NaCl</a:t>
            </a:r>
            <a:endParaRPr lang="en-US" sz="600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 Vocabulary</a:t>
            </a:r>
          </a:p>
        </p:txBody>
      </p:sp>
      <p:sp>
        <p:nvSpPr>
          <p:cNvPr id="245763" name="Text Box 3"/>
          <p:cNvSpPr txBox="1">
            <a:spLocks noChangeArrowheads="1"/>
          </p:cNvSpPr>
          <p:nvPr/>
        </p:nvSpPr>
        <p:spPr bwMode="auto">
          <a:xfrm>
            <a:off x="2833688" y="1522413"/>
            <a:ext cx="32035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b="1"/>
              <a:t>COMPOUND</a:t>
            </a: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5437188" y="4098925"/>
            <a:ext cx="23256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b="1">
                <a:solidFill>
                  <a:srgbClr val="FFFF99"/>
                </a:solidFill>
              </a:rPr>
              <a:t>Ternary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b="1">
                <a:solidFill>
                  <a:srgbClr val="FFFF99"/>
                </a:solidFill>
              </a:rPr>
              <a:t>Compound</a:t>
            </a:r>
          </a:p>
        </p:txBody>
      </p:sp>
      <p:sp>
        <p:nvSpPr>
          <p:cNvPr id="245765" name="Text Box 5"/>
          <p:cNvSpPr txBox="1">
            <a:spLocks noChangeArrowheads="1"/>
          </p:cNvSpPr>
          <p:nvPr/>
        </p:nvSpPr>
        <p:spPr bwMode="auto">
          <a:xfrm>
            <a:off x="968375" y="4098925"/>
            <a:ext cx="2325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</a:rPr>
              <a:t>Binary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</a:rPr>
              <a:t>Compound</a:t>
            </a:r>
          </a:p>
        </p:txBody>
      </p:sp>
      <p:grpSp>
        <p:nvGrpSpPr>
          <p:cNvPr id="245766" name="Group 6"/>
          <p:cNvGrpSpPr>
            <a:grpSpLocks/>
          </p:cNvGrpSpPr>
          <p:nvPr/>
        </p:nvGrpSpPr>
        <p:grpSpPr bwMode="auto">
          <a:xfrm>
            <a:off x="2814638" y="2497138"/>
            <a:ext cx="3167062" cy="1255712"/>
            <a:chOff x="2046" y="1455"/>
            <a:chExt cx="1513" cy="727"/>
          </a:xfrm>
        </p:grpSpPr>
        <p:sp>
          <p:nvSpPr>
            <p:cNvPr id="245767" name="Line 7"/>
            <p:cNvSpPr>
              <a:spLocks noChangeShapeType="1"/>
            </p:cNvSpPr>
            <p:nvPr/>
          </p:nvSpPr>
          <p:spPr bwMode="auto">
            <a:xfrm flipH="1">
              <a:off x="2046" y="1455"/>
              <a:ext cx="718" cy="7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768" name="Line 8"/>
            <p:cNvSpPr>
              <a:spLocks noChangeShapeType="1"/>
            </p:cNvSpPr>
            <p:nvPr/>
          </p:nvSpPr>
          <p:spPr bwMode="auto">
            <a:xfrm>
              <a:off x="2841" y="1455"/>
              <a:ext cx="718" cy="7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769" name="Text Box 9"/>
          <p:cNvSpPr txBox="1">
            <a:spLocks noChangeArrowheads="1"/>
          </p:cNvSpPr>
          <p:nvPr/>
        </p:nvSpPr>
        <p:spPr bwMode="auto">
          <a:xfrm>
            <a:off x="877888" y="2635250"/>
            <a:ext cx="21685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>
                <a:solidFill>
                  <a:schemeClr val="tx2"/>
                </a:solidFill>
              </a:rPr>
              <a:t>2 elements</a:t>
            </a:r>
          </a:p>
        </p:txBody>
      </p:sp>
      <p:sp>
        <p:nvSpPr>
          <p:cNvPr id="245770" name="Text Box 10"/>
          <p:cNvSpPr txBox="1">
            <a:spLocks noChangeArrowheads="1"/>
          </p:cNvSpPr>
          <p:nvPr/>
        </p:nvSpPr>
        <p:spPr bwMode="auto">
          <a:xfrm>
            <a:off x="5845175" y="2392363"/>
            <a:ext cx="23479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>
                <a:solidFill>
                  <a:srgbClr val="FFFF99"/>
                </a:solidFill>
              </a:rPr>
              <a:t>more than 2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>
                <a:solidFill>
                  <a:srgbClr val="FFFF99"/>
                </a:solidFill>
              </a:rPr>
              <a:t>elements</a:t>
            </a:r>
          </a:p>
        </p:txBody>
      </p:sp>
      <p:sp>
        <p:nvSpPr>
          <p:cNvPr id="245771" name="Rectangle 11"/>
          <p:cNvSpPr>
            <a:spLocks noChangeArrowheads="1"/>
          </p:cNvSpPr>
          <p:nvPr/>
        </p:nvSpPr>
        <p:spPr bwMode="auto">
          <a:xfrm>
            <a:off x="4933950" y="5491163"/>
            <a:ext cx="3675063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6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NaNO</a:t>
            </a:r>
            <a:r>
              <a:rPr lang="en-US" sz="6000" b="1" baseline="-25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  <a:endParaRPr lang="en-US" sz="6000">
              <a:solidFill>
                <a:srgbClr val="FFFF99"/>
              </a:solidFill>
              <a:latin typeface="Comic Sans MS" pitchFamily="66" charset="0"/>
            </a:endParaRPr>
          </a:p>
        </p:txBody>
      </p:sp>
      <p:sp>
        <p:nvSpPr>
          <p:cNvPr id="245772" name="Rectangle 12"/>
          <p:cNvSpPr>
            <a:spLocks noChangeArrowheads="1"/>
          </p:cNvSpPr>
          <p:nvPr/>
        </p:nvSpPr>
        <p:spPr bwMode="auto">
          <a:xfrm>
            <a:off x="928688" y="5491163"/>
            <a:ext cx="2405062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6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NaCl</a:t>
            </a:r>
            <a:endParaRPr lang="en-US" sz="600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 Vocabulary</a:t>
            </a:r>
          </a:p>
        </p:txBody>
      </p:sp>
      <p:sp>
        <p:nvSpPr>
          <p:cNvPr id="246787" name="Text Box 3"/>
          <p:cNvSpPr txBox="1">
            <a:spLocks noChangeArrowheads="1"/>
          </p:cNvSpPr>
          <p:nvPr/>
        </p:nvSpPr>
        <p:spPr bwMode="auto">
          <a:xfrm>
            <a:off x="3863975" y="1522413"/>
            <a:ext cx="10874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b="1"/>
              <a:t>ION</a:t>
            </a:r>
          </a:p>
        </p:txBody>
      </p:sp>
      <p:sp>
        <p:nvSpPr>
          <p:cNvPr id="246788" name="Text Box 4"/>
          <p:cNvSpPr txBox="1">
            <a:spLocks noChangeArrowheads="1"/>
          </p:cNvSpPr>
          <p:nvPr/>
        </p:nvSpPr>
        <p:spPr bwMode="auto">
          <a:xfrm>
            <a:off x="5657850" y="4098925"/>
            <a:ext cx="23495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b="1">
                <a:solidFill>
                  <a:srgbClr val="FFFF99"/>
                </a:solidFill>
              </a:rPr>
              <a:t>Polyatomic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b="1">
                <a:solidFill>
                  <a:srgbClr val="FFFF99"/>
                </a:solidFill>
              </a:rPr>
              <a:t>Ion</a:t>
            </a:r>
          </a:p>
        </p:txBody>
      </p:sp>
      <p:sp>
        <p:nvSpPr>
          <p:cNvPr id="246789" name="Text Box 5"/>
          <p:cNvSpPr txBox="1">
            <a:spLocks noChangeArrowheads="1"/>
          </p:cNvSpPr>
          <p:nvPr/>
        </p:nvSpPr>
        <p:spPr bwMode="auto">
          <a:xfrm>
            <a:off x="738188" y="4098925"/>
            <a:ext cx="23256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</a:rPr>
              <a:t>Monatomic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 b="1">
                <a:solidFill>
                  <a:schemeClr val="tx2"/>
                </a:solidFill>
              </a:rPr>
              <a:t>Ion</a:t>
            </a:r>
          </a:p>
        </p:txBody>
      </p:sp>
      <p:grpSp>
        <p:nvGrpSpPr>
          <p:cNvPr id="246790" name="Group 6"/>
          <p:cNvGrpSpPr>
            <a:grpSpLocks/>
          </p:cNvGrpSpPr>
          <p:nvPr/>
        </p:nvGrpSpPr>
        <p:grpSpPr bwMode="auto">
          <a:xfrm>
            <a:off x="2814638" y="2497138"/>
            <a:ext cx="3167062" cy="1255712"/>
            <a:chOff x="2046" y="1455"/>
            <a:chExt cx="1513" cy="727"/>
          </a:xfrm>
        </p:grpSpPr>
        <p:sp>
          <p:nvSpPr>
            <p:cNvPr id="246791" name="Line 7"/>
            <p:cNvSpPr>
              <a:spLocks noChangeShapeType="1"/>
            </p:cNvSpPr>
            <p:nvPr/>
          </p:nvSpPr>
          <p:spPr bwMode="auto">
            <a:xfrm flipH="1">
              <a:off x="2046" y="1455"/>
              <a:ext cx="718" cy="7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792" name="Line 8"/>
            <p:cNvSpPr>
              <a:spLocks noChangeShapeType="1"/>
            </p:cNvSpPr>
            <p:nvPr/>
          </p:nvSpPr>
          <p:spPr bwMode="auto">
            <a:xfrm>
              <a:off x="2841" y="1455"/>
              <a:ext cx="718" cy="727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stealth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6793" name="Text Box 9"/>
          <p:cNvSpPr txBox="1">
            <a:spLocks noChangeArrowheads="1"/>
          </p:cNvSpPr>
          <p:nvPr/>
        </p:nvSpPr>
        <p:spPr bwMode="auto">
          <a:xfrm>
            <a:off x="1628775" y="2616200"/>
            <a:ext cx="1423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>
                <a:solidFill>
                  <a:schemeClr val="tx2"/>
                </a:solidFill>
              </a:rPr>
              <a:t>1 atom</a:t>
            </a:r>
          </a:p>
        </p:txBody>
      </p:sp>
      <p:sp>
        <p:nvSpPr>
          <p:cNvPr id="246794" name="Text Box 10"/>
          <p:cNvSpPr txBox="1">
            <a:spLocks noChangeArrowheads="1"/>
          </p:cNvSpPr>
          <p:nvPr/>
        </p:nvSpPr>
        <p:spPr bwMode="auto">
          <a:xfrm>
            <a:off x="5716588" y="2614613"/>
            <a:ext cx="31369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3200">
                <a:solidFill>
                  <a:srgbClr val="FFFF99"/>
                </a:solidFill>
              </a:rPr>
              <a:t>2 or more atoms</a:t>
            </a:r>
          </a:p>
        </p:txBody>
      </p:sp>
      <p:sp>
        <p:nvSpPr>
          <p:cNvPr id="246795" name="Rectangle 11"/>
          <p:cNvSpPr>
            <a:spLocks noChangeArrowheads="1"/>
          </p:cNvSpPr>
          <p:nvPr/>
        </p:nvSpPr>
        <p:spPr bwMode="auto">
          <a:xfrm>
            <a:off x="5164138" y="5491163"/>
            <a:ext cx="3675062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6000" b="1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NO</a:t>
            </a:r>
            <a:r>
              <a:rPr lang="en-US" sz="6000" b="1" baseline="-25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</a:t>
            </a:r>
            <a:r>
              <a:rPr lang="en-US" sz="6000" b="1" baseline="3000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-</a:t>
            </a:r>
            <a:endParaRPr lang="en-US" sz="6000">
              <a:solidFill>
                <a:srgbClr val="FFFF99"/>
              </a:solidFill>
              <a:latin typeface="Comic Sans MS" pitchFamily="66" charset="0"/>
            </a:endParaRPr>
          </a:p>
        </p:txBody>
      </p:sp>
      <p:sp>
        <p:nvSpPr>
          <p:cNvPr id="246796" name="Rectangle 12"/>
          <p:cNvSpPr>
            <a:spLocks noChangeArrowheads="1"/>
          </p:cNvSpPr>
          <p:nvPr/>
        </p:nvSpPr>
        <p:spPr bwMode="auto">
          <a:xfrm>
            <a:off x="696913" y="5491163"/>
            <a:ext cx="2405062" cy="10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7338" indent="-287338" algn="ctr">
              <a:lnSpc>
                <a:spcPct val="100000"/>
              </a:lnSpc>
              <a:spcBef>
                <a:spcPct val="0"/>
              </a:spcBef>
              <a:buFont typeface="Monotype Sorts" pitchFamily="2" charset="2"/>
              <a:buNone/>
            </a:pPr>
            <a:r>
              <a:rPr lang="en-US" sz="6000" b="1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Na</a:t>
            </a:r>
            <a:r>
              <a:rPr lang="en-US" sz="6000" b="1" baseline="3000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+</a:t>
            </a:r>
            <a:endParaRPr lang="en-US" sz="6000">
              <a:solidFill>
                <a:schemeClr val="accent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graphicFrame>
        <p:nvGraphicFramePr>
          <p:cNvPr id="248834" name="Object 2"/>
          <p:cNvGraphicFramePr>
            <a:graphicFrameLocks noChangeAspect="1"/>
          </p:cNvGraphicFramePr>
          <p:nvPr/>
        </p:nvGraphicFramePr>
        <p:xfrm>
          <a:off x="36513" y="976313"/>
          <a:ext cx="9107487" cy="5795962"/>
        </p:xfrm>
        <a:graphic>
          <a:graphicData uri="http://schemas.openxmlformats.org/presentationml/2006/ole">
            <p:oleObj spid="_x0000_s248834" name="Document" r:id="rId3" imgW="5315760" imgH="5911920" progId="Word.Document.8">
              <p:embed/>
            </p:oleObj>
          </a:graphicData>
        </a:graphic>
      </p:graphicFrame>
      <p:sp>
        <p:nvSpPr>
          <p:cNvPr id="248835" name="Text Box 3"/>
          <p:cNvSpPr txBox="1">
            <a:spLocks noChangeArrowheads="1"/>
          </p:cNvSpPr>
          <p:nvPr/>
        </p:nvSpPr>
        <p:spPr bwMode="auto">
          <a:xfrm>
            <a:off x="2168525" y="977900"/>
            <a:ext cx="33369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800" b="1">
                <a:solidFill>
                  <a:schemeClr val="tx2"/>
                </a:solidFill>
              </a:rPr>
              <a:t>IONIC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6235700" y="969963"/>
            <a:ext cx="2139950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800" b="1">
                <a:solidFill>
                  <a:srgbClr val="FFFF99"/>
                </a:solidFill>
              </a:rPr>
              <a:t>COVALENT</a:t>
            </a:r>
          </a:p>
        </p:txBody>
      </p:sp>
      <p:sp>
        <p:nvSpPr>
          <p:cNvPr id="248837" name="Text Box 5"/>
          <p:cNvSpPr txBox="1">
            <a:spLocks noChangeArrowheads="1"/>
          </p:cNvSpPr>
          <p:nvPr/>
        </p:nvSpPr>
        <p:spPr bwMode="auto">
          <a:xfrm>
            <a:off x="180975" y="1560513"/>
            <a:ext cx="1641475" cy="46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Bond Formation</a:t>
            </a:r>
          </a:p>
        </p:txBody>
      </p:sp>
      <p:sp>
        <p:nvSpPr>
          <p:cNvPr id="248838" name="Text Box 6"/>
          <p:cNvSpPr txBox="1">
            <a:spLocks noChangeArrowheads="1"/>
          </p:cNvSpPr>
          <p:nvPr/>
        </p:nvSpPr>
        <p:spPr bwMode="auto">
          <a:xfrm>
            <a:off x="180975" y="2297113"/>
            <a:ext cx="1962150" cy="6429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Type of Structure</a:t>
            </a:r>
          </a:p>
        </p:txBody>
      </p:sp>
      <p:sp>
        <p:nvSpPr>
          <p:cNvPr id="248839" name="Text Box 7"/>
          <p:cNvSpPr txBox="1">
            <a:spLocks noChangeArrowheads="1"/>
          </p:cNvSpPr>
          <p:nvPr/>
        </p:nvSpPr>
        <p:spPr bwMode="auto">
          <a:xfrm>
            <a:off x="180975" y="4545013"/>
            <a:ext cx="2205038" cy="569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Solubility in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Water</a:t>
            </a:r>
          </a:p>
        </p:txBody>
      </p:sp>
      <p:sp>
        <p:nvSpPr>
          <p:cNvPr id="248840" name="Text Box 8"/>
          <p:cNvSpPr txBox="1">
            <a:spLocks noChangeArrowheads="1"/>
          </p:cNvSpPr>
          <p:nvPr/>
        </p:nvSpPr>
        <p:spPr bwMode="auto">
          <a:xfrm>
            <a:off x="180975" y="5257800"/>
            <a:ext cx="2205038" cy="717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Electrical Conductivity</a:t>
            </a:r>
          </a:p>
        </p:txBody>
      </p:sp>
      <p:sp>
        <p:nvSpPr>
          <p:cNvPr id="248841" name="Text Box 9"/>
          <p:cNvSpPr txBox="1">
            <a:spLocks noChangeArrowheads="1"/>
          </p:cNvSpPr>
          <p:nvPr/>
        </p:nvSpPr>
        <p:spPr bwMode="auto">
          <a:xfrm>
            <a:off x="180975" y="5969000"/>
            <a:ext cx="2205038" cy="65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Other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Properties</a:t>
            </a:r>
          </a:p>
        </p:txBody>
      </p:sp>
      <p:sp>
        <p:nvSpPr>
          <p:cNvPr id="248842" name="Text Box 10"/>
          <p:cNvSpPr txBox="1">
            <a:spLocks noChangeArrowheads="1"/>
          </p:cNvSpPr>
          <p:nvPr/>
        </p:nvSpPr>
        <p:spPr bwMode="auto">
          <a:xfrm>
            <a:off x="2192338" y="1546225"/>
            <a:ext cx="3311525" cy="903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>
                <a:solidFill>
                  <a:schemeClr val="tx2"/>
                </a:solidFill>
              </a:rPr>
              <a:t>e</a:t>
            </a:r>
            <a:r>
              <a:rPr kumimoji="0" lang="en-US" sz="2400" baseline="30000">
                <a:solidFill>
                  <a:schemeClr val="tx2"/>
                </a:solidFill>
              </a:rPr>
              <a:t>-</a:t>
            </a:r>
            <a:r>
              <a:rPr kumimoji="0" lang="en-US" sz="2400">
                <a:solidFill>
                  <a:schemeClr val="tx2"/>
                </a:solidFill>
              </a:rPr>
              <a:t> are transferred from metal to nonmetal</a:t>
            </a:r>
          </a:p>
        </p:txBody>
      </p:sp>
      <p:sp>
        <p:nvSpPr>
          <p:cNvPr id="248843" name="Text Box 11"/>
          <p:cNvSpPr txBox="1">
            <a:spLocks noChangeArrowheads="1"/>
          </p:cNvSpPr>
          <p:nvPr/>
        </p:nvSpPr>
        <p:spPr bwMode="auto">
          <a:xfrm>
            <a:off x="2178050" y="3913188"/>
            <a:ext cx="3348038" cy="4714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>
                <a:solidFill>
                  <a:schemeClr val="tx2"/>
                </a:solidFill>
              </a:rPr>
              <a:t>high</a:t>
            </a:r>
          </a:p>
        </p:txBody>
      </p:sp>
      <p:sp>
        <p:nvSpPr>
          <p:cNvPr id="248844" name="Text Box 12"/>
          <p:cNvSpPr txBox="1">
            <a:spLocks noChangeArrowheads="1"/>
          </p:cNvSpPr>
          <p:nvPr/>
        </p:nvSpPr>
        <p:spPr bwMode="auto">
          <a:xfrm>
            <a:off x="2173288" y="5221288"/>
            <a:ext cx="3336925" cy="749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>
                <a:solidFill>
                  <a:schemeClr val="tx2"/>
                </a:solidFill>
              </a:rPr>
              <a:t>yes                        (solution or liquid)</a:t>
            </a:r>
          </a:p>
        </p:txBody>
      </p:sp>
      <p:sp>
        <p:nvSpPr>
          <p:cNvPr id="248845" name="Text Box 13"/>
          <p:cNvSpPr txBox="1">
            <a:spLocks noChangeArrowheads="1"/>
          </p:cNvSpPr>
          <p:nvPr/>
        </p:nvSpPr>
        <p:spPr bwMode="auto">
          <a:xfrm>
            <a:off x="2171700" y="4637088"/>
            <a:ext cx="33369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>
                <a:solidFill>
                  <a:schemeClr val="tx2"/>
                </a:solidFill>
              </a:rPr>
              <a:t>yes</a:t>
            </a:r>
          </a:p>
        </p:txBody>
      </p:sp>
      <p:sp>
        <p:nvSpPr>
          <p:cNvPr id="248846" name="Text Box 14"/>
          <p:cNvSpPr txBox="1">
            <a:spLocks noChangeArrowheads="1"/>
          </p:cNvSpPr>
          <p:nvPr/>
        </p:nvSpPr>
        <p:spPr bwMode="auto">
          <a:xfrm>
            <a:off x="5622925" y="1546225"/>
            <a:ext cx="3311525" cy="903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>
                <a:solidFill>
                  <a:srgbClr val="FFFF99"/>
                </a:solidFill>
              </a:rPr>
              <a:t>e</a:t>
            </a:r>
            <a:r>
              <a:rPr kumimoji="0" lang="en-US" sz="2400" baseline="30000">
                <a:solidFill>
                  <a:srgbClr val="FFFF99"/>
                </a:solidFill>
              </a:rPr>
              <a:t>-</a:t>
            </a:r>
            <a:r>
              <a:rPr kumimoji="0" lang="en-US" sz="2400">
                <a:solidFill>
                  <a:srgbClr val="FFFF99"/>
                </a:solidFill>
              </a:rPr>
              <a:t> are shared between two nonmetals</a:t>
            </a:r>
          </a:p>
        </p:txBody>
      </p:sp>
      <p:sp>
        <p:nvSpPr>
          <p:cNvPr id="248847" name="Text Box 15"/>
          <p:cNvSpPr txBox="1">
            <a:spLocks noChangeArrowheads="1"/>
          </p:cNvSpPr>
          <p:nvPr/>
        </p:nvSpPr>
        <p:spPr bwMode="auto">
          <a:xfrm>
            <a:off x="5595938" y="3900488"/>
            <a:ext cx="3348037" cy="496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>
                <a:solidFill>
                  <a:srgbClr val="FFFF99"/>
                </a:solidFill>
              </a:rPr>
              <a:t>low</a:t>
            </a:r>
          </a:p>
        </p:txBody>
      </p:sp>
      <p:sp>
        <p:nvSpPr>
          <p:cNvPr id="248848" name="Text Box 16"/>
          <p:cNvSpPr txBox="1">
            <a:spLocks noChangeArrowheads="1"/>
          </p:cNvSpPr>
          <p:nvPr/>
        </p:nvSpPr>
        <p:spPr bwMode="auto">
          <a:xfrm>
            <a:off x="5603875" y="5399088"/>
            <a:ext cx="33369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>
                <a:solidFill>
                  <a:srgbClr val="FFFF99"/>
                </a:solidFill>
              </a:rPr>
              <a:t>no</a:t>
            </a:r>
          </a:p>
        </p:txBody>
      </p:sp>
      <p:sp>
        <p:nvSpPr>
          <p:cNvPr id="248849" name="Text Box 17"/>
          <p:cNvSpPr txBox="1">
            <a:spLocks noChangeArrowheads="1"/>
          </p:cNvSpPr>
          <p:nvPr/>
        </p:nvSpPr>
        <p:spPr bwMode="auto">
          <a:xfrm>
            <a:off x="5602288" y="4637088"/>
            <a:ext cx="33369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>
                <a:solidFill>
                  <a:srgbClr val="FFFF99"/>
                </a:solidFill>
              </a:rPr>
              <a:t>usually not</a:t>
            </a:r>
          </a:p>
        </p:txBody>
      </p:sp>
      <p:sp>
        <p:nvSpPr>
          <p:cNvPr id="248850" name="Text Box 18"/>
          <p:cNvSpPr txBox="1">
            <a:spLocks noChangeArrowheads="1"/>
          </p:cNvSpPr>
          <p:nvPr/>
        </p:nvSpPr>
        <p:spPr bwMode="auto">
          <a:xfrm>
            <a:off x="180975" y="3813175"/>
            <a:ext cx="1962150" cy="642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Melting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248851" name="Text Box 19"/>
          <p:cNvSpPr txBox="1">
            <a:spLocks noChangeArrowheads="1"/>
          </p:cNvSpPr>
          <p:nvPr/>
        </p:nvSpPr>
        <p:spPr bwMode="auto">
          <a:xfrm>
            <a:off x="2184400" y="2424113"/>
            <a:ext cx="3311525" cy="4603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>
                <a:solidFill>
                  <a:schemeClr val="tx2"/>
                </a:solidFill>
              </a:rPr>
              <a:t>crystal lattice</a:t>
            </a:r>
          </a:p>
        </p:txBody>
      </p:sp>
      <p:sp>
        <p:nvSpPr>
          <p:cNvPr id="248852" name="Text Box 20"/>
          <p:cNvSpPr txBox="1">
            <a:spLocks noChangeArrowheads="1"/>
          </p:cNvSpPr>
          <p:nvPr/>
        </p:nvSpPr>
        <p:spPr bwMode="auto">
          <a:xfrm>
            <a:off x="5614988" y="2393950"/>
            <a:ext cx="3311525" cy="5064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>
                <a:solidFill>
                  <a:srgbClr val="FFFF99"/>
                </a:solidFill>
              </a:rPr>
              <a:t>true molecules</a:t>
            </a:r>
          </a:p>
        </p:txBody>
      </p:sp>
      <p:sp>
        <p:nvSpPr>
          <p:cNvPr id="248853" name="AutoShape 2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84488" y="2466975"/>
            <a:ext cx="1868487" cy="346075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54" name="AutoShape 2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981700" y="2474913"/>
            <a:ext cx="2522538" cy="296862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55" name="AutoShape 23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76913" y="1579563"/>
            <a:ext cx="3068637" cy="631825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56" name="AutoShape 24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89175" y="1589088"/>
            <a:ext cx="3068638" cy="631825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8857" name="Rectangle 2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Types of Bonds</a:t>
            </a:r>
          </a:p>
        </p:txBody>
      </p:sp>
      <p:sp>
        <p:nvSpPr>
          <p:cNvPr id="248858" name="Text Box 26"/>
          <p:cNvSpPr txBox="1">
            <a:spLocks noChangeArrowheads="1"/>
          </p:cNvSpPr>
          <p:nvPr/>
        </p:nvSpPr>
        <p:spPr bwMode="auto">
          <a:xfrm>
            <a:off x="188913" y="3041650"/>
            <a:ext cx="1962150" cy="642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Physical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State</a:t>
            </a:r>
          </a:p>
        </p:txBody>
      </p:sp>
      <p:sp>
        <p:nvSpPr>
          <p:cNvPr id="248859" name="Text Box 27"/>
          <p:cNvSpPr txBox="1">
            <a:spLocks noChangeArrowheads="1"/>
          </p:cNvSpPr>
          <p:nvPr/>
        </p:nvSpPr>
        <p:spPr bwMode="auto">
          <a:xfrm>
            <a:off x="2171700" y="3184525"/>
            <a:ext cx="3348038" cy="4714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>
                <a:solidFill>
                  <a:schemeClr val="tx2"/>
                </a:solidFill>
              </a:rPr>
              <a:t>solid</a:t>
            </a:r>
          </a:p>
        </p:txBody>
      </p:sp>
      <p:sp>
        <p:nvSpPr>
          <p:cNvPr id="248860" name="Text Box 28"/>
          <p:cNvSpPr txBox="1">
            <a:spLocks noChangeArrowheads="1"/>
          </p:cNvSpPr>
          <p:nvPr/>
        </p:nvSpPr>
        <p:spPr bwMode="auto">
          <a:xfrm>
            <a:off x="5589588" y="3171825"/>
            <a:ext cx="3348037" cy="496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>
                <a:solidFill>
                  <a:srgbClr val="FFFF99"/>
                </a:solidFill>
              </a:rPr>
              <a:t>liquid or gas</a:t>
            </a:r>
          </a:p>
        </p:txBody>
      </p:sp>
      <p:sp>
        <p:nvSpPr>
          <p:cNvPr id="248861" name="Text Box 29"/>
          <p:cNvSpPr txBox="1">
            <a:spLocks noChangeArrowheads="1"/>
          </p:cNvSpPr>
          <p:nvPr/>
        </p:nvSpPr>
        <p:spPr bwMode="auto">
          <a:xfrm>
            <a:off x="5619750" y="6129338"/>
            <a:ext cx="33369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>
                <a:solidFill>
                  <a:srgbClr val="FFFF99"/>
                </a:solidFill>
              </a:rPr>
              <a:t>odorous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8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8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8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8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8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8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8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48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48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8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248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248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248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8842" grpId="0" autoUpdateAnimBg="0"/>
      <p:bldP spid="248843" grpId="0" autoUpdateAnimBg="0"/>
      <p:bldP spid="248844" grpId="0" autoUpdateAnimBg="0"/>
      <p:bldP spid="248845" grpId="0" autoUpdateAnimBg="0"/>
      <p:bldP spid="248846" grpId="0" autoUpdateAnimBg="0"/>
      <p:bldP spid="248847" grpId="0" autoUpdateAnimBg="0"/>
      <p:bldP spid="248848" grpId="0" autoUpdateAnimBg="0"/>
      <p:bldP spid="248849" grpId="0" autoUpdateAnimBg="0"/>
      <p:bldP spid="248851" grpId="0" autoUpdateAnimBg="0"/>
      <p:bldP spid="248852" grpId="0" autoUpdateAnimBg="0"/>
      <p:bldP spid="248859" grpId="0" autoUpdateAnimBg="0"/>
      <p:bldP spid="248860" grpId="0" autoUpdateAnimBg="0"/>
      <p:bldP spid="248861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graphicFrame>
        <p:nvGraphicFramePr>
          <p:cNvPr id="249858" name="Object 2"/>
          <p:cNvGraphicFramePr>
            <a:graphicFrameLocks noChangeAspect="1"/>
          </p:cNvGraphicFramePr>
          <p:nvPr/>
        </p:nvGraphicFramePr>
        <p:xfrm>
          <a:off x="1739900" y="976313"/>
          <a:ext cx="5534025" cy="5795962"/>
        </p:xfrm>
        <a:graphic>
          <a:graphicData uri="http://schemas.openxmlformats.org/presentationml/2006/ole">
            <p:oleObj spid="_x0000_s249858" name="Document" r:id="rId3" imgW="5315760" imgH="5910120" progId="Word.Document.8">
              <p:embed/>
            </p:oleObj>
          </a:graphicData>
        </a:graphic>
      </p:graphicFrame>
      <p:sp>
        <p:nvSpPr>
          <p:cNvPr id="249859" name="Text Box 3"/>
          <p:cNvSpPr txBox="1">
            <a:spLocks noChangeArrowheads="1"/>
          </p:cNvSpPr>
          <p:nvPr/>
        </p:nvSpPr>
        <p:spPr bwMode="auto">
          <a:xfrm>
            <a:off x="3905250" y="2416175"/>
            <a:ext cx="3311525" cy="46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/>
              <a:t>“electron sea”</a:t>
            </a:r>
          </a:p>
        </p:txBody>
      </p:sp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3829050" y="977900"/>
            <a:ext cx="3336925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800" b="1">
                <a:solidFill>
                  <a:schemeClr val="tx1"/>
                </a:solidFill>
              </a:rPr>
              <a:t>METALLIC</a:t>
            </a:r>
            <a:endParaRPr kumimoji="0" lang="en-US" sz="2800" b="1">
              <a:solidFill>
                <a:schemeClr val="tx2"/>
              </a:solidFill>
            </a:endParaRPr>
          </a:p>
        </p:txBody>
      </p:sp>
      <p:sp>
        <p:nvSpPr>
          <p:cNvPr id="249861" name="Text Box 5"/>
          <p:cNvSpPr txBox="1">
            <a:spLocks noChangeArrowheads="1"/>
          </p:cNvSpPr>
          <p:nvPr/>
        </p:nvSpPr>
        <p:spPr bwMode="auto">
          <a:xfrm>
            <a:off x="1841500" y="1560513"/>
            <a:ext cx="1641475" cy="469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Bond Formation</a:t>
            </a:r>
          </a:p>
        </p:txBody>
      </p:sp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1841500" y="2297113"/>
            <a:ext cx="1962150" cy="6429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Type of Structure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1841500" y="4545013"/>
            <a:ext cx="2205038" cy="569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Solubility in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Water</a:t>
            </a:r>
          </a:p>
        </p:txBody>
      </p:sp>
      <p:sp>
        <p:nvSpPr>
          <p:cNvPr id="249864" name="Text Box 8"/>
          <p:cNvSpPr txBox="1">
            <a:spLocks noChangeArrowheads="1"/>
          </p:cNvSpPr>
          <p:nvPr/>
        </p:nvSpPr>
        <p:spPr bwMode="auto">
          <a:xfrm>
            <a:off x="1841500" y="5257800"/>
            <a:ext cx="2205038" cy="7175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Electrical Conductivity</a:t>
            </a:r>
          </a:p>
        </p:txBody>
      </p:sp>
      <p:sp>
        <p:nvSpPr>
          <p:cNvPr id="249865" name="Text Box 9"/>
          <p:cNvSpPr txBox="1">
            <a:spLocks noChangeArrowheads="1"/>
          </p:cNvSpPr>
          <p:nvPr/>
        </p:nvSpPr>
        <p:spPr bwMode="auto">
          <a:xfrm>
            <a:off x="1841500" y="5969000"/>
            <a:ext cx="2205038" cy="655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Other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Properties</a:t>
            </a:r>
          </a:p>
        </p:txBody>
      </p:sp>
      <p:sp>
        <p:nvSpPr>
          <p:cNvPr id="249866" name="Text Box 10"/>
          <p:cNvSpPr txBox="1">
            <a:spLocks noChangeArrowheads="1"/>
          </p:cNvSpPr>
          <p:nvPr/>
        </p:nvSpPr>
        <p:spPr bwMode="auto">
          <a:xfrm>
            <a:off x="1841500" y="3813175"/>
            <a:ext cx="1962150" cy="642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Melting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Point</a:t>
            </a:r>
          </a:p>
        </p:txBody>
      </p:sp>
      <p:sp>
        <p:nvSpPr>
          <p:cNvPr id="24986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Types of Bonds</a:t>
            </a:r>
          </a:p>
        </p:txBody>
      </p:sp>
      <p:sp>
        <p:nvSpPr>
          <p:cNvPr id="249868" name="Text Box 12"/>
          <p:cNvSpPr txBox="1">
            <a:spLocks noChangeArrowheads="1"/>
          </p:cNvSpPr>
          <p:nvPr/>
        </p:nvSpPr>
        <p:spPr bwMode="auto">
          <a:xfrm>
            <a:off x="1849438" y="3041650"/>
            <a:ext cx="1962150" cy="6429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Physical 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000" b="1">
                <a:solidFill>
                  <a:schemeClr val="tx1"/>
                </a:solidFill>
              </a:rPr>
              <a:t>State</a:t>
            </a:r>
          </a:p>
        </p:txBody>
      </p:sp>
      <p:sp>
        <p:nvSpPr>
          <p:cNvPr id="249869" name="Text Box 13"/>
          <p:cNvSpPr txBox="1">
            <a:spLocks noChangeArrowheads="1"/>
          </p:cNvSpPr>
          <p:nvPr/>
        </p:nvSpPr>
        <p:spPr bwMode="auto">
          <a:xfrm>
            <a:off x="3913188" y="1508125"/>
            <a:ext cx="3311525" cy="9032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/>
              <a:t>e</a:t>
            </a:r>
            <a:r>
              <a:rPr kumimoji="0" lang="en-US" sz="2400" baseline="30000"/>
              <a:t>-</a:t>
            </a:r>
            <a:r>
              <a:rPr kumimoji="0" lang="en-US" sz="2400"/>
              <a:t> are delocalized among metal atoms</a:t>
            </a:r>
          </a:p>
        </p:txBody>
      </p:sp>
      <p:sp>
        <p:nvSpPr>
          <p:cNvPr id="249870" name="Text Box 14"/>
          <p:cNvSpPr txBox="1">
            <a:spLocks noChangeArrowheads="1"/>
          </p:cNvSpPr>
          <p:nvPr/>
        </p:nvSpPr>
        <p:spPr bwMode="auto">
          <a:xfrm>
            <a:off x="3898900" y="3857625"/>
            <a:ext cx="3348038" cy="4714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/>
              <a:t>very high</a:t>
            </a:r>
          </a:p>
        </p:txBody>
      </p:sp>
      <p:sp>
        <p:nvSpPr>
          <p:cNvPr id="249871" name="Text Box 15"/>
          <p:cNvSpPr txBox="1">
            <a:spLocks noChangeArrowheads="1"/>
          </p:cNvSpPr>
          <p:nvPr/>
        </p:nvSpPr>
        <p:spPr bwMode="auto">
          <a:xfrm>
            <a:off x="3894138" y="5167313"/>
            <a:ext cx="3336925" cy="749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/>
              <a:t>yes                          (any form)</a:t>
            </a:r>
          </a:p>
        </p:txBody>
      </p:sp>
      <p:sp>
        <p:nvSpPr>
          <p:cNvPr id="249872" name="Text Box 16"/>
          <p:cNvSpPr txBox="1">
            <a:spLocks noChangeArrowheads="1"/>
          </p:cNvSpPr>
          <p:nvPr/>
        </p:nvSpPr>
        <p:spPr bwMode="auto">
          <a:xfrm>
            <a:off x="3892550" y="4597400"/>
            <a:ext cx="33369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/>
              <a:t>no</a:t>
            </a:r>
          </a:p>
        </p:txBody>
      </p:sp>
      <p:sp>
        <p:nvSpPr>
          <p:cNvPr id="249873" name="Text Box 17"/>
          <p:cNvSpPr txBox="1">
            <a:spLocks noChangeArrowheads="1"/>
          </p:cNvSpPr>
          <p:nvPr/>
        </p:nvSpPr>
        <p:spPr bwMode="auto">
          <a:xfrm>
            <a:off x="3833813" y="5965825"/>
            <a:ext cx="3498850" cy="7493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/>
              <a:t>malleable, ductile, lustrous</a:t>
            </a:r>
          </a:p>
        </p:txBody>
      </p:sp>
      <p:sp>
        <p:nvSpPr>
          <p:cNvPr id="249874" name="Text Box 18"/>
          <p:cNvSpPr txBox="1">
            <a:spLocks noChangeArrowheads="1"/>
          </p:cNvSpPr>
          <p:nvPr/>
        </p:nvSpPr>
        <p:spPr bwMode="auto">
          <a:xfrm>
            <a:off x="3824288" y="3135313"/>
            <a:ext cx="3348037" cy="496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r>
              <a:rPr kumimoji="0" lang="en-US" sz="2400">
                <a:solidFill>
                  <a:schemeClr val="tx1"/>
                </a:solidFill>
              </a:rPr>
              <a:t>solid</a:t>
            </a:r>
          </a:p>
        </p:txBody>
      </p:sp>
      <p:sp>
        <p:nvSpPr>
          <p:cNvPr id="249875" name="AutoShape 1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10100" y="2459038"/>
            <a:ext cx="1892300" cy="320675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9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49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4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49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49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49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49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9859" grpId="0" autoUpdateAnimBg="0"/>
      <p:bldP spid="249869" grpId="0" autoUpdateAnimBg="0"/>
      <p:bldP spid="249870" grpId="0" autoUpdateAnimBg="0"/>
      <p:bldP spid="249871" grpId="0" autoUpdateAnimBg="0"/>
      <p:bldP spid="249872" grpId="0" autoUpdateAnimBg="0"/>
      <p:bldP spid="249873" grpId="0" autoUpdateAnimBg="0"/>
      <p:bldP spid="24987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pic>
        <p:nvPicPr>
          <p:cNvPr id="250882" name="ionic bond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24088" y="2484438"/>
            <a:ext cx="4695825" cy="3521075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250883" name="AutoShape 3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48525" y="6321425"/>
            <a:ext cx="1249363" cy="358775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Monotype Sorts" pitchFamily="2" charset="2"/>
              <a:buNone/>
            </a:pPr>
            <a:r>
              <a:rPr lang="en-US" sz="1600" b="1"/>
              <a:t>RETURN</a:t>
            </a:r>
            <a:endParaRPr lang="en-US"/>
          </a:p>
        </p:txBody>
      </p:sp>
      <p:sp>
        <p:nvSpPr>
          <p:cNvPr id="2508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Types of Bonds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508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5088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08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5088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882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251906" name="AutoShape 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248525" y="6321425"/>
            <a:ext cx="1249363" cy="358775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Font typeface="Monotype Sorts" pitchFamily="2" charset="2"/>
              <a:buNone/>
            </a:pPr>
            <a:r>
              <a:rPr lang="en-US" sz="1600" b="1"/>
              <a:t>RETURN</a:t>
            </a:r>
            <a:endParaRPr lang="en-US"/>
          </a:p>
        </p:txBody>
      </p:sp>
      <p:pic>
        <p:nvPicPr>
          <p:cNvPr id="251907" name="covalent bond.avi">
            <a:hlinkClick r:id="" action="ppaction://media"/>
          </p:cNvPr>
          <p:cNvPicPr>
            <a:picLocks noRot="1" noChangeAspect="1" noChangeArrowheads="1"/>
          </p:cNvPicPr>
          <p:nvPr>
            <a:vide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60688" y="2892425"/>
            <a:ext cx="3222625" cy="2376488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2519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Types of Bonds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519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5190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519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519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90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">
      <a:dk1>
        <a:srgbClr val="000000"/>
      </a:dk1>
      <a:lt1>
        <a:srgbClr val="FFFFCC"/>
      </a:lt1>
      <a:dk2>
        <a:srgbClr val="000066"/>
      </a:dk2>
      <a:lt2>
        <a:srgbClr val="FFCC00"/>
      </a:lt2>
      <a:accent1>
        <a:srgbClr val="FFCC00"/>
      </a:accent1>
      <a:accent2>
        <a:srgbClr val="FFCC00"/>
      </a:accent2>
      <a:accent3>
        <a:srgbClr val="AAAAB8"/>
      </a:accent3>
      <a:accent4>
        <a:srgbClr val="DADAAE"/>
      </a:accent4>
      <a:accent5>
        <a:srgbClr val="FFE2AA"/>
      </a:accent5>
      <a:accent6>
        <a:srgbClr val="E7B900"/>
      </a:accent6>
      <a:hlink>
        <a:srgbClr val="FFFF00"/>
      </a:hlink>
      <a:folHlink>
        <a:srgbClr val="3399FF"/>
      </a:folHlink>
    </a:clrScheme>
    <a:fontScheme name="Contemporary Portrai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30000"/>
          </a:lnSpc>
          <a:spcBef>
            <a:spcPct val="20000"/>
          </a:spcBef>
          <a:spcAft>
            <a:spcPct val="0"/>
          </a:spcAft>
          <a:buClr>
            <a:schemeClr val="accent2"/>
          </a:buClr>
          <a:buSzTx/>
          <a:buFont typeface="Monotype Sorts" pitchFamily="2" charset="2"/>
          <a:buChar char="y"/>
          <a:tabLst/>
          <a:defRPr kumimoji="1" lang="en-US" sz="4000" b="0" i="0" u="none" strike="noStrike" cap="none" normalizeH="0" baseline="0" smtClean="0">
            <a:ln>
              <a:noFill/>
            </a:ln>
            <a:solidFill>
              <a:srgbClr val="FFFFCC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2607</TotalTime>
  <Words>388</Words>
  <Application>Microsoft Office PowerPoint</Application>
  <PresentationFormat>On-screen Show (4:3)</PresentationFormat>
  <Paragraphs>149</Paragraphs>
  <Slides>19</Slides>
  <Notes>1</Notes>
  <HiddenSlides>5</HiddenSlides>
  <MMClips>6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9" baseType="lpstr">
      <vt:lpstr>Times New Roman</vt:lpstr>
      <vt:lpstr>Arial Black</vt:lpstr>
      <vt:lpstr>Arial</vt:lpstr>
      <vt:lpstr>Monotype Sorts</vt:lpstr>
      <vt:lpstr>Arial Narrow</vt:lpstr>
      <vt:lpstr>Comic Sans MS</vt:lpstr>
      <vt:lpstr>Symbol</vt:lpstr>
      <vt:lpstr>Contemporary Portrait</vt:lpstr>
      <vt:lpstr>Microsoft Word Document</vt:lpstr>
      <vt:lpstr>Microsoft Photo Editor 3.0 Photo</vt:lpstr>
      <vt:lpstr> I. Introduction to Bonding </vt:lpstr>
      <vt:lpstr>A.  Vocabulary</vt:lpstr>
      <vt:lpstr>A.  Vocabulary</vt:lpstr>
      <vt:lpstr>A.  Vocabulary</vt:lpstr>
      <vt:lpstr>A.  Vocabulary</vt:lpstr>
      <vt:lpstr>B. Types of Bonds</vt:lpstr>
      <vt:lpstr>B. Types of Bonds</vt:lpstr>
      <vt:lpstr>B. Types of Bonds</vt:lpstr>
      <vt:lpstr>B. Types of Bonds</vt:lpstr>
      <vt:lpstr>B. Types of Bonds</vt:lpstr>
      <vt:lpstr>B. Types of Bonds</vt:lpstr>
      <vt:lpstr>B. Types of Bonds</vt:lpstr>
      <vt:lpstr>C.  Bond Polarity</vt:lpstr>
      <vt:lpstr>C.  Bond Polarity</vt:lpstr>
      <vt:lpstr>C.  Bond Polarity</vt:lpstr>
      <vt:lpstr>C.  Bond Polarity</vt:lpstr>
      <vt:lpstr>C.  Bond Polarity</vt:lpstr>
      <vt:lpstr>C.  Bond Polarity</vt:lpstr>
      <vt:lpstr>C.  Bond Polarity</vt:lpstr>
    </vt:vector>
  </TitlesOfParts>
  <Company>Northside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I. Introduction to Bonding</dc:title>
  <dc:creator>Mrs. Johannesson</dc:creator>
  <cp:lastModifiedBy>mshull</cp:lastModifiedBy>
  <cp:revision>167</cp:revision>
  <cp:lastPrinted>1999-10-07T15:36:46Z</cp:lastPrinted>
  <dcterms:created xsi:type="dcterms:W3CDTF">1999-10-06T14:47:50Z</dcterms:created>
  <dcterms:modified xsi:type="dcterms:W3CDTF">2014-12-11T13:40:30Z</dcterms:modified>
</cp:coreProperties>
</file>