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69" r:id="rId9"/>
    <p:sldId id="262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F664E5-ED39-4440-8890-5402D7E9C5C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786E-0E35-49B9-A135-50159DA161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AB2B-64A5-40B4-AC4E-657E72BE16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10931-C419-42D4-8D0F-1B266BEEF9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B1630-E593-4BAA-9C1F-74F7CE1080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EDF85-35FB-477D-8F26-084E70738F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EE91-805D-409D-BFFF-C60CF9383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100F-BD43-4398-88A5-310BF84586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5C89D-5CF4-40C7-A35D-2E1A0BD0CC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4E98E-45A6-4348-8B5F-03F5794AF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EDE3-4E25-4244-A0C7-538A6137F6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C3814E-356F-43C1-9A86-75EB294313F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ycomp.technion.ac.il/~pavelba/hcpS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Metallic Bonds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Alloys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Properties are superior to their components.</a:t>
            </a:r>
          </a:p>
          <a:p>
            <a:pPr>
              <a:lnSpc>
                <a:spcPct val="90000"/>
              </a:lnSpc>
            </a:pPr>
            <a:r>
              <a:rPr lang="en-US"/>
              <a:t>Sterling silver</a:t>
            </a:r>
          </a:p>
          <a:p>
            <a:pPr lvl="1">
              <a:lnSpc>
                <a:spcPct val="90000"/>
              </a:lnSpc>
            </a:pPr>
            <a:r>
              <a:rPr lang="en-US"/>
              <a:t>92.5% Ag, 7.5% Cu</a:t>
            </a:r>
          </a:p>
          <a:p>
            <a:pPr lvl="1">
              <a:lnSpc>
                <a:spcPct val="90000"/>
              </a:lnSpc>
            </a:pPr>
            <a:r>
              <a:rPr lang="en-US"/>
              <a:t>Harder than silver</a:t>
            </a:r>
          </a:p>
          <a:p>
            <a:pPr>
              <a:lnSpc>
                <a:spcPct val="90000"/>
              </a:lnSpc>
            </a:pPr>
            <a:r>
              <a:rPr lang="en-US"/>
              <a:t>Bronze</a:t>
            </a:r>
          </a:p>
          <a:p>
            <a:pPr lvl="1">
              <a:lnSpc>
                <a:spcPct val="90000"/>
              </a:lnSpc>
            </a:pPr>
            <a:r>
              <a:rPr lang="en-US"/>
              <a:t>7:1 Cu to Sn (tin)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Alloys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Stainless Steel</a:t>
            </a:r>
          </a:p>
          <a:p>
            <a:pPr lvl="1"/>
            <a:r>
              <a:rPr lang="en-US" sz="3000"/>
              <a:t>Fe 80.6%, Cr 18%, C 0.4%, Ni 1%</a:t>
            </a:r>
          </a:p>
          <a:p>
            <a:r>
              <a:rPr lang="en-US"/>
              <a:t>Cast Iron</a:t>
            </a:r>
            <a:br>
              <a:rPr lang="en-US"/>
            </a:br>
            <a:r>
              <a:rPr lang="en-US"/>
              <a:t>-Fe 96%, C 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Alloys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/>
              <a:t>Two types of formation:</a:t>
            </a:r>
          </a:p>
          <a:p>
            <a:pPr lvl="1"/>
            <a:r>
              <a:rPr lang="en-US" sz="3900"/>
              <a:t>Substitutional alloys</a:t>
            </a:r>
            <a:r>
              <a:rPr lang="en-US" sz="3500"/>
              <a:t> </a:t>
            </a:r>
          </a:p>
          <a:p>
            <a:pPr lvl="2"/>
            <a:r>
              <a:rPr lang="en-US" sz="3200"/>
              <a:t>Similar size atoms – replacement</a:t>
            </a:r>
          </a:p>
          <a:p>
            <a:pPr lvl="2"/>
            <a:endParaRPr lang="en-US" sz="3700"/>
          </a:p>
          <a:p>
            <a:pPr lvl="1"/>
            <a:r>
              <a:rPr lang="en-US" sz="3900"/>
              <a:t>Interstitial alloys</a:t>
            </a:r>
            <a:r>
              <a:rPr lang="en-US" sz="3500"/>
              <a:t> </a:t>
            </a:r>
          </a:p>
          <a:p>
            <a:pPr lvl="2"/>
            <a:r>
              <a:rPr lang="en-US" sz="3200"/>
              <a:t>Different size atoms – smaller ions fill interstices (spaces between atoms)</a:t>
            </a:r>
          </a:p>
          <a:p>
            <a:pPr lvl="2"/>
            <a:endParaRPr lang="en-US"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metal ductile but an ionic compound is not?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180px-Sea_of_electr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Cations packed in “a sea of electrons”</a:t>
            </a:r>
          </a:p>
        </p:txBody>
      </p:sp>
      <p:pic>
        <p:nvPicPr>
          <p:cNvPr id="5123" name="Picture 3" descr="metallicblue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6550"/>
            <a:ext cx="6858000" cy="4657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Metals consist of closely packed cations floating in a “sea of electrons”.</a:t>
            </a:r>
          </a:p>
          <a:p>
            <a:r>
              <a:rPr lang="en-US"/>
              <a:t>All of the atoms are able to share the electrons.</a:t>
            </a:r>
          </a:p>
          <a:p>
            <a:r>
              <a:rPr lang="en-US"/>
              <a:t>The electrons are not bound to individual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Metals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conductors</a:t>
            </a:r>
          </a:p>
          <a:p>
            <a:r>
              <a:rPr lang="en-US"/>
              <a:t>Ductile</a:t>
            </a:r>
          </a:p>
          <a:p>
            <a:r>
              <a:rPr lang="en-US"/>
              <a:t>Malleable</a:t>
            </a:r>
          </a:p>
          <a:p>
            <a:endParaRPr lang="en-US"/>
          </a:p>
          <a:p>
            <a:r>
              <a:rPr lang="en-US"/>
              <a:t>Electrons act as a lubricant, allowing cations to move past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 have a Crystalline Structure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Packed spheres of the same size and shape:</a:t>
            </a:r>
          </a:p>
          <a:p>
            <a:pPr lvl="1"/>
            <a:r>
              <a:rPr lang="en-US" sz="3000"/>
              <a:t>Body Centered Cubic</a:t>
            </a:r>
          </a:p>
          <a:p>
            <a:pPr lvl="1"/>
            <a:r>
              <a:rPr lang="en-US" sz="3000"/>
              <a:t>Face Centered Cubic</a:t>
            </a:r>
          </a:p>
          <a:p>
            <a:pPr lvl="1"/>
            <a:r>
              <a:rPr lang="en-US" sz="3000"/>
              <a:t>Hexagonal Close Packed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Centered Cubic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b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287713" cy="3352800"/>
          </a:xfrm>
          <a:prstGeom prst="rect">
            <a:avLst/>
          </a:prstGeom>
          <a:noFill/>
        </p:spPr>
      </p:pic>
      <p:pic>
        <p:nvPicPr>
          <p:cNvPr id="15367" name="Picture 7" descr="chro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724275" cy="3648075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95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Chromium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Face-Centered Cubic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9" name="Picture 5" descr="399px-Lattice_face_centered_cub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800475" cy="3343275"/>
          </a:xfrm>
          <a:prstGeom prst="rect">
            <a:avLst/>
          </a:prstGeom>
          <a:noFill/>
        </p:spPr>
      </p:pic>
      <p:pic>
        <p:nvPicPr>
          <p:cNvPr id="16391" name="Picture 7" descr="go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800475" cy="3286125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2000" y="5105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Gold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Hexagonal Close-Packed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hc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3276600" cy="35052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5638800"/>
            <a:ext cx="496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hlinkClick r:id="rId3"/>
              </a:rPr>
              <a:t>http://phycomp.technion.ac.il/~pavelba/hcpS.gif</a:t>
            </a:r>
            <a:endParaRPr lang="en-US"/>
          </a:p>
          <a:p>
            <a:pPr eaLnBrk="0" hangingPunct="0"/>
            <a:endParaRPr lang="en-US"/>
          </a:p>
        </p:txBody>
      </p:sp>
      <p:pic>
        <p:nvPicPr>
          <p:cNvPr id="17416" name="Picture 8" descr="zi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825" y="2438400"/>
            <a:ext cx="3813175" cy="2865438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172200" y="5562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Zinc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Alloys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Mixtures of two or more elements, at least one of which is a metal.</a:t>
            </a:r>
          </a:p>
          <a:p>
            <a:r>
              <a:rPr lang="en-US"/>
              <a:t>Made by melting, mixing, then cooling the metals.</a:t>
            </a:r>
          </a:p>
          <a:p>
            <a:r>
              <a:rPr lang="en-US"/>
              <a:t>May contain non-metals like carbon.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62</TotalTime>
  <Words>226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Network</vt:lpstr>
      <vt:lpstr>Metallic Bonds</vt:lpstr>
      <vt:lpstr>Cations packed in “a sea of electrons”</vt:lpstr>
      <vt:lpstr>Metals</vt:lpstr>
      <vt:lpstr>Properties of Metals</vt:lpstr>
      <vt:lpstr>Metals have a Crystalline Structure </vt:lpstr>
      <vt:lpstr>Body Centered Cubic</vt:lpstr>
      <vt:lpstr>Face-Centered Cubic</vt:lpstr>
      <vt:lpstr>Hexagonal Close-Packed</vt:lpstr>
      <vt:lpstr>Alloys</vt:lpstr>
      <vt:lpstr>Alloys</vt:lpstr>
      <vt:lpstr>Alloys</vt:lpstr>
      <vt:lpstr>Types of Alloys</vt:lpstr>
      <vt:lpstr>Why is a metal ductile but an ionic compound is not?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Mshull</cp:lastModifiedBy>
  <cp:revision>6</cp:revision>
  <cp:lastPrinted>1601-01-01T00:00:00Z</cp:lastPrinted>
  <dcterms:created xsi:type="dcterms:W3CDTF">1601-01-01T00:00:00Z</dcterms:created>
  <dcterms:modified xsi:type="dcterms:W3CDTF">2013-12-04T12:26:12Z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