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8"/>
  </p:notesMasterIdLst>
  <p:handoutMasterIdLst>
    <p:handoutMasterId r:id="rId9"/>
  </p:handoutMasterIdLst>
  <p:sldIdLst>
    <p:sldId id="276" r:id="rId2"/>
    <p:sldId id="277" r:id="rId3"/>
    <p:sldId id="278" r:id="rId4"/>
    <p:sldId id="344" r:id="rId5"/>
    <p:sldId id="279" r:id="rId6"/>
    <p:sldId id="280" r:id="rId7"/>
  </p:sldIdLst>
  <p:sldSz cx="9144000" cy="6858000" type="screen4x3"/>
  <p:notesSz cx="6997700" cy="9283700"/>
  <p:defaultTextStyle>
    <a:defPPr>
      <a:defRPr lang="en-US"/>
    </a:defPPr>
    <a:lvl1pPr algn="l" rtl="0" eaLnBrk="0" fontAlgn="base" hangingPunct="0">
      <a:lnSpc>
        <a:spcPct val="130000"/>
      </a:lnSpc>
      <a:spcBef>
        <a:spcPct val="20000"/>
      </a:spcBef>
      <a:spcAft>
        <a:spcPct val="0"/>
      </a:spcAft>
      <a:buClr>
        <a:schemeClr val="accent2"/>
      </a:buClr>
      <a:buFont typeface="Monotype Sorts" pitchFamily="2" charset="2"/>
      <a:buChar char="y"/>
      <a:defRPr kumimoji="1" sz="4000" kern="1200">
        <a:solidFill>
          <a:srgbClr val="FFFFCC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lnSpc>
        <a:spcPct val="130000"/>
      </a:lnSpc>
      <a:spcBef>
        <a:spcPct val="20000"/>
      </a:spcBef>
      <a:spcAft>
        <a:spcPct val="0"/>
      </a:spcAft>
      <a:buClr>
        <a:schemeClr val="accent2"/>
      </a:buClr>
      <a:buFont typeface="Monotype Sorts" pitchFamily="2" charset="2"/>
      <a:buChar char="y"/>
      <a:defRPr kumimoji="1" sz="4000" kern="1200">
        <a:solidFill>
          <a:srgbClr val="FFFFCC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lnSpc>
        <a:spcPct val="130000"/>
      </a:lnSpc>
      <a:spcBef>
        <a:spcPct val="20000"/>
      </a:spcBef>
      <a:spcAft>
        <a:spcPct val="0"/>
      </a:spcAft>
      <a:buClr>
        <a:schemeClr val="accent2"/>
      </a:buClr>
      <a:buFont typeface="Monotype Sorts" pitchFamily="2" charset="2"/>
      <a:buChar char="y"/>
      <a:defRPr kumimoji="1" sz="4000" kern="1200">
        <a:solidFill>
          <a:srgbClr val="FFFFCC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lnSpc>
        <a:spcPct val="130000"/>
      </a:lnSpc>
      <a:spcBef>
        <a:spcPct val="20000"/>
      </a:spcBef>
      <a:spcAft>
        <a:spcPct val="0"/>
      </a:spcAft>
      <a:buClr>
        <a:schemeClr val="accent2"/>
      </a:buClr>
      <a:buFont typeface="Monotype Sorts" pitchFamily="2" charset="2"/>
      <a:buChar char="y"/>
      <a:defRPr kumimoji="1" sz="4000" kern="1200">
        <a:solidFill>
          <a:srgbClr val="FFFFCC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lnSpc>
        <a:spcPct val="130000"/>
      </a:lnSpc>
      <a:spcBef>
        <a:spcPct val="20000"/>
      </a:spcBef>
      <a:spcAft>
        <a:spcPct val="0"/>
      </a:spcAft>
      <a:buClr>
        <a:schemeClr val="accent2"/>
      </a:buClr>
      <a:buFont typeface="Monotype Sorts" pitchFamily="2" charset="2"/>
      <a:buChar char="y"/>
      <a:defRPr kumimoji="1" sz="4000" kern="1200">
        <a:solidFill>
          <a:srgbClr val="FFFFCC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umimoji="1" sz="4000" kern="1200">
        <a:solidFill>
          <a:srgbClr val="FFFFCC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umimoji="1" sz="4000" kern="1200">
        <a:solidFill>
          <a:srgbClr val="FFFFCC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umimoji="1" sz="4000" kern="1200">
        <a:solidFill>
          <a:srgbClr val="FFFFCC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umimoji="1" sz="4000" kern="1200">
        <a:solidFill>
          <a:srgbClr val="FFFFCC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  <a:srgbClr val="6666FF"/>
    <a:srgbClr val="009900"/>
    <a:srgbClr val="FF0000"/>
    <a:srgbClr val="FFFF00"/>
    <a:srgbClr val="00CC00"/>
    <a:srgbClr val="FFFFFF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138"/>
    </p:cViewPr>
  </p:sorterViewPr>
  <p:notesViewPr>
    <p:cSldViewPr snapToGrid="0">
      <p:cViewPr varScale="1">
        <p:scale>
          <a:sx n="55" d="100"/>
          <a:sy n="55" d="100"/>
        </p:scale>
        <p:origin x="-1764" y="-78"/>
      </p:cViewPr>
      <p:guideLst>
        <p:guide orient="horz" pos="2924"/>
        <p:guide pos="22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7" tIns="46514" rIns="93027" bIns="46514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7" tIns="46514" rIns="93027" bIns="46514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endParaRPr lang="en-US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7" tIns="46514" rIns="93027" bIns="46514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endParaRPr lang="en-US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7" tIns="46514" rIns="93027" bIns="46514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fld id="{E0B354F1-183F-437A-8F1B-0A942BEBB45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027" tIns="46514" rIns="93027" bIns="46514" numCol="1" anchor="t" anchorCtr="0" compatLnSpc="1">
            <a:prstTxWarp prst="textNoShape">
              <a:avLst/>
            </a:prstTxWarp>
          </a:bodyPr>
          <a:lstStyle>
            <a:lvl1pPr defTabSz="930275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027" tIns="46514" rIns="93027" bIns="46514" numCol="1" anchor="t" anchorCtr="0" compatLnSpc="1">
            <a:prstTxWarp prst="textNoShape">
              <a:avLst/>
            </a:prstTxWarp>
          </a:bodyPr>
          <a:lstStyle>
            <a:lvl1pPr algn="r" defTabSz="930275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229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10075"/>
            <a:ext cx="5130800" cy="417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027" tIns="46514" rIns="93027" bIns="465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027" tIns="46514" rIns="93027" bIns="46514" numCol="1" anchor="b" anchorCtr="0" compatLnSpc="1">
            <a:prstTxWarp prst="textNoShape">
              <a:avLst/>
            </a:prstTxWarp>
          </a:bodyPr>
          <a:lstStyle>
            <a:lvl1pPr defTabSz="930275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027" tIns="46514" rIns="93027" bIns="46514" numCol="1" anchor="b" anchorCtr="0" compatLnSpc="1">
            <a:prstTxWarp prst="textNoShape">
              <a:avLst/>
            </a:prstTxWarp>
          </a:bodyPr>
          <a:lstStyle>
            <a:lvl1pPr algn="r" defTabSz="930275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154B78F1-BE4D-411D-B972-2DD7ABA8775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406400" y="2590800"/>
            <a:ext cx="8334375" cy="1143000"/>
          </a:xfrm>
        </p:spPr>
        <p:txBody>
          <a:bodyPr anchor="t"/>
          <a:lstStyle>
            <a:lvl1pPr algn="ctr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0" y="1058863"/>
            <a:ext cx="9144000" cy="763587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 sz="4000"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244" name="Rectangle 1028"/>
          <p:cNvSpPr>
            <a:spLocks noGrp="1" noChangeArrowheads="1"/>
          </p:cNvSpPr>
          <p:nvPr>
            <p:ph type="dt" sz="half" idx="2"/>
          </p:nvPr>
        </p:nvSpPr>
        <p:spPr>
          <a:xfrm>
            <a:off x="711200" y="6229350"/>
            <a:ext cx="19304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endParaRPr lang="en-US"/>
          </a:p>
        </p:txBody>
      </p:sp>
      <p:sp>
        <p:nvSpPr>
          <p:cNvPr id="10245" name="Rectangle 1029"/>
          <p:cNvSpPr>
            <a:spLocks noGrp="1" noChangeArrowheads="1"/>
          </p:cNvSpPr>
          <p:nvPr>
            <p:ph type="ftr" sz="quarter" idx="3"/>
          </p:nvPr>
        </p:nvSpPr>
        <p:spPr>
          <a:xfrm>
            <a:off x="3149600" y="6229350"/>
            <a:ext cx="2844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10246" name="Rectangle 103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fld id="{B11963A4-1ACC-4280-94D0-E48BAE1C9D4A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248" name="Picture 1032" descr="paint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4013" y="1835150"/>
            <a:ext cx="8789987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9" name="AutoShape 103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862763" y="6288088"/>
            <a:ext cx="365125" cy="365125"/>
          </a:xfrm>
          <a:prstGeom prst="actionButtonBlank">
            <a:avLst/>
          </a:prstGeom>
          <a:solidFill>
            <a:schemeClr val="bg1"/>
          </a:solidFill>
          <a:ln w="12700" cap="sq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sz="2000" b="1">
                <a:solidFill>
                  <a:schemeClr val="tx1"/>
                </a:solidFill>
                <a:latin typeface="Arial Narrow" pitchFamily="34" charset="0"/>
              </a:rPr>
              <a:t>I</a:t>
            </a:r>
            <a:endParaRPr kumimoji="0" lang="en-US" sz="240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250" name="AutoShape 103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434263" y="6288088"/>
            <a:ext cx="365125" cy="365125"/>
          </a:xfrm>
          <a:prstGeom prst="actionButtonBlank">
            <a:avLst/>
          </a:prstGeom>
          <a:solidFill>
            <a:schemeClr val="bg1"/>
          </a:solidFill>
          <a:ln w="12700" cap="sq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sz="2000" b="1">
                <a:solidFill>
                  <a:schemeClr val="tx1"/>
                </a:solidFill>
                <a:latin typeface="Arial Narrow" pitchFamily="34" charset="0"/>
              </a:rPr>
              <a:t>II</a:t>
            </a:r>
            <a:endParaRPr kumimoji="0" lang="en-US" sz="240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251" name="AutoShape 103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007350" y="6288088"/>
            <a:ext cx="365125" cy="365125"/>
          </a:xfrm>
          <a:prstGeom prst="actionButtonBlank">
            <a:avLst/>
          </a:prstGeom>
          <a:solidFill>
            <a:schemeClr val="bg1"/>
          </a:solidFill>
          <a:ln w="12700" cap="sq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sz="2000" b="1">
                <a:solidFill>
                  <a:schemeClr val="tx1"/>
                </a:solidFill>
                <a:latin typeface="Arial Narrow" pitchFamily="34" charset="0"/>
              </a:rPr>
              <a:t>III</a:t>
            </a:r>
            <a:endParaRPr kumimoji="0" lang="en-US" sz="240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253" name="AutoShape 1037">
            <a:hlinkClick r:id="rId3" action="ppaction://hlinksldjump" highlightClick="1"/>
          </p:cNvPr>
          <p:cNvSpPr>
            <a:spLocks noChangeArrowheads="1"/>
          </p:cNvSpPr>
          <p:nvPr userDrawn="1"/>
        </p:nvSpPr>
        <p:spPr bwMode="auto">
          <a:xfrm>
            <a:off x="8580438" y="6288088"/>
            <a:ext cx="365125" cy="365125"/>
          </a:xfrm>
          <a:prstGeom prst="actionButtonBlank">
            <a:avLst/>
          </a:prstGeom>
          <a:solidFill>
            <a:schemeClr val="bg1"/>
          </a:solidFill>
          <a:ln w="12700" cap="sq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sz="2000" b="1">
                <a:solidFill>
                  <a:schemeClr val="tx1"/>
                </a:solidFill>
                <a:latin typeface="Arial Narrow" pitchFamily="34" charset="0"/>
              </a:rPr>
              <a:t>IV</a:t>
            </a:r>
            <a:endParaRPr kumimoji="0" lang="en-US" sz="2400">
              <a:solidFill>
                <a:schemeClr val="tx1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5A44A1-465A-4C51-B0C3-5317B33E57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150813"/>
            <a:ext cx="2044700" cy="59070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0813"/>
            <a:ext cx="5981700" cy="59070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D3EC02-1F3B-45F7-999B-415E984133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0813"/>
            <a:ext cx="7721600" cy="7905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428750"/>
            <a:ext cx="8178800" cy="46291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31800" y="62293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2935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1000" y="62293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F021B2B-DF89-41DE-BC8E-2F3947341C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EDDE9A-B259-4EA9-8A10-62D3065501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D394DE-93E4-4596-AC89-DD0EB49442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28750"/>
            <a:ext cx="4013200" cy="4629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428750"/>
            <a:ext cx="4013200" cy="4629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34956A-44AF-425A-AA03-DEF4BEF564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84949-D954-447F-B9C7-E3F3CF3445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7A48CE-6513-442C-9296-1004DF0CA5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6CABC2-1CF8-4E24-8360-55C0F27FE7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409FA9-5191-4016-B3F1-C4D0F28E8A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B7445D-C7B6-4840-8D08-06487F5651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0813"/>
            <a:ext cx="772160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28750"/>
            <a:ext cx="8178800" cy="462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50000"/>
              </a:spcBef>
              <a:buClrTx/>
              <a:buFontTx/>
              <a:buNone/>
              <a:defRPr kumimoji="0" sz="1400"/>
            </a:lvl1pPr>
          </a:lstStyle>
          <a:p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50000"/>
              </a:spcBef>
              <a:buClrTx/>
              <a:buFontTx/>
              <a:buNone/>
              <a:defRPr kumimoji="0" sz="1400"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50000"/>
              </a:spcBef>
              <a:buClrTx/>
              <a:buFontTx/>
              <a:buNone/>
              <a:defRPr kumimoji="0" sz="1400"/>
            </a:lvl1pPr>
          </a:lstStyle>
          <a:p>
            <a:fld id="{5E834196-C40C-4ADF-B0A9-1079F81C406F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9223" name="Picture 7" descr="paint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4013" y="962025"/>
            <a:ext cx="8789987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C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CC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CC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CC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CC"/>
          </a:solidFill>
          <a:latin typeface="Arial Black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CC"/>
          </a:solidFill>
          <a:latin typeface="Arial Black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CC"/>
          </a:solidFill>
          <a:latin typeface="Arial Black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CC"/>
          </a:solidFill>
          <a:latin typeface="Arial Black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CC"/>
          </a:solidFill>
          <a:latin typeface="Arial Black" pitchFamily="34" charset="0"/>
        </a:defRPr>
      </a:lvl9pPr>
    </p:titleStyle>
    <p:bodyStyle>
      <a:lvl1pPr marL="287338" indent="-2873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z"/>
        <a:defRPr kumimoji="1" sz="3200">
          <a:solidFill>
            <a:srgbClr val="FFFFCC"/>
          </a:solidFill>
          <a:latin typeface="+mn-lt"/>
          <a:ea typeface="+mn-ea"/>
          <a:cs typeface="+mn-cs"/>
        </a:defRPr>
      </a:lvl1pPr>
      <a:lvl2pPr marL="636588" indent="-2349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y"/>
        <a:defRPr kumimoji="1" sz="3200">
          <a:solidFill>
            <a:srgbClr val="FFFFCC"/>
          </a:solidFill>
          <a:latin typeface="+mn-lt"/>
        </a:defRPr>
      </a:lvl2pPr>
      <a:lvl3pPr marL="919163" indent="-16827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x"/>
        <a:defRPr kumimoji="1" sz="3200">
          <a:solidFill>
            <a:srgbClr val="FFFFCC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3200">
          <a:solidFill>
            <a:srgbClr val="FFFFCC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3200">
          <a:solidFill>
            <a:srgbClr val="FFFFCC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3200">
          <a:solidFill>
            <a:srgbClr val="FFFFCC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3200">
          <a:solidFill>
            <a:srgbClr val="FFFFCC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3200">
          <a:solidFill>
            <a:srgbClr val="FFFFCC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3200">
          <a:solidFill>
            <a:srgbClr val="FFFFCC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5" name="Rectangle 5"/>
          <p:cNvSpPr>
            <a:spLocks noGrp="1" noChangeArrowheads="1"/>
          </p:cNvSpPr>
          <p:nvPr>
            <p:ph type="subTitle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Ch. </a:t>
            </a:r>
            <a:r>
              <a:rPr lang="en-US" dirty="0" smtClean="0"/>
              <a:t>9 - Nomenclature</a:t>
            </a:r>
            <a:endParaRPr lang="en-US" dirty="0"/>
          </a:p>
        </p:txBody>
      </p:sp>
      <p:sp>
        <p:nvSpPr>
          <p:cNvPr id="163846" name="Rectangle 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Naming Acids</a:t>
            </a:r>
            <a:r>
              <a:rPr lang="en-US" dirty="0"/>
              <a:t/>
            </a:r>
            <a:br>
              <a:rPr lang="en-US" dirty="0"/>
            </a:br>
            <a:endParaRPr lang="en-US" dirty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71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16487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57200" y="1428750"/>
            <a:ext cx="8178800" cy="508635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b="1"/>
              <a:t>Acids</a:t>
            </a:r>
          </a:p>
          <a:p>
            <a:pPr lvl="1">
              <a:lnSpc>
                <a:spcPct val="120000"/>
              </a:lnSpc>
            </a:pPr>
            <a:r>
              <a:rPr lang="en-US"/>
              <a:t>Compounds that form H</a:t>
            </a:r>
            <a:r>
              <a:rPr lang="en-US" baseline="30000"/>
              <a:t>+</a:t>
            </a:r>
            <a:r>
              <a:rPr lang="en-US"/>
              <a:t> in water.</a:t>
            </a:r>
          </a:p>
          <a:p>
            <a:pPr lvl="1">
              <a:lnSpc>
                <a:spcPct val="120000"/>
              </a:lnSpc>
            </a:pPr>
            <a:r>
              <a:rPr lang="en-US"/>
              <a:t>Formulas usually begin with ‘H’.</a:t>
            </a:r>
          </a:p>
          <a:p>
            <a:pPr>
              <a:lnSpc>
                <a:spcPct val="120000"/>
              </a:lnSpc>
            </a:pPr>
            <a:r>
              <a:rPr lang="en-US" b="1"/>
              <a:t>Examples:</a:t>
            </a:r>
          </a:p>
          <a:p>
            <a:pPr lvl="1">
              <a:lnSpc>
                <a:spcPct val="120000"/>
              </a:lnSpc>
            </a:pPr>
            <a:r>
              <a:rPr lang="en-US"/>
              <a:t>HCl – hydrochloric acid</a:t>
            </a:r>
          </a:p>
          <a:p>
            <a:pPr lvl="1">
              <a:lnSpc>
                <a:spcPct val="120000"/>
              </a:lnSpc>
            </a:pPr>
            <a:r>
              <a:rPr lang="en-US"/>
              <a:t>HNO</a:t>
            </a:r>
            <a:r>
              <a:rPr lang="en-US" baseline="-25000"/>
              <a:t>3</a:t>
            </a:r>
            <a:r>
              <a:rPr lang="en-US"/>
              <a:t> – nitric acid</a:t>
            </a:r>
          </a:p>
          <a:p>
            <a:pPr lvl="1">
              <a:lnSpc>
                <a:spcPct val="120000"/>
              </a:lnSpc>
            </a:pPr>
            <a:r>
              <a:rPr lang="en-US"/>
              <a:t>H</a:t>
            </a:r>
            <a:r>
              <a:rPr lang="en-US" baseline="-25000"/>
              <a:t>2</a:t>
            </a:r>
            <a:r>
              <a:rPr lang="en-US"/>
              <a:t>SO</a:t>
            </a:r>
            <a:r>
              <a:rPr lang="en-US" baseline="-25000"/>
              <a:t>4</a:t>
            </a:r>
            <a:r>
              <a:rPr lang="en-US"/>
              <a:t> – sulfuric acid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48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48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48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48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48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648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648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72" grpId="0" build="p" bldLvl="2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5891" name="Object 3"/>
          <p:cNvGraphicFramePr>
            <a:graphicFrameLocks noChangeAspect="1"/>
          </p:cNvGraphicFramePr>
          <p:nvPr/>
        </p:nvGraphicFramePr>
        <p:xfrm>
          <a:off x="276225" y="1487488"/>
          <a:ext cx="8591550" cy="4946650"/>
        </p:xfrm>
        <a:graphic>
          <a:graphicData uri="http://schemas.openxmlformats.org/presentationml/2006/ole">
            <p:oleObj spid="_x0000_s165891" name="Document" r:id="rId3" imgW="7070760" imgH="4073400" progId="Word.Document.8">
              <p:embed/>
            </p:oleObj>
          </a:graphicData>
        </a:graphic>
      </p:graphicFrame>
      <p:sp>
        <p:nvSpPr>
          <p:cNvPr id="1658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Acid </a:t>
            </a:r>
            <a:r>
              <a:rPr lang="en-US" dirty="0"/>
              <a:t>Nomenclature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Acid </a:t>
            </a:r>
            <a:r>
              <a:rPr lang="en-US" dirty="0"/>
              <a:t>Nomenclature</a:t>
            </a:r>
          </a:p>
        </p:txBody>
      </p:sp>
      <p:graphicFrame>
        <p:nvGraphicFramePr>
          <p:cNvPr id="239619" name="Object 3"/>
          <p:cNvGraphicFramePr>
            <a:graphicFrameLocks noChangeAspect="1"/>
          </p:cNvGraphicFramePr>
          <p:nvPr>
            <p:ph type="dgm" idx="1"/>
          </p:nvPr>
        </p:nvGraphicFramePr>
        <p:xfrm>
          <a:off x="1890280" y="1454728"/>
          <a:ext cx="5332413" cy="5078413"/>
        </p:xfrm>
        <a:graphic>
          <a:graphicData uri="http://schemas.openxmlformats.org/presentationml/2006/ole">
            <p:oleObj spid="_x0000_s239619" name="MS Org Chart" r:id="rId3" imgW="4539960" imgH="4324320" progId="OrgPlusWOPX.4">
              <p:embed followColorScheme="full"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5" name="Rectangle 3"/>
          <p:cNvSpPr>
            <a:spLocks noChangeArrowheads="1"/>
          </p:cNvSpPr>
          <p:nvPr/>
        </p:nvSpPr>
        <p:spPr bwMode="auto">
          <a:xfrm>
            <a:off x="479425" y="1946275"/>
            <a:ext cx="5259388" cy="181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7338" indent="-287338">
              <a:lnSpc>
                <a:spcPct val="120000"/>
              </a:lnSpc>
              <a:buFont typeface="Monotype Sorts" pitchFamily="2" charset="2"/>
              <a:buChar char="z"/>
            </a:pPr>
            <a:r>
              <a:rPr lang="en-US" sz="3200" b="1">
                <a:solidFill>
                  <a:schemeClr val="tx1"/>
                </a:solidFill>
              </a:rPr>
              <a:t>HBr</a:t>
            </a:r>
          </a:p>
          <a:p>
            <a:pPr marL="287338" indent="-287338">
              <a:lnSpc>
                <a:spcPct val="120000"/>
              </a:lnSpc>
              <a:buFont typeface="Monotype Sorts" pitchFamily="2" charset="2"/>
              <a:buChar char="z"/>
            </a:pPr>
            <a:endParaRPr lang="en-US" sz="3200" b="1">
              <a:solidFill>
                <a:schemeClr val="tx1"/>
              </a:solidFill>
            </a:endParaRPr>
          </a:p>
          <a:p>
            <a:pPr marL="287338" indent="-287338">
              <a:lnSpc>
                <a:spcPct val="120000"/>
              </a:lnSpc>
              <a:buFont typeface="Monotype Sorts" pitchFamily="2" charset="2"/>
              <a:buChar char="z"/>
            </a:pPr>
            <a:r>
              <a:rPr lang="en-US" sz="3200" b="1">
                <a:solidFill>
                  <a:schemeClr val="tx1"/>
                </a:solidFill>
              </a:rPr>
              <a:t>H</a:t>
            </a:r>
            <a:r>
              <a:rPr lang="en-US" sz="3200" b="1" baseline="-25000">
                <a:solidFill>
                  <a:schemeClr val="tx1"/>
                </a:solidFill>
              </a:rPr>
              <a:t>2</a:t>
            </a:r>
            <a:r>
              <a:rPr lang="en-US" sz="3200" b="1">
                <a:solidFill>
                  <a:schemeClr val="tx1"/>
                </a:solidFill>
              </a:rPr>
              <a:t>CO</a:t>
            </a:r>
            <a:r>
              <a:rPr lang="en-US" sz="3200" b="1" baseline="-25000">
                <a:solidFill>
                  <a:schemeClr val="tx1"/>
                </a:solidFill>
              </a:rPr>
              <a:t>3</a:t>
            </a:r>
            <a:endParaRPr lang="en-US" sz="3200" b="1">
              <a:solidFill>
                <a:schemeClr val="tx1"/>
              </a:solidFill>
            </a:endParaRPr>
          </a:p>
          <a:p>
            <a:pPr marL="287338" indent="-287338">
              <a:lnSpc>
                <a:spcPct val="120000"/>
              </a:lnSpc>
              <a:buFont typeface="Monotype Sorts" pitchFamily="2" charset="2"/>
              <a:buChar char="z"/>
            </a:pPr>
            <a:endParaRPr lang="en-US" sz="3200" b="1">
              <a:solidFill>
                <a:schemeClr val="tx1"/>
              </a:solidFill>
            </a:endParaRPr>
          </a:p>
          <a:p>
            <a:pPr marL="287338" indent="-287338">
              <a:lnSpc>
                <a:spcPct val="120000"/>
              </a:lnSpc>
              <a:buFont typeface="Monotype Sorts" pitchFamily="2" charset="2"/>
              <a:buChar char="z"/>
            </a:pPr>
            <a:r>
              <a:rPr lang="en-US" sz="3200" b="1">
                <a:solidFill>
                  <a:schemeClr val="tx1"/>
                </a:solidFill>
              </a:rPr>
              <a:t>H</a:t>
            </a:r>
            <a:r>
              <a:rPr lang="en-US" sz="3200" b="1" baseline="-25000">
                <a:solidFill>
                  <a:schemeClr val="tx1"/>
                </a:solidFill>
              </a:rPr>
              <a:t>2</a:t>
            </a:r>
            <a:r>
              <a:rPr lang="en-US" sz="3200" b="1">
                <a:solidFill>
                  <a:schemeClr val="tx1"/>
                </a:solidFill>
              </a:rPr>
              <a:t>SO</a:t>
            </a:r>
            <a:r>
              <a:rPr lang="en-US" sz="3200" b="1" baseline="-25000">
                <a:solidFill>
                  <a:schemeClr val="tx1"/>
                </a:solidFill>
              </a:rPr>
              <a:t>3</a:t>
            </a:r>
            <a:endParaRPr lang="en-US" sz="3200">
              <a:solidFill>
                <a:schemeClr val="tx1"/>
              </a:solidFill>
            </a:endParaRPr>
          </a:p>
          <a:p>
            <a:pPr marL="636588" lvl="1" indent="-234950">
              <a:lnSpc>
                <a:spcPct val="120000"/>
              </a:lnSpc>
            </a:pP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66916" name="Rectangle 4"/>
          <p:cNvSpPr>
            <a:spLocks noChangeArrowheads="1"/>
          </p:cNvSpPr>
          <p:nvPr/>
        </p:nvSpPr>
        <p:spPr bwMode="auto">
          <a:xfrm>
            <a:off x="433388" y="2590800"/>
            <a:ext cx="4227512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36588" lvl="1" indent="-234950">
              <a:lnSpc>
                <a:spcPct val="120000"/>
              </a:lnSpc>
            </a:pPr>
            <a:r>
              <a:rPr lang="en-US" sz="3200">
                <a:solidFill>
                  <a:schemeClr val="tx1"/>
                </a:solidFill>
              </a:rPr>
              <a:t>2 elements, </a:t>
            </a:r>
            <a:r>
              <a:rPr lang="en-US" sz="3200">
                <a:solidFill>
                  <a:schemeClr val="accent1"/>
                </a:solidFill>
              </a:rPr>
              <a:t>-</a:t>
            </a:r>
            <a:r>
              <a:rPr lang="en-US" sz="3200" i="1">
                <a:solidFill>
                  <a:schemeClr val="accent1"/>
                </a:solidFill>
              </a:rPr>
              <a:t>ide</a:t>
            </a:r>
            <a:endParaRPr lang="en-US" sz="3200">
              <a:solidFill>
                <a:schemeClr val="accent1"/>
              </a:solidFill>
            </a:endParaRPr>
          </a:p>
        </p:txBody>
      </p:sp>
      <p:sp>
        <p:nvSpPr>
          <p:cNvPr id="166917" name="Rectangle 5"/>
          <p:cNvSpPr>
            <a:spLocks noChangeArrowheads="1"/>
          </p:cNvSpPr>
          <p:nvPr/>
        </p:nvSpPr>
        <p:spPr bwMode="auto">
          <a:xfrm>
            <a:off x="433388" y="4037013"/>
            <a:ext cx="8351837" cy="81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36588" lvl="1" indent="-234950">
              <a:lnSpc>
                <a:spcPct val="120000"/>
              </a:lnSpc>
            </a:pPr>
            <a:r>
              <a:rPr lang="en-US" sz="3200">
                <a:solidFill>
                  <a:schemeClr val="tx1"/>
                </a:solidFill>
              </a:rPr>
              <a:t>3 elements, </a:t>
            </a:r>
            <a:r>
              <a:rPr lang="en-US" sz="3200" i="1">
                <a:solidFill>
                  <a:schemeClr val="accent1"/>
                </a:solidFill>
              </a:rPr>
              <a:t>-ate</a:t>
            </a:r>
            <a:r>
              <a:rPr lang="en-US" sz="3200">
                <a:solidFill>
                  <a:schemeClr val="tx1"/>
                </a:solidFill>
              </a:rPr>
              <a:t>	</a:t>
            </a:r>
          </a:p>
        </p:txBody>
      </p:sp>
      <p:sp>
        <p:nvSpPr>
          <p:cNvPr id="166918" name="Rectangle 6"/>
          <p:cNvSpPr>
            <a:spLocks noChangeArrowheads="1"/>
          </p:cNvSpPr>
          <p:nvPr/>
        </p:nvSpPr>
        <p:spPr bwMode="auto">
          <a:xfrm>
            <a:off x="433388" y="5476875"/>
            <a:ext cx="4565650" cy="81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36588" lvl="1" indent="-234950">
              <a:lnSpc>
                <a:spcPct val="120000"/>
              </a:lnSpc>
            </a:pPr>
            <a:r>
              <a:rPr lang="en-US" sz="3200">
                <a:solidFill>
                  <a:schemeClr val="tx1"/>
                </a:solidFill>
              </a:rPr>
              <a:t>3 elements, </a:t>
            </a:r>
            <a:r>
              <a:rPr lang="en-US" sz="3200" i="1">
                <a:solidFill>
                  <a:schemeClr val="accent1"/>
                </a:solidFill>
              </a:rPr>
              <a:t>-ite</a:t>
            </a:r>
            <a:endParaRPr lang="en-US" sz="3200">
              <a:solidFill>
                <a:schemeClr val="accent1"/>
              </a:solidFill>
            </a:endParaRPr>
          </a:p>
        </p:txBody>
      </p:sp>
      <p:sp>
        <p:nvSpPr>
          <p:cNvPr id="166919" name="Rectangle 7"/>
          <p:cNvSpPr>
            <a:spLocks noChangeArrowheads="1"/>
          </p:cNvSpPr>
          <p:nvPr/>
        </p:nvSpPr>
        <p:spPr bwMode="auto">
          <a:xfrm>
            <a:off x="4529138" y="2582863"/>
            <a:ext cx="4233862" cy="874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7338" indent="-287338">
              <a:lnSpc>
                <a:spcPct val="120000"/>
              </a:lnSpc>
              <a:buFont typeface="Monotype Sorts" pitchFamily="2" charset="2"/>
              <a:buNone/>
            </a:pPr>
            <a:r>
              <a:rPr lang="en-US" sz="3200">
                <a:solidFill>
                  <a:schemeClr val="tx1"/>
                </a:solidFill>
                <a:sym typeface="Symbol" pitchFamily="18" charset="2"/>
              </a:rPr>
              <a:t></a:t>
            </a:r>
            <a:r>
              <a:rPr lang="en-US" sz="3200">
                <a:solidFill>
                  <a:schemeClr val="tx1"/>
                </a:solidFill>
              </a:rPr>
              <a:t> 	</a:t>
            </a:r>
            <a:r>
              <a:rPr lang="en-US" sz="3200">
                <a:solidFill>
                  <a:schemeClr val="accent1"/>
                </a:solidFill>
              </a:rPr>
              <a:t>hydro</a:t>
            </a:r>
            <a:r>
              <a:rPr lang="en-US" sz="3200">
                <a:solidFill>
                  <a:schemeClr val="tx1"/>
                </a:solidFill>
              </a:rPr>
              <a:t>bromic acid</a:t>
            </a:r>
          </a:p>
        </p:txBody>
      </p:sp>
      <p:sp>
        <p:nvSpPr>
          <p:cNvPr id="166920" name="Rectangle 8"/>
          <p:cNvSpPr>
            <a:spLocks noChangeArrowheads="1"/>
          </p:cNvSpPr>
          <p:nvPr/>
        </p:nvSpPr>
        <p:spPr bwMode="auto">
          <a:xfrm>
            <a:off x="4527550" y="4038600"/>
            <a:ext cx="3752850" cy="81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7338" indent="-287338">
              <a:lnSpc>
                <a:spcPct val="120000"/>
              </a:lnSpc>
              <a:buFont typeface="Monotype Sorts" pitchFamily="2" charset="2"/>
              <a:buNone/>
            </a:pPr>
            <a:r>
              <a:rPr lang="en-US" sz="3200">
                <a:solidFill>
                  <a:schemeClr val="tx1"/>
                </a:solidFill>
                <a:sym typeface="Symbol" pitchFamily="18" charset="2"/>
              </a:rPr>
              <a:t>	carbon</a:t>
            </a:r>
            <a:r>
              <a:rPr lang="en-US" sz="3200">
                <a:solidFill>
                  <a:schemeClr val="accent1"/>
                </a:solidFill>
                <a:sym typeface="Symbol" pitchFamily="18" charset="2"/>
              </a:rPr>
              <a:t>ic</a:t>
            </a:r>
            <a:r>
              <a:rPr lang="en-US" sz="3200">
                <a:solidFill>
                  <a:schemeClr val="tx1"/>
                </a:solidFill>
                <a:sym typeface="Symbol" pitchFamily="18" charset="2"/>
              </a:rPr>
              <a:t> acid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66921" name="Rectangle 9"/>
          <p:cNvSpPr>
            <a:spLocks noChangeArrowheads="1"/>
          </p:cNvSpPr>
          <p:nvPr/>
        </p:nvSpPr>
        <p:spPr bwMode="auto">
          <a:xfrm>
            <a:off x="4527550" y="5465763"/>
            <a:ext cx="3811588" cy="81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7338" indent="-287338">
              <a:lnSpc>
                <a:spcPct val="120000"/>
              </a:lnSpc>
              <a:buFont typeface="Monotype Sorts" pitchFamily="2" charset="2"/>
              <a:buNone/>
            </a:pPr>
            <a:r>
              <a:rPr lang="en-US" sz="3200">
                <a:solidFill>
                  <a:schemeClr val="tx1"/>
                </a:solidFill>
                <a:sym typeface="Symbol" pitchFamily="18" charset="2"/>
              </a:rPr>
              <a:t>	sulfur</a:t>
            </a:r>
            <a:r>
              <a:rPr lang="en-US" sz="3200">
                <a:solidFill>
                  <a:schemeClr val="accent1"/>
                </a:solidFill>
                <a:sym typeface="Symbol" pitchFamily="18" charset="2"/>
              </a:rPr>
              <a:t>ous</a:t>
            </a:r>
            <a:r>
              <a:rPr lang="en-US" sz="3200">
                <a:solidFill>
                  <a:schemeClr val="tx1"/>
                </a:solidFill>
                <a:sym typeface="Symbol" pitchFamily="18" charset="2"/>
              </a:rPr>
              <a:t> acid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66922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Acid </a:t>
            </a:r>
            <a:r>
              <a:rPr lang="en-US" dirty="0"/>
              <a:t>Nomenclature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6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6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6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6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6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66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6" grpId="0" autoUpdateAnimBg="0"/>
      <p:bldP spid="166917" grpId="0" autoUpdateAnimBg="0"/>
      <p:bldP spid="166918" grpId="0" autoUpdateAnimBg="0"/>
      <p:bldP spid="166919" grpId="0" autoUpdateAnimBg="0"/>
      <p:bldP spid="166920" grpId="0" autoUpdateAnimBg="0"/>
      <p:bldP spid="166921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9" name="Rectangle 3"/>
          <p:cNvSpPr>
            <a:spLocks noChangeArrowheads="1"/>
          </p:cNvSpPr>
          <p:nvPr/>
        </p:nvSpPr>
        <p:spPr bwMode="auto">
          <a:xfrm>
            <a:off x="479425" y="1946275"/>
            <a:ext cx="5259388" cy="181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7338" indent="-287338">
              <a:lnSpc>
                <a:spcPct val="120000"/>
              </a:lnSpc>
              <a:buFont typeface="Monotype Sorts" pitchFamily="2" charset="2"/>
              <a:buChar char="z"/>
            </a:pPr>
            <a:r>
              <a:rPr lang="en-US" sz="3200" b="1"/>
              <a:t>hydrofluoric acid</a:t>
            </a:r>
          </a:p>
          <a:p>
            <a:pPr marL="287338" indent="-287338">
              <a:lnSpc>
                <a:spcPct val="120000"/>
              </a:lnSpc>
              <a:buFont typeface="Monotype Sorts" pitchFamily="2" charset="2"/>
              <a:buChar char="z"/>
            </a:pPr>
            <a:endParaRPr lang="en-US" sz="3200" b="1"/>
          </a:p>
          <a:p>
            <a:pPr marL="287338" indent="-287338">
              <a:lnSpc>
                <a:spcPct val="120000"/>
              </a:lnSpc>
              <a:buFont typeface="Monotype Sorts" pitchFamily="2" charset="2"/>
              <a:buChar char="z"/>
            </a:pPr>
            <a:r>
              <a:rPr lang="en-US" sz="3200" b="1"/>
              <a:t>sulfuric acid</a:t>
            </a:r>
          </a:p>
          <a:p>
            <a:pPr marL="287338" indent="-287338">
              <a:lnSpc>
                <a:spcPct val="120000"/>
              </a:lnSpc>
              <a:buFont typeface="Monotype Sorts" pitchFamily="2" charset="2"/>
              <a:buChar char="z"/>
            </a:pPr>
            <a:endParaRPr lang="en-US" sz="3200" b="1"/>
          </a:p>
          <a:p>
            <a:pPr marL="287338" indent="-287338">
              <a:lnSpc>
                <a:spcPct val="120000"/>
              </a:lnSpc>
              <a:buFont typeface="Monotype Sorts" pitchFamily="2" charset="2"/>
              <a:buChar char="z"/>
            </a:pPr>
            <a:r>
              <a:rPr lang="en-US" sz="3200" b="1"/>
              <a:t>nitrous acid</a:t>
            </a:r>
            <a:endParaRPr lang="en-US" sz="3200"/>
          </a:p>
          <a:p>
            <a:pPr marL="636588" lvl="1" indent="-234950">
              <a:lnSpc>
                <a:spcPct val="120000"/>
              </a:lnSpc>
            </a:pPr>
            <a:endParaRPr lang="en-US" sz="3200"/>
          </a:p>
        </p:txBody>
      </p:sp>
      <p:sp>
        <p:nvSpPr>
          <p:cNvPr id="167940" name="Rectangle 4"/>
          <p:cNvSpPr>
            <a:spLocks noChangeArrowheads="1"/>
          </p:cNvSpPr>
          <p:nvPr/>
        </p:nvSpPr>
        <p:spPr bwMode="auto">
          <a:xfrm>
            <a:off x="433388" y="2590800"/>
            <a:ext cx="3060700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36588" lvl="1" indent="-234950">
              <a:lnSpc>
                <a:spcPct val="120000"/>
              </a:lnSpc>
            </a:pPr>
            <a:r>
              <a:rPr lang="en-US" sz="3200"/>
              <a:t>2 elements</a:t>
            </a:r>
          </a:p>
        </p:txBody>
      </p:sp>
      <p:sp>
        <p:nvSpPr>
          <p:cNvPr id="167941" name="Rectangle 5"/>
          <p:cNvSpPr>
            <a:spLocks noChangeArrowheads="1"/>
          </p:cNvSpPr>
          <p:nvPr/>
        </p:nvSpPr>
        <p:spPr bwMode="auto">
          <a:xfrm>
            <a:off x="433388" y="4037013"/>
            <a:ext cx="4171950" cy="81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36588" lvl="1" indent="-234950">
              <a:lnSpc>
                <a:spcPct val="120000"/>
              </a:lnSpc>
            </a:pPr>
            <a:r>
              <a:rPr lang="en-US" sz="3200">
                <a:solidFill>
                  <a:schemeClr val="tx1"/>
                </a:solidFill>
              </a:rPr>
              <a:t>3 elements, </a:t>
            </a:r>
            <a:r>
              <a:rPr lang="en-US" sz="3200" i="1">
                <a:solidFill>
                  <a:schemeClr val="tx1"/>
                </a:solidFill>
              </a:rPr>
              <a:t>-ic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67942" name="Rectangle 6"/>
          <p:cNvSpPr>
            <a:spLocks noChangeArrowheads="1"/>
          </p:cNvSpPr>
          <p:nvPr/>
        </p:nvSpPr>
        <p:spPr bwMode="auto">
          <a:xfrm>
            <a:off x="433388" y="5476875"/>
            <a:ext cx="4164012" cy="81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36588" lvl="1" indent="-234950">
              <a:lnSpc>
                <a:spcPct val="120000"/>
              </a:lnSpc>
            </a:pPr>
            <a:r>
              <a:rPr lang="en-US" sz="3200">
                <a:solidFill>
                  <a:schemeClr val="tx1"/>
                </a:solidFill>
              </a:rPr>
              <a:t>3 elements, </a:t>
            </a:r>
            <a:r>
              <a:rPr lang="en-US" sz="3200" i="1">
                <a:solidFill>
                  <a:schemeClr val="tx1"/>
                </a:solidFill>
              </a:rPr>
              <a:t>-ous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67943" name="Rectangle 7"/>
          <p:cNvSpPr>
            <a:spLocks noChangeArrowheads="1"/>
          </p:cNvSpPr>
          <p:nvPr/>
        </p:nvSpPr>
        <p:spPr bwMode="auto">
          <a:xfrm>
            <a:off x="6840538" y="2590800"/>
            <a:ext cx="1990725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7338" indent="-287338">
              <a:lnSpc>
                <a:spcPct val="120000"/>
              </a:lnSpc>
              <a:buFont typeface="Monotype Sorts" pitchFamily="2" charset="2"/>
              <a:buNone/>
            </a:pPr>
            <a:r>
              <a:rPr lang="en-US" sz="3200">
                <a:sym typeface="Symbol" pitchFamily="18" charset="2"/>
              </a:rPr>
              <a:t></a:t>
            </a:r>
            <a:r>
              <a:rPr lang="en-US" sz="3200"/>
              <a:t>  HF</a:t>
            </a:r>
          </a:p>
        </p:txBody>
      </p:sp>
      <p:sp>
        <p:nvSpPr>
          <p:cNvPr id="167944" name="Rectangle 8"/>
          <p:cNvSpPr>
            <a:spLocks noChangeArrowheads="1"/>
          </p:cNvSpPr>
          <p:nvPr/>
        </p:nvSpPr>
        <p:spPr bwMode="auto">
          <a:xfrm>
            <a:off x="6838950" y="4038600"/>
            <a:ext cx="2305050" cy="81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7338" indent="-287338">
              <a:lnSpc>
                <a:spcPct val="120000"/>
              </a:lnSpc>
              <a:buFont typeface="Monotype Sorts" pitchFamily="2" charset="2"/>
              <a:buNone/>
            </a:pPr>
            <a:r>
              <a:rPr lang="en-US" sz="3200">
                <a:sym typeface="Symbol" pitchFamily="18" charset="2"/>
              </a:rPr>
              <a:t>  H</a:t>
            </a:r>
            <a:r>
              <a:rPr lang="en-US" sz="3200" baseline="-25000">
                <a:sym typeface="Symbol" pitchFamily="18" charset="2"/>
              </a:rPr>
              <a:t>2</a:t>
            </a:r>
            <a:r>
              <a:rPr lang="en-US" sz="3200">
                <a:sym typeface="Symbol" pitchFamily="18" charset="2"/>
              </a:rPr>
              <a:t>SO</a:t>
            </a:r>
            <a:r>
              <a:rPr lang="en-US" sz="3200" baseline="-25000">
                <a:sym typeface="Symbol" pitchFamily="18" charset="2"/>
              </a:rPr>
              <a:t>4</a:t>
            </a:r>
            <a:endParaRPr lang="en-US" sz="3200"/>
          </a:p>
        </p:txBody>
      </p:sp>
      <p:sp>
        <p:nvSpPr>
          <p:cNvPr id="167945" name="Rectangle 9"/>
          <p:cNvSpPr>
            <a:spLocks noChangeArrowheads="1"/>
          </p:cNvSpPr>
          <p:nvPr/>
        </p:nvSpPr>
        <p:spPr bwMode="auto">
          <a:xfrm>
            <a:off x="6838950" y="5467350"/>
            <a:ext cx="2260600" cy="81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7338" indent="-287338">
              <a:lnSpc>
                <a:spcPct val="120000"/>
              </a:lnSpc>
              <a:buFont typeface="Monotype Sorts" pitchFamily="2" charset="2"/>
              <a:buNone/>
            </a:pPr>
            <a:r>
              <a:rPr lang="en-US" sz="3200">
                <a:sym typeface="Symbol" pitchFamily="18" charset="2"/>
              </a:rPr>
              <a:t>  HNO</a:t>
            </a:r>
            <a:r>
              <a:rPr lang="en-US" sz="3200" baseline="-25000">
                <a:sym typeface="Symbol" pitchFamily="18" charset="2"/>
              </a:rPr>
              <a:t>2</a:t>
            </a:r>
            <a:endParaRPr lang="en-US" sz="3200"/>
          </a:p>
        </p:txBody>
      </p:sp>
      <p:sp>
        <p:nvSpPr>
          <p:cNvPr id="167946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Acid </a:t>
            </a:r>
            <a:r>
              <a:rPr lang="en-US" dirty="0"/>
              <a:t>Nomenclature</a:t>
            </a:r>
          </a:p>
        </p:txBody>
      </p:sp>
      <p:sp>
        <p:nvSpPr>
          <p:cNvPr id="167947" name="Rectangle 11"/>
          <p:cNvSpPr>
            <a:spLocks noChangeArrowheads="1"/>
          </p:cNvSpPr>
          <p:nvPr/>
        </p:nvSpPr>
        <p:spPr bwMode="auto">
          <a:xfrm>
            <a:off x="4356100" y="2590800"/>
            <a:ext cx="2325688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7338" indent="-287338">
              <a:lnSpc>
                <a:spcPct val="120000"/>
              </a:lnSpc>
              <a:buFont typeface="Monotype Sorts" pitchFamily="2" charset="2"/>
              <a:buNone/>
            </a:pPr>
            <a:r>
              <a:rPr lang="en-US" sz="3200">
                <a:sym typeface="Symbol" pitchFamily="18" charset="2"/>
              </a:rPr>
              <a:t></a:t>
            </a:r>
            <a:r>
              <a:rPr lang="en-US" sz="3200"/>
              <a:t>  H</a:t>
            </a:r>
            <a:r>
              <a:rPr lang="en-US" sz="3200" baseline="30000"/>
              <a:t>+</a:t>
            </a:r>
            <a:r>
              <a:rPr lang="en-US" sz="3200"/>
              <a:t> F-</a:t>
            </a:r>
          </a:p>
        </p:txBody>
      </p:sp>
      <p:sp>
        <p:nvSpPr>
          <p:cNvPr id="167948" name="Rectangle 12"/>
          <p:cNvSpPr>
            <a:spLocks noChangeArrowheads="1"/>
          </p:cNvSpPr>
          <p:nvPr/>
        </p:nvSpPr>
        <p:spPr bwMode="auto">
          <a:xfrm>
            <a:off x="4354513" y="4038600"/>
            <a:ext cx="2692400" cy="81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7338" indent="-287338">
              <a:lnSpc>
                <a:spcPct val="120000"/>
              </a:lnSpc>
              <a:buFont typeface="Monotype Sorts" pitchFamily="2" charset="2"/>
              <a:buNone/>
            </a:pPr>
            <a:r>
              <a:rPr lang="en-US" sz="3200">
                <a:sym typeface="Symbol" pitchFamily="18" charset="2"/>
              </a:rPr>
              <a:t>  H</a:t>
            </a:r>
            <a:r>
              <a:rPr lang="en-US" sz="3200" baseline="30000">
                <a:sym typeface="Symbol" pitchFamily="18" charset="2"/>
              </a:rPr>
              <a:t>+</a:t>
            </a:r>
            <a:r>
              <a:rPr lang="en-US" sz="3200">
                <a:sym typeface="Symbol" pitchFamily="18" charset="2"/>
              </a:rPr>
              <a:t> SO</a:t>
            </a:r>
            <a:r>
              <a:rPr lang="en-US" sz="3200" baseline="-25000">
                <a:sym typeface="Symbol" pitchFamily="18" charset="2"/>
              </a:rPr>
              <a:t>4</a:t>
            </a:r>
            <a:r>
              <a:rPr lang="en-US" sz="3200" baseline="30000">
                <a:sym typeface="Symbol" pitchFamily="18" charset="2"/>
              </a:rPr>
              <a:t>2-</a:t>
            </a:r>
            <a:endParaRPr lang="en-US" sz="3200"/>
          </a:p>
        </p:txBody>
      </p:sp>
      <p:sp>
        <p:nvSpPr>
          <p:cNvPr id="167949" name="Rectangle 13"/>
          <p:cNvSpPr>
            <a:spLocks noChangeArrowheads="1"/>
          </p:cNvSpPr>
          <p:nvPr/>
        </p:nvSpPr>
        <p:spPr bwMode="auto">
          <a:xfrm>
            <a:off x="4354513" y="5467350"/>
            <a:ext cx="2641600" cy="81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7338" indent="-287338">
              <a:lnSpc>
                <a:spcPct val="120000"/>
              </a:lnSpc>
              <a:buFont typeface="Monotype Sorts" pitchFamily="2" charset="2"/>
              <a:buNone/>
            </a:pPr>
            <a:r>
              <a:rPr lang="en-US" sz="3200">
                <a:sym typeface="Symbol" pitchFamily="18" charset="2"/>
              </a:rPr>
              <a:t>  H</a:t>
            </a:r>
            <a:r>
              <a:rPr lang="en-US" sz="3200" baseline="30000">
                <a:sym typeface="Symbol" pitchFamily="18" charset="2"/>
              </a:rPr>
              <a:t>+</a:t>
            </a:r>
            <a:r>
              <a:rPr lang="en-US" sz="3200">
                <a:sym typeface="Symbol" pitchFamily="18" charset="2"/>
              </a:rPr>
              <a:t> NO</a:t>
            </a:r>
            <a:r>
              <a:rPr lang="en-US" sz="3200" baseline="-25000">
                <a:sym typeface="Symbol" pitchFamily="18" charset="2"/>
              </a:rPr>
              <a:t>2</a:t>
            </a:r>
            <a:r>
              <a:rPr lang="en-US" sz="3200" baseline="30000">
                <a:sym typeface="Symbol" pitchFamily="18" charset="2"/>
              </a:rPr>
              <a:t>-</a:t>
            </a:r>
            <a:endParaRPr lang="en-US" sz="3200" baseline="-2500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7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7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7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7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7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67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67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67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67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40" grpId="0" autoUpdateAnimBg="0"/>
      <p:bldP spid="167941" grpId="0" autoUpdateAnimBg="0"/>
      <p:bldP spid="167942" grpId="0" autoUpdateAnimBg="0"/>
      <p:bldP spid="167943" grpId="0" autoUpdateAnimBg="0"/>
      <p:bldP spid="167944" grpId="0" autoUpdateAnimBg="0"/>
      <p:bldP spid="167945" grpId="0" autoUpdateAnimBg="0"/>
      <p:bldP spid="167947" grpId="0" autoUpdateAnimBg="0"/>
      <p:bldP spid="167948" grpId="0" autoUpdateAnimBg="0"/>
      <p:bldP spid="167949" grpId="0" autoUpdateAnimBg="0"/>
    </p:bldLst>
  </p:timing>
</p:sld>
</file>

<file path=ppt/theme/theme1.xml><?xml version="1.0" encoding="utf-8"?>
<a:theme xmlns:a="http://schemas.openxmlformats.org/drawingml/2006/main" name="Contemporary Portrait">
  <a:themeElements>
    <a:clrScheme name="">
      <a:dk1>
        <a:srgbClr val="000000"/>
      </a:dk1>
      <a:lt1>
        <a:srgbClr val="FFFFCC"/>
      </a:lt1>
      <a:dk2>
        <a:srgbClr val="000066"/>
      </a:dk2>
      <a:lt2>
        <a:srgbClr val="FFCC00"/>
      </a:lt2>
      <a:accent1>
        <a:srgbClr val="FFCC00"/>
      </a:accent1>
      <a:accent2>
        <a:srgbClr val="FFCC00"/>
      </a:accent2>
      <a:accent3>
        <a:srgbClr val="AAAAB8"/>
      </a:accent3>
      <a:accent4>
        <a:srgbClr val="DADAAE"/>
      </a:accent4>
      <a:accent5>
        <a:srgbClr val="FFE2AA"/>
      </a:accent5>
      <a:accent6>
        <a:srgbClr val="E7B900"/>
      </a:accent6>
      <a:hlink>
        <a:srgbClr val="FFFF00"/>
      </a:hlink>
      <a:folHlink>
        <a:srgbClr val="3399FF"/>
      </a:folHlink>
    </a:clrScheme>
    <a:fontScheme name="Contemporary Portrai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3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Monotype Sorts" pitchFamily="2" charset="2"/>
          <a:buChar char="y"/>
          <a:tabLst/>
          <a:defRPr kumimoji="1" lang="en-US" sz="4000" b="0" i="0" u="none" strike="noStrike" cap="none" normalizeH="0" baseline="0" smtClean="0">
            <a:ln>
              <a:noFill/>
            </a:ln>
            <a:solidFill>
              <a:srgbClr val="FFFFCC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3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Monotype Sorts" pitchFamily="2" charset="2"/>
          <a:buChar char="y"/>
          <a:tabLst/>
          <a:defRPr kumimoji="1" lang="en-US" sz="4000" b="0" i="0" u="none" strike="noStrike" cap="none" normalizeH="0" baseline="0" smtClean="0">
            <a:ln>
              <a:noFill/>
            </a:ln>
            <a:solidFill>
              <a:srgbClr val="FFFFCC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Contemporary Portrai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Designs\Contemporary Portrait.pot</Template>
  <TotalTime>2606</TotalTime>
  <Words>103</Words>
  <Application>Microsoft Office PowerPoint</Application>
  <PresentationFormat>On-screen Show (4:3)</PresentationFormat>
  <Paragraphs>39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Times New Roman</vt:lpstr>
      <vt:lpstr>Arial Black</vt:lpstr>
      <vt:lpstr>Arial</vt:lpstr>
      <vt:lpstr>Monotype Sorts</vt:lpstr>
      <vt:lpstr>Arial Narrow</vt:lpstr>
      <vt:lpstr>Symbol</vt:lpstr>
      <vt:lpstr>Contemporary Portrait</vt:lpstr>
      <vt:lpstr>Microsoft Word Document</vt:lpstr>
      <vt:lpstr>MS Organization Chart 2.0</vt:lpstr>
      <vt:lpstr>Naming Acids </vt:lpstr>
      <vt:lpstr>Definition</vt:lpstr>
      <vt:lpstr>Acid Nomenclature</vt:lpstr>
      <vt:lpstr>Acid Nomenclature</vt:lpstr>
      <vt:lpstr>Acid Nomenclature</vt:lpstr>
      <vt:lpstr>Acid Nomenclature</vt:lpstr>
    </vt:vector>
  </TitlesOfParts>
  <Company>Northside 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IV. Acids</dc:title>
  <dc:creator>Mrs. Johannesson</dc:creator>
  <cp:lastModifiedBy>Mshull</cp:lastModifiedBy>
  <cp:revision>166</cp:revision>
  <cp:lastPrinted>1999-10-07T15:36:46Z</cp:lastPrinted>
  <dcterms:created xsi:type="dcterms:W3CDTF">1999-10-06T14:47:50Z</dcterms:created>
  <dcterms:modified xsi:type="dcterms:W3CDTF">2014-02-24T12:21:25Z</dcterms:modified>
</cp:coreProperties>
</file>