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996600"/>
    <a:srgbClr val="FF9900"/>
    <a:srgbClr val="663300"/>
    <a:srgbClr val="894400"/>
    <a:srgbClr val="FFFFFF"/>
    <a:srgbClr val="FFE8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36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468313" y="1663700"/>
            <a:ext cx="8153400" cy="1600200"/>
            <a:chOff x="288" y="1489"/>
            <a:chExt cx="5136" cy="1008"/>
          </a:xfrm>
        </p:grpSpPr>
        <p:sp>
          <p:nvSpPr>
            <p:cNvPr id="3074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96913" y="7477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2713" y="3033713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4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7DF957-3648-46A1-860A-4B6D84C025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CC823-8F97-4A21-A543-16437B232A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8B28-7485-4464-9ECA-0EC92E0A65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668E23-20A0-4D7A-95D6-C938705C46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A8B1-847C-4EA9-B59F-0A2DDB4DC9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1344-08C2-493A-B588-13C74ABDC5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D9DD-B330-4600-8628-CD79D9B609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72DD5-A6DE-40CB-8976-7728603F6F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1FDD3-917F-4CCA-B74A-EB6884FF16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DA4F-C210-4407-AEBC-33E0AE499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A6651-C16F-4422-91D8-FDB1D3C72C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F462-8255-43B7-B99D-7D702BA43D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i="1">
                <a:latin typeface="+mn-lt"/>
              </a:defRPr>
            </a:lvl1pPr>
          </a:lstStyle>
          <a:p>
            <a:r>
              <a:rPr lang="en-US"/>
              <a:t>C. Johannesson</a:t>
            </a:r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altLang="en-US"/>
              <a:t>C. Johannesson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E7DFD5-0D33-4D2E-B4BA-783627A5B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Symbol" pitchFamily="18" charset="2"/>
        <a:buChar char="¨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368300"/>
            <a:ext cx="7994650" cy="1143000"/>
          </a:xfrm>
        </p:spPr>
        <p:txBody>
          <a:bodyPr/>
          <a:lstStyle/>
          <a:p>
            <a:pPr algn="ctr"/>
            <a:r>
              <a:rPr lang="en-US" altLang="en-US" sz="4800" dirty="0"/>
              <a:t>Ch. </a:t>
            </a:r>
            <a:r>
              <a:rPr lang="en-US" altLang="en-US" sz="4800" dirty="0" smtClean="0"/>
              <a:t>4 </a:t>
            </a:r>
            <a:r>
              <a:rPr lang="en-US" altLang="en-US" sz="4800" dirty="0"/>
              <a:t>- Atomic Structure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916238"/>
            <a:ext cx="8340725" cy="1325562"/>
          </a:xfrm>
        </p:spPr>
        <p:txBody>
          <a:bodyPr/>
          <a:lstStyle/>
          <a:p>
            <a:r>
              <a:rPr lang="en-US" altLang="en-US" sz="3800" b="1" dirty="0"/>
              <a:t>II.</a:t>
            </a:r>
            <a:r>
              <a:rPr lang="en-US" altLang="en-US" sz="3800" dirty="0"/>
              <a:t> </a:t>
            </a:r>
            <a:r>
              <a:rPr lang="en-US" altLang="en-US" sz="3800" b="1" dirty="0"/>
              <a:t>Masses of </a:t>
            </a:r>
            <a:r>
              <a:rPr lang="en-US" altLang="en-US" sz="3800" b="1" dirty="0" smtClean="0"/>
              <a:t>Atoms</a:t>
            </a:r>
            <a:endParaRPr lang="en-US" altLang="en-US" sz="3400" dirty="0"/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 dirty="0"/>
              <a:t>Mass Number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 dirty="0"/>
              <a:t>Isotopes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 dirty="0"/>
              <a:t>Relative Atomic Mass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 dirty="0"/>
              <a:t>Average Atomic Mass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59395" name="AutoShape 3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396" name="Text Box 4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1443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EX</a:t>
            </a:r>
            <a:r>
              <a:rPr lang="en-US"/>
              <a:t>: </a:t>
            </a:r>
            <a:r>
              <a:rPr lang="en-US">
                <a:cs typeface="Times New Roman" pitchFamily="18" charset="0"/>
              </a:rPr>
              <a:t>Find chlorine’s average atomic mass if approximately 8 of every 10 atoms are chlorine-35 and 2 are chlorine-37.</a:t>
            </a:r>
            <a:endParaRPr lang="en-US"/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709738" y="4613275"/>
          <a:ext cx="3881437" cy="1120775"/>
        </p:xfrm>
        <a:graphic>
          <a:graphicData uri="http://schemas.openxmlformats.org/presentationml/2006/ole">
            <p:oleObj spid="_x0000_s59399" name="Equation" r:id="rId3" imgW="1358640" imgH="393480" progId="Equation.3">
              <p:embed/>
            </p:oleObj>
          </a:graphicData>
        </a:graphic>
      </p:graphicFrame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370513" y="4894263"/>
            <a:ext cx="25812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charset="0"/>
              </a:rPr>
              <a:t>35.40 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build="p" autoUpdateAnimBg="0" advAuto="0"/>
      <p:bldP spid="594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Subatomic Particles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247650" y="2101850"/>
          <a:ext cx="7731125" cy="3282950"/>
        </p:xfrm>
        <a:graphic>
          <a:graphicData uri="http://schemas.openxmlformats.org/presentationml/2006/ole">
            <p:oleObj spid="_x0000_s60418" name="MS Org Chart" r:id="rId3" imgW="7746840" imgH="3251160" progId="OrgPlusWOPX.4">
              <p:embed followColorScheme="full"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2113" y="5457825"/>
            <a:ext cx="4779962" cy="854075"/>
            <a:chOff x="535" y="3672"/>
            <a:chExt cx="3011" cy="538"/>
          </a:xfrm>
        </p:grpSpPr>
        <p:sp>
          <p:nvSpPr>
            <p:cNvPr id="52229" name="AutoShape 5"/>
            <p:cNvSpPr>
              <a:spLocks/>
            </p:cNvSpPr>
            <p:nvPr/>
          </p:nvSpPr>
          <p:spPr bwMode="auto">
            <a:xfrm rot="-5400000">
              <a:off x="1912" y="2295"/>
              <a:ext cx="257" cy="3011"/>
            </a:xfrm>
            <a:prstGeom prst="leftBrace">
              <a:avLst>
                <a:gd name="adj1" fmla="val 976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0" name="Text Box 6"/>
            <p:cNvSpPr txBox="1">
              <a:spLocks noChangeArrowheads="1"/>
            </p:cNvSpPr>
            <p:nvPr/>
          </p:nvSpPr>
          <p:spPr bwMode="auto">
            <a:xfrm>
              <a:off x="737" y="3883"/>
              <a:ext cx="2608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 charset="0"/>
                </a:rPr>
                <a:t>Most of the atom’s mass.</a:t>
              </a:r>
            </a:p>
          </p:txBody>
        </p:sp>
      </p:grp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577975" y="2987675"/>
            <a:ext cx="2417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NUCLEUS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540375" y="2989263"/>
            <a:ext cx="24177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ELECTRONS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71463" y="3819525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PROTONS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894013" y="3817938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NEUTRONS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527675" y="3833813"/>
            <a:ext cx="241776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NEGATIVE CHARGE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852488" y="4668838"/>
            <a:ext cx="12668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POSITIVE CHARGE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465513" y="4668838"/>
            <a:ext cx="12922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" charset="0"/>
              </a:rPr>
              <a:t>NEUTRAL CHARGE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894013" y="2152650"/>
            <a:ext cx="2417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ATOM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66938" y="4240213"/>
            <a:ext cx="1266825" cy="2032000"/>
            <a:chOff x="1365" y="2671"/>
            <a:chExt cx="798" cy="1280"/>
          </a:xfrm>
        </p:grpSpPr>
        <p:sp>
          <p:nvSpPr>
            <p:cNvPr id="52240" name="Freeform 16"/>
            <p:cNvSpPr>
              <a:spLocks/>
            </p:cNvSpPr>
            <p:nvPr/>
          </p:nvSpPr>
          <p:spPr bwMode="auto">
            <a:xfrm>
              <a:off x="1501" y="2671"/>
              <a:ext cx="526" cy="24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246"/>
                </a:cxn>
                <a:cxn ang="0">
                  <a:pos x="526" y="246"/>
                </a:cxn>
                <a:cxn ang="0">
                  <a:pos x="526" y="0"/>
                </a:cxn>
              </a:cxnLst>
              <a:rect l="0" t="0" r="r" b="b"/>
              <a:pathLst>
                <a:path w="526" h="246">
                  <a:moveTo>
                    <a:pt x="0" y="8"/>
                  </a:moveTo>
                  <a:lnTo>
                    <a:pt x="0" y="246"/>
                  </a:lnTo>
                  <a:lnTo>
                    <a:pt x="526" y="246"/>
                  </a:lnTo>
                  <a:lnTo>
                    <a:pt x="526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1764" y="2917"/>
              <a:ext cx="0" cy="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1365" y="3491"/>
              <a:ext cx="798" cy="4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QUARKS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8763" y="4370388"/>
            <a:ext cx="2963862" cy="2366962"/>
            <a:chOff x="163" y="2753"/>
            <a:chExt cx="1867" cy="1491"/>
          </a:xfrm>
        </p:grpSpPr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163" y="3648"/>
              <a:ext cx="1774" cy="5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Arial" charset="0"/>
                </a:rPr>
                <a:t>Atomic Number</a:t>
              </a:r>
            </a:p>
            <a:p>
              <a:pPr algn="ctr"/>
              <a:r>
                <a:rPr lang="en-US" sz="2800">
                  <a:latin typeface="Arial" charset="0"/>
                </a:rPr>
                <a:t>equals the # of...</a:t>
              </a:r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1587" y="2753"/>
              <a:ext cx="443" cy="1306"/>
            </a:xfrm>
            <a:custGeom>
              <a:avLst/>
              <a:gdLst/>
              <a:ahLst/>
              <a:cxnLst>
                <a:cxn ang="0">
                  <a:pos x="246" y="1167"/>
                </a:cxn>
                <a:cxn ang="0">
                  <a:pos x="304" y="1134"/>
                </a:cxn>
                <a:cxn ang="0">
                  <a:pos x="419" y="937"/>
                </a:cxn>
                <a:cxn ang="0">
                  <a:pos x="427" y="879"/>
                </a:cxn>
                <a:cxn ang="0">
                  <a:pos x="443" y="797"/>
                </a:cxn>
                <a:cxn ang="0">
                  <a:pos x="378" y="501"/>
                </a:cxn>
                <a:cxn ang="0">
                  <a:pos x="172" y="206"/>
                </a:cxn>
                <a:cxn ang="0">
                  <a:pos x="98" y="107"/>
                </a:cxn>
                <a:cxn ang="0">
                  <a:pos x="98" y="107"/>
                </a:cxn>
                <a:cxn ang="0">
                  <a:pos x="0" y="0"/>
                </a:cxn>
              </a:cxnLst>
              <a:rect l="0" t="0" r="r" b="b"/>
              <a:pathLst>
                <a:path w="443" h="1167">
                  <a:moveTo>
                    <a:pt x="246" y="1167"/>
                  </a:moveTo>
                  <a:cubicBezTo>
                    <a:pt x="265" y="1156"/>
                    <a:pt x="286" y="1147"/>
                    <a:pt x="304" y="1134"/>
                  </a:cubicBezTo>
                  <a:cubicBezTo>
                    <a:pt x="371" y="1085"/>
                    <a:pt x="384" y="1005"/>
                    <a:pt x="419" y="937"/>
                  </a:cubicBezTo>
                  <a:cubicBezTo>
                    <a:pt x="422" y="918"/>
                    <a:pt x="424" y="898"/>
                    <a:pt x="427" y="879"/>
                  </a:cubicBezTo>
                  <a:cubicBezTo>
                    <a:pt x="432" y="852"/>
                    <a:pt x="443" y="797"/>
                    <a:pt x="443" y="797"/>
                  </a:cubicBezTo>
                  <a:cubicBezTo>
                    <a:pt x="432" y="661"/>
                    <a:pt x="442" y="602"/>
                    <a:pt x="378" y="501"/>
                  </a:cubicBezTo>
                  <a:cubicBezTo>
                    <a:pt x="348" y="396"/>
                    <a:pt x="241" y="292"/>
                    <a:pt x="172" y="206"/>
                  </a:cubicBezTo>
                  <a:lnTo>
                    <a:pt x="98" y="107"/>
                  </a:lnTo>
                  <a:cubicBezTo>
                    <a:pt x="98" y="107"/>
                    <a:pt x="98" y="107"/>
                    <a:pt x="98" y="107"/>
                  </a:cubicBezTo>
                  <a:cubicBezTo>
                    <a:pt x="79" y="87"/>
                    <a:pt x="8" y="17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57425" y="3430588"/>
            <a:ext cx="6627813" cy="3089275"/>
            <a:chOff x="1422" y="2161"/>
            <a:chExt cx="4175" cy="1946"/>
          </a:xfrm>
        </p:grpSpPr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429" y="3511"/>
              <a:ext cx="1824" cy="59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equal in a neutral atom</a:t>
              </a:r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auto">
            <a:xfrm>
              <a:off x="1422" y="2802"/>
              <a:ext cx="1266" cy="888"/>
            </a:xfrm>
            <a:custGeom>
              <a:avLst/>
              <a:gdLst/>
              <a:ahLst/>
              <a:cxnLst>
                <a:cxn ang="0">
                  <a:pos x="1266" y="888"/>
                </a:cxn>
                <a:cxn ang="0">
                  <a:pos x="419" y="576"/>
                </a:cxn>
                <a:cxn ang="0">
                  <a:pos x="0" y="0"/>
                </a:cxn>
              </a:cxnLst>
              <a:rect l="0" t="0" r="r" b="b"/>
              <a:pathLst>
                <a:path w="1266" h="888">
                  <a:moveTo>
                    <a:pt x="1266" y="888"/>
                  </a:moveTo>
                  <a:cubicBezTo>
                    <a:pt x="948" y="806"/>
                    <a:pt x="630" y="724"/>
                    <a:pt x="419" y="576"/>
                  </a:cubicBezTo>
                  <a:cubicBezTo>
                    <a:pt x="208" y="428"/>
                    <a:pt x="104" y="214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auto">
            <a:xfrm>
              <a:off x="3986" y="2161"/>
              <a:ext cx="1611" cy="1529"/>
            </a:xfrm>
            <a:custGeom>
              <a:avLst/>
              <a:gdLst/>
              <a:ahLst/>
              <a:cxnLst>
                <a:cxn ang="0">
                  <a:pos x="0" y="1529"/>
                </a:cxn>
                <a:cxn ang="0">
                  <a:pos x="1044" y="1348"/>
                </a:cxn>
                <a:cxn ang="0">
                  <a:pos x="1537" y="847"/>
                </a:cxn>
                <a:cxn ang="0">
                  <a:pos x="1488" y="288"/>
                </a:cxn>
                <a:cxn ang="0">
                  <a:pos x="1118" y="0"/>
                </a:cxn>
              </a:cxnLst>
              <a:rect l="0" t="0" r="r" b="b"/>
              <a:pathLst>
                <a:path w="1611" h="1529">
                  <a:moveTo>
                    <a:pt x="0" y="1529"/>
                  </a:moveTo>
                  <a:cubicBezTo>
                    <a:pt x="174" y="1499"/>
                    <a:pt x="788" y="1462"/>
                    <a:pt x="1044" y="1348"/>
                  </a:cubicBezTo>
                  <a:cubicBezTo>
                    <a:pt x="1300" y="1234"/>
                    <a:pt x="1463" y="1024"/>
                    <a:pt x="1537" y="847"/>
                  </a:cubicBezTo>
                  <a:cubicBezTo>
                    <a:pt x="1611" y="670"/>
                    <a:pt x="1558" y="429"/>
                    <a:pt x="1488" y="288"/>
                  </a:cubicBezTo>
                  <a:cubicBezTo>
                    <a:pt x="1418" y="147"/>
                    <a:pt x="1195" y="60"/>
                    <a:pt x="1118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sm" len="sm"/>
              <a:tailEnd type="stealth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Mass Number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28900"/>
            <a:ext cx="7445375" cy="917575"/>
          </a:xfrm>
        </p:spPr>
        <p:txBody>
          <a:bodyPr/>
          <a:lstStyle/>
          <a:p>
            <a:r>
              <a:rPr lang="en-US"/>
              <a:t>mass # = protons + neutrons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4213" y="3475038"/>
            <a:ext cx="48609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sz="3400">
                <a:latin typeface="Arial" charset="0"/>
              </a:rPr>
              <a:t>always a whole number</a:t>
            </a:r>
          </a:p>
          <a:p>
            <a:pPr marL="342900" indent="-342900">
              <a:spcBef>
                <a:spcPct val="5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sz="3400">
                <a:latin typeface="Arial" charset="0"/>
              </a:rPr>
              <a:t>NOT on the </a:t>
            </a:r>
            <a:br>
              <a:rPr lang="en-US" sz="3400">
                <a:latin typeface="Arial" charset="0"/>
              </a:rPr>
            </a:br>
            <a:r>
              <a:rPr lang="en-US" sz="3400">
                <a:latin typeface="Arial" charset="0"/>
              </a:rPr>
              <a:t>Periodic Table!</a:t>
            </a:r>
          </a:p>
        </p:txBody>
      </p:sp>
      <p:pic>
        <p:nvPicPr>
          <p:cNvPr id="52230" name="Picture 6" descr="carbon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139" y="3302000"/>
            <a:ext cx="4058911" cy="316011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522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368425"/>
          </a:xfrm>
        </p:spPr>
        <p:txBody>
          <a:bodyPr/>
          <a:lstStyle/>
          <a:p>
            <a:r>
              <a:rPr lang="en-US"/>
              <a:t>Atoms of the same element with different mass numbers.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5845175" y="3279775"/>
            <a:ext cx="3055938" cy="3030538"/>
            <a:chOff x="3156" y="2290"/>
            <a:chExt cx="1925" cy="1909"/>
          </a:xfrm>
        </p:grpSpPr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3156" y="2290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/>
          </p:nvGraphicFramePr>
          <p:xfrm>
            <a:off x="3359" y="2595"/>
            <a:ext cx="1520" cy="1443"/>
          </p:xfrm>
          <a:graphic>
            <a:graphicData uri="http://schemas.openxmlformats.org/presentationml/2006/ole">
              <p:oleObj spid="_x0000_s53254" name="Equation" r:id="rId3" imgW="253800" imgH="241200" progId="Equation.3">
                <p:embed/>
              </p:oleObj>
            </a:graphicData>
          </a:graphic>
        </p:graphicFrame>
      </p:grp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2511425" y="4029075"/>
            <a:ext cx="3852863" cy="762000"/>
            <a:chOff x="1056" y="2738"/>
            <a:chExt cx="2427" cy="480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056" y="2738"/>
              <a:ext cx="1251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4400">
                  <a:latin typeface="Arial" charset="0"/>
                </a:rPr>
                <a:t>Mass #</a:t>
              </a:r>
            </a:p>
          </p:txBody>
        </p:sp>
        <p:sp>
          <p:nvSpPr>
            <p:cNvPr id="53257" name="AutoShape 9"/>
            <p:cNvSpPr>
              <a:spLocks noChangeArrowheads="1"/>
            </p:cNvSpPr>
            <p:nvPr/>
          </p:nvSpPr>
          <p:spPr bwMode="auto">
            <a:xfrm>
              <a:off x="2307" y="2853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2090738" y="5086350"/>
            <a:ext cx="4278312" cy="762000"/>
            <a:chOff x="791" y="3380"/>
            <a:chExt cx="2695" cy="480"/>
          </a:xfrm>
        </p:grpSpPr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791" y="3380"/>
              <a:ext cx="1516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4400">
                  <a:latin typeface="Arial" charset="0"/>
                </a:rPr>
                <a:t>Atomic #</a:t>
              </a:r>
            </a:p>
          </p:txBody>
        </p:sp>
        <p:sp>
          <p:nvSpPr>
            <p:cNvPr id="53260" name="AutoShape 12"/>
            <p:cNvSpPr>
              <a:spLocks noChangeArrowheads="1"/>
            </p:cNvSpPr>
            <p:nvPr/>
          </p:nvSpPr>
          <p:spPr bwMode="auto">
            <a:xfrm>
              <a:off x="2310" y="3487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688975" y="3336925"/>
            <a:ext cx="419735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sz="3400">
                <a:latin typeface="Arial" charset="0"/>
              </a:rPr>
              <a:t>Nuclear symbol: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548299" y="5955544"/>
            <a:ext cx="70294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r>
              <a:rPr lang="en-US" sz="3400" dirty="0">
                <a:latin typeface="Arial" charset="0"/>
              </a:rPr>
              <a:t>Hyphen notation: </a:t>
            </a:r>
            <a:r>
              <a:rPr lang="en-US" sz="3400" dirty="0">
                <a:solidFill>
                  <a:schemeClr val="accent1"/>
                </a:solidFill>
                <a:latin typeface="Arial" charset="0"/>
              </a:rPr>
              <a:t>carbon-12</a:t>
            </a:r>
            <a:endParaRPr lang="en-US" sz="3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61" grpId="0" autoUpdateAnimBg="0"/>
      <p:bldP spid="532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C. Johannesson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pic>
        <p:nvPicPr>
          <p:cNvPr id="54276" name="Picture 4" descr="Isotopes"/>
          <p:cNvPicPr>
            <a:picLocks noChangeAspect="1" noChangeArrowheads="1"/>
          </p:cNvPicPr>
          <p:nvPr/>
        </p:nvPicPr>
        <p:blipFill>
          <a:blip r:embed="rId2" cstate="print"/>
          <a:srcRect t="1595" b="5563"/>
          <a:stretch>
            <a:fillRect/>
          </a:stretch>
        </p:blipFill>
        <p:spPr bwMode="auto">
          <a:xfrm>
            <a:off x="920750" y="2063750"/>
            <a:ext cx="7300913" cy="454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71688"/>
            <a:ext cx="4137025" cy="4572000"/>
          </a:xfrm>
        </p:spPr>
        <p:txBody>
          <a:bodyPr/>
          <a:lstStyle/>
          <a:p>
            <a:r>
              <a:rPr lang="en-US" b="1"/>
              <a:t>Chlorine-37</a:t>
            </a:r>
          </a:p>
          <a:p>
            <a:pPr lvl="1">
              <a:lnSpc>
                <a:spcPct val="130000"/>
              </a:lnSpc>
            </a:pPr>
            <a:r>
              <a:rPr lang="en-US"/>
              <a:t>atomic #:</a:t>
            </a:r>
          </a:p>
          <a:p>
            <a:pPr lvl="1">
              <a:lnSpc>
                <a:spcPct val="130000"/>
              </a:lnSpc>
            </a:pPr>
            <a:r>
              <a:rPr lang="en-US"/>
              <a:t>mass #:</a:t>
            </a:r>
          </a:p>
          <a:p>
            <a:pPr lvl="1">
              <a:lnSpc>
                <a:spcPct val="130000"/>
              </a:lnSpc>
            </a:pPr>
            <a:r>
              <a:rPr lang="en-US"/>
              <a:t># of protons:</a:t>
            </a:r>
          </a:p>
          <a:p>
            <a:pPr lvl="1">
              <a:lnSpc>
                <a:spcPct val="130000"/>
              </a:lnSpc>
            </a:pPr>
            <a:r>
              <a:rPr lang="en-US"/>
              <a:t># of electrons:</a:t>
            </a:r>
          </a:p>
          <a:p>
            <a:pPr lvl="1">
              <a:lnSpc>
                <a:spcPct val="130000"/>
              </a:lnSpc>
            </a:pPr>
            <a:r>
              <a:rPr lang="en-US"/>
              <a:t># of neutrons: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332288" y="2071688"/>
            <a:ext cx="17399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</a:pPr>
            <a:endParaRPr lang="en-US" sz="3400">
              <a:solidFill>
                <a:schemeClr val="tx2"/>
              </a:solidFill>
              <a:latin typeface="Arial" charset="0"/>
            </a:endParaRP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400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400">
                <a:solidFill>
                  <a:schemeClr val="tx2"/>
                </a:solidFill>
                <a:latin typeface="Arial" charset="0"/>
              </a:rPr>
              <a:t>37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400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400">
                <a:solidFill>
                  <a:schemeClr val="tx2"/>
                </a:solidFill>
                <a:latin typeface="Arial" charset="0"/>
              </a:rPr>
              <a:t>17</a:t>
            </a:r>
          </a:p>
          <a:p>
            <a:pPr marL="742950" lvl="1" indent="-28575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400">
                <a:solidFill>
                  <a:schemeClr val="tx2"/>
                </a:solidFill>
                <a:latin typeface="Arial" charset="0"/>
              </a:rPr>
              <a:t>20</a:t>
            </a:r>
          </a:p>
        </p:txBody>
      </p:sp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5794375" y="3189288"/>
            <a:ext cx="3055938" cy="3030537"/>
            <a:chOff x="3650" y="2009"/>
            <a:chExt cx="1925" cy="1909"/>
          </a:xfrm>
        </p:grpSpPr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3650" y="2009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5303" name="Object 7"/>
            <p:cNvGraphicFramePr>
              <a:graphicFrameLocks noChangeAspect="1"/>
            </p:cNvGraphicFramePr>
            <p:nvPr/>
          </p:nvGraphicFramePr>
          <p:xfrm>
            <a:off x="3839" y="2334"/>
            <a:ext cx="1616" cy="1217"/>
          </p:xfrm>
          <a:graphic>
            <a:graphicData uri="http://schemas.openxmlformats.org/presentationml/2006/ole">
              <p:oleObj spid="_x0000_s55303" name="Equation" r:id="rId3" imgW="3045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Relative Atomic Mass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2057400"/>
            <a:ext cx="8383588" cy="790575"/>
          </a:xfrm>
        </p:spPr>
        <p:txBody>
          <a:bodyPr/>
          <a:lstStyle/>
          <a:p>
            <a:pPr defTabSz="1147763">
              <a:lnSpc>
                <a:spcPct val="120000"/>
              </a:lnSpc>
              <a:spcBef>
                <a:spcPct val="40000"/>
              </a:spcBef>
              <a:tabLst>
                <a:tab pos="1657350" algn="l"/>
              </a:tabLst>
            </a:pPr>
            <a:r>
              <a:rPr lang="en-US" baseline="30000"/>
              <a:t>12</a:t>
            </a:r>
            <a:r>
              <a:rPr lang="en-US"/>
              <a:t>C atom = 1.992 × 10</a:t>
            </a:r>
            <a:r>
              <a:rPr lang="en-US" baseline="30000"/>
              <a:t>-23</a:t>
            </a:r>
            <a:r>
              <a:rPr lang="en-US"/>
              <a:t> g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77825" y="4281488"/>
            <a:ext cx="53800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defTabSz="1147763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200150" algn="l"/>
              </a:tabLst>
            </a:pPr>
            <a:r>
              <a:rPr lang="en-US" sz="3400">
                <a:latin typeface="Arial" charset="0"/>
                <a:sym typeface="Symbol" pitchFamily="18" charset="2"/>
              </a:rPr>
              <a:t>1 p	= 1.007276 amu</a:t>
            </a:r>
            <a:br>
              <a:rPr lang="en-US" sz="3400">
                <a:latin typeface="Arial" charset="0"/>
                <a:sym typeface="Symbol" pitchFamily="18" charset="2"/>
              </a:rPr>
            </a:br>
            <a:r>
              <a:rPr lang="en-US" sz="3400">
                <a:latin typeface="Arial" charset="0"/>
                <a:sym typeface="Symbol" pitchFamily="18" charset="2"/>
              </a:rPr>
              <a:t>1 n 	= 1.008665 amu</a:t>
            </a:r>
            <a:br>
              <a:rPr lang="en-US" sz="3400">
                <a:latin typeface="Arial" charset="0"/>
                <a:sym typeface="Symbol" pitchFamily="18" charset="2"/>
              </a:rPr>
            </a:br>
            <a:r>
              <a:rPr lang="en-US" sz="3400">
                <a:latin typeface="Arial" charset="0"/>
                <a:sym typeface="Symbol" pitchFamily="18" charset="2"/>
              </a:rPr>
              <a:t>1 e</a:t>
            </a:r>
            <a:r>
              <a:rPr lang="en-US" sz="3400" baseline="30000">
                <a:latin typeface="Arial" charset="0"/>
                <a:sym typeface="Symbol" pitchFamily="18" charset="2"/>
              </a:rPr>
              <a:t>-</a:t>
            </a:r>
            <a:r>
              <a:rPr lang="en-US" sz="3400">
                <a:latin typeface="Arial" charset="0"/>
                <a:sym typeface="Symbol" pitchFamily="18" charset="2"/>
              </a:rPr>
              <a:t>	= 0.0005486 amu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5470525" y="4227513"/>
            <a:ext cx="3238500" cy="2706687"/>
            <a:chOff x="2900" y="2110"/>
            <a:chExt cx="2750" cy="2311"/>
          </a:xfrm>
        </p:grpSpPr>
        <p:pic>
          <p:nvPicPr>
            <p:cNvPr id="56326" name="Picture 6" descr="carbon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3" y="2110"/>
              <a:ext cx="2697" cy="2099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900" y="4187"/>
              <a:ext cx="254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© Addison-Wesley Publishing Company, Inc.</a:t>
              </a:r>
            </a:p>
          </p:txBody>
        </p:sp>
      </p:grp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73063" y="2889250"/>
            <a:ext cx="8383587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657350" algn="l"/>
              </a:tabLst>
            </a:pPr>
            <a:r>
              <a:rPr lang="en-US" sz="3400">
                <a:latin typeface="Arial" charset="0"/>
              </a:rPr>
              <a:t>atomic mass unit (amu)</a:t>
            </a:r>
          </a:p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buFont typeface="Symbol" pitchFamily="18" charset="2"/>
              <a:buChar char="¨"/>
              <a:tabLst>
                <a:tab pos="1657350" algn="l"/>
              </a:tabLst>
            </a:pPr>
            <a:r>
              <a:rPr lang="en-US" sz="3400">
                <a:latin typeface="Arial" charset="0"/>
                <a:sym typeface="Symbol" pitchFamily="18" charset="2"/>
              </a:rPr>
              <a:t>1 amu	= </a:t>
            </a:r>
            <a:r>
              <a:rPr lang="en-US" sz="3400" baseline="30000">
                <a:latin typeface="Arial" charset="0"/>
                <a:sym typeface="Symbol" pitchFamily="18" charset="2"/>
              </a:rPr>
              <a:t>1</a:t>
            </a:r>
            <a:r>
              <a:rPr lang="en-US" sz="3400">
                <a:latin typeface="Arial" charset="0"/>
                <a:sym typeface="Symbol" pitchFamily="18" charset="2"/>
              </a:rPr>
              <a:t>/</a:t>
            </a:r>
            <a:r>
              <a:rPr lang="en-US" sz="3400" baseline="-25000">
                <a:latin typeface="Arial" charset="0"/>
                <a:sym typeface="Symbol" pitchFamily="18" charset="2"/>
              </a:rPr>
              <a:t>12</a:t>
            </a:r>
            <a:r>
              <a:rPr lang="en-US" sz="3400">
                <a:latin typeface="Arial" charset="0"/>
                <a:sym typeface="Symbol" pitchFamily="18" charset="2"/>
              </a:rPr>
              <a:t> the mass of a </a:t>
            </a:r>
            <a:r>
              <a:rPr lang="en-US" sz="3400" baseline="30000">
                <a:latin typeface="Arial" charset="0"/>
                <a:sym typeface="Symbol" pitchFamily="18" charset="2"/>
              </a:rPr>
              <a:t>12</a:t>
            </a:r>
            <a:r>
              <a:rPr lang="en-US" sz="3400">
                <a:latin typeface="Arial" charset="0"/>
                <a:sym typeface="Symbol" pitchFamily="18" charset="2"/>
              </a:rPr>
              <a:t>C atom</a:t>
            </a:r>
            <a:endParaRPr lang="en-US" sz="3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4" grpId="0" build="p" autoUpdateAnimBg="0"/>
      <p:bldP spid="563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8425"/>
            <a:ext cx="8131175" cy="1641475"/>
          </a:xfrm>
        </p:spPr>
        <p:txBody>
          <a:bodyPr/>
          <a:lstStyle/>
          <a:p>
            <a:r>
              <a:rPr lang="en-US"/>
              <a:t>weighted average of all isotopes</a:t>
            </a:r>
            <a:endParaRPr lang="en-US">
              <a:sym typeface="Symbol" pitchFamily="18" charset="2"/>
            </a:endParaRPr>
          </a:p>
          <a:p>
            <a:r>
              <a:rPr lang="en-US"/>
              <a:t>on the Periodic Table</a:t>
            </a:r>
          </a:p>
          <a:p>
            <a:r>
              <a:rPr lang="en-US"/>
              <a:t>round to 2 decimal places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80963" y="4679950"/>
            <a:ext cx="8980487" cy="1844675"/>
            <a:chOff x="51" y="2948"/>
            <a:chExt cx="5657" cy="1162"/>
          </a:xfrm>
        </p:grpSpPr>
        <p:sp>
          <p:nvSpPr>
            <p:cNvPr id="57349" name="AutoShape 5"/>
            <p:cNvSpPr>
              <a:spLocks noChangeArrowheads="1"/>
            </p:cNvSpPr>
            <p:nvPr/>
          </p:nvSpPr>
          <p:spPr bwMode="auto">
            <a:xfrm>
              <a:off x="51" y="2948"/>
              <a:ext cx="5657" cy="11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57350" name="Object 6"/>
            <p:cNvGraphicFramePr>
              <a:graphicFrameLocks noChangeAspect="1"/>
            </p:cNvGraphicFramePr>
            <p:nvPr/>
          </p:nvGraphicFramePr>
          <p:xfrm>
            <a:off x="1733" y="3138"/>
            <a:ext cx="3518" cy="782"/>
          </p:xfrm>
          <a:graphic>
            <a:graphicData uri="http://schemas.openxmlformats.org/presentationml/2006/ole">
              <p:oleObj spid="_x0000_s57350" name="Equation" r:id="rId3" imgW="1765080" imgH="393480" progId="Equation.3">
                <p:embed/>
              </p:oleObj>
            </a:graphicData>
          </a:graphic>
        </p:graphicFrame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404" y="2981"/>
              <a:ext cx="1092" cy="10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58371" name="AutoShape 3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1443038"/>
          </a:xfrm>
        </p:spPr>
        <p:txBody>
          <a:bodyPr/>
          <a:lstStyle/>
          <a:p>
            <a:r>
              <a:rPr lang="en-US" u="sng"/>
              <a:t>EX</a:t>
            </a:r>
            <a:r>
              <a:rPr lang="en-US"/>
              <a:t>: Calculate the avg. atomic mass of oxygen if its abundance in nature is 99.76% </a:t>
            </a:r>
            <a:r>
              <a:rPr lang="en-US" baseline="30000"/>
              <a:t>16</a:t>
            </a:r>
            <a:r>
              <a:rPr lang="en-US"/>
              <a:t>O, 0.04% </a:t>
            </a:r>
            <a:r>
              <a:rPr lang="en-US" baseline="30000"/>
              <a:t>17</a:t>
            </a:r>
            <a:r>
              <a:rPr lang="en-US"/>
              <a:t>O, and 0.20% </a:t>
            </a:r>
            <a:r>
              <a:rPr lang="en-US" baseline="30000"/>
              <a:t>18</a:t>
            </a:r>
            <a:r>
              <a:rPr lang="en-US"/>
              <a:t>O.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20838" y="4721225"/>
          <a:ext cx="5911850" cy="869950"/>
        </p:xfrm>
        <a:graphic>
          <a:graphicData uri="http://schemas.openxmlformats.org/presentationml/2006/ole">
            <p:oleObj spid="_x0000_s58375" name="Equation" r:id="rId3" imgW="2666880" imgH="393480" progId="Equation.3">
              <p:embed/>
            </p:oleObj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659688" y="4748213"/>
            <a:ext cx="10763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16.00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build="p" autoUpdateAnimBg="0" advAuto="0"/>
      <p:bldP spid="58376" grpId="0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98:Templates:Presentation Designs:Fireball</Template>
  <TotalTime>651</TotalTime>
  <Words>248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Symbol</vt:lpstr>
      <vt:lpstr>Fireball</vt:lpstr>
      <vt:lpstr>Microsoft Equation 3.0</vt:lpstr>
      <vt:lpstr>MS Organization Chart 2.0</vt:lpstr>
      <vt:lpstr>Ch. 4 - Atomic Structure </vt:lpstr>
      <vt:lpstr>Subatomic Particles</vt:lpstr>
      <vt:lpstr>A. Mass Number</vt:lpstr>
      <vt:lpstr>B. Isotopes</vt:lpstr>
      <vt:lpstr>B. Isotopes</vt:lpstr>
      <vt:lpstr>B. Isotopes</vt:lpstr>
      <vt:lpstr>C. Relative Atomic Mass</vt:lpstr>
      <vt:lpstr>D. Average Atomic Mass</vt:lpstr>
      <vt:lpstr>D. Average Atomic Mass</vt:lpstr>
      <vt:lpstr>D. Average Atomic Mass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Masses of Atoms</dc:title>
  <dc:creator>Mrs. Johannesson</dc:creator>
  <cp:lastModifiedBy>mshull</cp:lastModifiedBy>
  <cp:revision>103</cp:revision>
  <dcterms:created xsi:type="dcterms:W3CDTF">2000-08-07T19:51:21Z</dcterms:created>
  <dcterms:modified xsi:type="dcterms:W3CDTF">2014-09-30T11:18:16Z</dcterms:modified>
</cp:coreProperties>
</file>