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8"/>
  </p:handoutMasterIdLst>
  <p:sldIdLst>
    <p:sldId id="264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BDAFD-4583-4449-BD0C-1F5B16DC60DF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8E16A-3EF0-4EFA-A530-AE22E7C7A0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3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1028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1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2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3" name="Freeform 1031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4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5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6" name="Freeform 1034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7" name="Freeform 1035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8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9" name="Freeform 1037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0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1" name="Freeform 1039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2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3" name="Freeform 1041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4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5" name="Freeform 1043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6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7" name="Freeform 1045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8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119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20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121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884363" y="3279775"/>
            <a:ext cx="5861050" cy="2155825"/>
          </a:xfrm>
        </p:spPr>
        <p:txBody>
          <a:bodyPr anchor="t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0" y="442913"/>
            <a:ext cx="9144000" cy="1135062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5000" b="1">
                <a:latin typeface="Comic Sans MS" pitchFamily="66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1051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105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125" name="Rectangle 105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CD58230-4D85-4496-B5EA-3B6E832B5F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6" name="AutoShape 1054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986588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4127" name="AutoShape 1055">
            <a:hlinkClick r:id="rId3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7343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II</a:t>
            </a:r>
          </a:p>
        </p:txBody>
      </p:sp>
      <p:sp>
        <p:nvSpPr>
          <p:cNvPr id="4128" name="AutoShape 105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4836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III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1E1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E1E1B7"/>
                </a:solidFill>
              </a:rPr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7BCB4-C875-445A-B63C-CC833D45EF80}" type="slidenum">
              <a:rPr lang="en-US">
                <a:solidFill>
                  <a:srgbClr val="E1E1B7"/>
                </a:solidFill>
              </a:rPr>
              <a:pPr/>
              <a:t>‹#›</a:t>
            </a:fld>
            <a:endParaRPr lang="en-US">
              <a:solidFill>
                <a:srgbClr val="E1E1B7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1E1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E1E1B7"/>
                </a:solidFill>
              </a:rPr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3FD92-9D30-4A08-9214-375789636D83}" type="slidenum">
              <a:rPr lang="en-US">
                <a:solidFill>
                  <a:srgbClr val="E1E1B7"/>
                </a:solidFill>
              </a:rPr>
              <a:pPr/>
              <a:t>‹#›</a:t>
            </a:fld>
            <a:endParaRPr lang="en-US">
              <a:solidFill>
                <a:srgbClr val="E1E1B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1E1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E1E1B7"/>
                </a:solidFill>
              </a:rPr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7D5A4-8A09-4EF7-B14E-DDCC416B4D00}" type="slidenum">
              <a:rPr lang="en-US">
                <a:solidFill>
                  <a:srgbClr val="E1E1B7"/>
                </a:solidFill>
              </a:rPr>
              <a:pPr/>
              <a:t>‹#›</a:t>
            </a:fld>
            <a:endParaRPr lang="en-US">
              <a:solidFill>
                <a:srgbClr val="E1E1B7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1E1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E1E1B7"/>
                </a:solidFill>
              </a:rPr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BEDD1-C2BF-4812-A661-B521038D81D2}" type="slidenum">
              <a:rPr lang="en-US">
                <a:solidFill>
                  <a:srgbClr val="E1E1B7"/>
                </a:solidFill>
              </a:rPr>
              <a:pPr/>
              <a:t>‹#›</a:t>
            </a:fld>
            <a:endParaRPr lang="en-US">
              <a:solidFill>
                <a:srgbClr val="E1E1B7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1E1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E1E1B7"/>
                </a:solidFill>
              </a:rPr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8F65E-21C3-415A-9910-2C88A7082472}" type="slidenum">
              <a:rPr lang="en-US">
                <a:solidFill>
                  <a:srgbClr val="E1E1B7"/>
                </a:solidFill>
              </a:rPr>
              <a:pPr/>
              <a:t>‹#›</a:t>
            </a:fld>
            <a:endParaRPr lang="en-US">
              <a:solidFill>
                <a:srgbClr val="E1E1B7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1E1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E1E1B7"/>
                </a:solidFill>
              </a:rPr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87A6A-B131-437A-8E3A-281042C8CADF}" type="slidenum">
              <a:rPr lang="en-US">
                <a:solidFill>
                  <a:srgbClr val="E1E1B7"/>
                </a:solidFill>
              </a:rPr>
              <a:pPr/>
              <a:t>‹#›</a:t>
            </a:fld>
            <a:endParaRPr lang="en-US">
              <a:solidFill>
                <a:srgbClr val="E1E1B7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1E1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E1E1B7"/>
                </a:solidFill>
              </a:rPr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2CE83-2D19-46A8-A491-DE91E3AE6B1E}" type="slidenum">
              <a:rPr lang="en-US">
                <a:solidFill>
                  <a:srgbClr val="E1E1B7"/>
                </a:solidFill>
              </a:rPr>
              <a:pPr/>
              <a:t>‹#›</a:t>
            </a:fld>
            <a:endParaRPr lang="en-US">
              <a:solidFill>
                <a:srgbClr val="E1E1B7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1E1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E1E1B7"/>
                </a:solidFill>
              </a:rPr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0E05F-A7DD-4D39-9EBC-D7A2C5756287}" type="slidenum">
              <a:rPr lang="en-US">
                <a:solidFill>
                  <a:srgbClr val="E1E1B7"/>
                </a:solidFill>
              </a:rPr>
              <a:pPr/>
              <a:t>‹#›</a:t>
            </a:fld>
            <a:endParaRPr lang="en-US">
              <a:solidFill>
                <a:srgbClr val="E1E1B7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1E1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E1E1B7"/>
                </a:solidFill>
              </a:rPr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F2EB1-8C67-42C2-B227-6022DF8F9E07}" type="slidenum">
              <a:rPr lang="en-US">
                <a:solidFill>
                  <a:srgbClr val="E1E1B7"/>
                </a:solidFill>
              </a:rPr>
              <a:pPr/>
              <a:t>‹#›</a:t>
            </a:fld>
            <a:endParaRPr lang="en-US">
              <a:solidFill>
                <a:srgbClr val="E1E1B7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1E1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E1E1B7"/>
                </a:solidFill>
              </a:rPr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AC0E0-393F-40CE-A408-3CCA02B08218}" type="slidenum">
              <a:rPr lang="en-US">
                <a:solidFill>
                  <a:srgbClr val="E1E1B7"/>
                </a:solidFill>
              </a:rPr>
              <a:pPr/>
              <a:t>‹#›</a:t>
            </a:fld>
            <a:endParaRPr lang="en-US">
              <a:solidFill>
                <a:srgbClr val="E1E1B7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E1E1B7"/>
              </a:solidFill>
            </a:endParaRP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>
                <a:solidFill>
                  <a:srgbClr val="E1E1B7"/>
                </a:solidFill>
              </a:rPr>
              <a:t>C. Johannesson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7F704509-5D02-4AA8-9276-7BA49F287812}" type="slidenum">
              <a:rPr lang="en-US">
                <a:solidFill>
                  <a:srgbClr val="E1E1B7"/>
                </a:solidFill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E1E1B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bg1"/>
          </a:solidFill>
          <a:latin typeface="+mn-lt"/>
          <a:ea typeface="+mn-ea"/>
          <a:cs typeface="+mn-cs"/>
        </a:defRPr>
      </a:lvl1pPr>
      <a:lvl2pPr marL="795338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bg1"/>
          </a:solidFill>
          <a:latin typeface="+mn-lt"/>
        </a:defRPr>
      </a:lvl2pPr>
      <a:lvl3pPr marL="1138238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CommonBullets" pitchFamily="34" charset="2"/>
        <a:buChar char=","/>
        <a:defRPr kumimoji="1" sz="3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200025" y="2984500"/>
          <a:ext cx="3594100" cy="3308350"/>
        </p:xfrm>
        <a:graphic>
          <a:graphicData uri="http://schemas.openxmlformats.org/presentationml/2006/ole">
            <p:oleObj spid="_x0000_s7170" name="Photo Editor Photo" r:id="rId3" imgW="1821338" imgH="1676545" progId="">
              <p:embed/>
            </p:oleObj>
          </a:graphicData>
        </a:graphic>
      </p:graphicFrame>
      <p:sp>
        <p:nvSpPr>
          <p:cNvPr id="327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810000" y="3581400"/>
            <a:ext cx="4792662" cy="2155825"/>
          </a:xfrm>
        </p:spPr>
        <p:txBody>
          <a:bodyPr/>
          <a:lstStyle/>
          <a:p>
            <a:r>
              <a:rPr lang="en-US" dirty="0" smtClean="0"/>
              <a:t>Molecular </a:t>
            </a:r>
            <a:r>
              <a:rPr lang="en-US" dirty="0"/>
              <a:t>Polarity</a:t>
            </a:r>
            <a:br>
              <a:rPr lang="en-US" dirty="0"/>
            </a:br>
            <a:endParaRPr lang="en-US" b="0" dirty="0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8 </a:t>
            </a:r>
            <a:r>
              <a:rPr lang="en-US" dirty="0" smtClean="0"/>
              <a:t>Molecular </a:t>
            </a:r>
            <a:r>
              <a:rPr lang="en-US" dirty="0"/>
              <a:t>Structure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 </a:t>
            </a:r>
            <a:r>
              <a:rPr lang="en-US" dirty="0"/>
              <a:t>Moment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84375"/>
          </a:xfrm>
        </p:spPr>
        <p:txBody>
          <a:bodyPr/>
          <a:lstStyle/>
          <a:p>
            <a:r>
              <a:rPr lang="en-US"/>
              <a:t>Direction of the polar bond in a molecule.</a:t>
            </a:r>
          </a:p>
          <a:p>
            <a:pPr>
              <a:spcBef>
                <a:spcPct val="30000"/>
              </a:spcBef>
            </a:pPr>
            <a:r>
              <a:rPr lang="en-US"/>
              <a:t>Arrow points toward the more e</a:t>
            </a:r>
            <a:r>
              <a:rPr lang="en-US" baseline="30000"/>
              <a:t>-</a:t>
            </a:r>
            <a:r>
              <a:rPr lang="en-US"/>
              <a:t>neg atom.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738563" y="3633788"/>
            <a:ext cx="2830512" cy="2032000"/>
            <a:chOff x="2170" y="2289"/>
            <a:chExt cx="1783" cy="1280"/>
          </a:xfrm>
        </p:grpSpPr>
        <p:pic>
          <p:nvPicPr>
            <p:cNvPr id="33797" name="Picture 5" descr="HCl2"/>
            <p:cNvPicPr>
              <a:picLocks noChangeAspect="1" noChangeArrowheads="1"/>
            </p:cNvPicPr>
            <p:nvPr/>
          </p:nvPicPr>
          <p:blipFill>
            <a:blip r:embed="rId2" cstate="print"/>
            <a:srcRect t="16899" b="14430"/>
            <a:stretch>
              <a:fillRect/>
            </a:stretch>
          </p:blipFill>
          <p:spPr bwMode="auto">
            <a:xfrm>
              <a:off x="2170" y="2289"/>
              <a:ext cx="1783" cy="128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2385" y="2731"/>
              <a:ext cx="12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4000">
                  <a:solidFill>
                    <a:srgbClr val="000000"/>
                  </a:solidFill>
                  <a:latin typeface="Arial Black" pitchFamily="34" charset="0"/>
                </a:rPr>
                <a:t>H    Cl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476500" y="3711575"/>
            <a:ext cx="5800725" cy="1874838"/>
            <a:chOff x="1375" y="2338"/>
            <a:chExt cx="3654" cy="1181"/>
          </a:xfrm>
        </p:grpSpPr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1375" y="2338"/>
              <a:ext cx="1005" cy="1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lnSpc>
                  <a:spcPct val="13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3366CC"/>
                </a:buClr>
                <a:buFont typeface="Monotype Sorts" pitchFamily="2" charset="2"/>
                <a:buNone/>
              </a:pPr>
              <a:r>
                <a:rPr kumimoji="1" lang="en-US" sz="9000">
                  <a:solidFill>
                    <a:srgbClr val="E1E1B7"/>
                  </a:solidFill>
                  <a:sym typeface="Symbol" pitchFamily="18" charset="2"/>
                </a:rPr>
                <a:t></a:t>
              </a:r>
              <a:r>
                <a:rPr kumimoji="1" lang="en-US" sz="9000" baseline="30000">
                  <a:solidFill>
                    <a:srgbClr val="E1E1B7"/>
                  </a:solidFill>
                  <a:sym typeface="Symbol" pitchFamily="18" charset="2"/>
                </a:rPr>
                <a:t>+</a:t>
              </a:r>
              <a:endParaRPr kumimoji="1" lang="en-US" sz="9000">
                <a:solidFill>
                  <a:srgbClr val="E1E1B7"/>
                </a:solidFill>
              </a:endParaRPr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4024" y="2338"/>
              <a:ext cx="1005" cy="1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lnSpc>
                  <a:spcPct val="13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3366CC"/>
                </a:buClr>
                <a:buFont typeface="Monotype Sorts" pitchFamily="2" charset="2"/>
                <a:buNone/>
              </a:pPr>
              <a:r>
                <a:rPr kumimoji="1" lang="en-US" sz="9000">
                  <a:solidFill>
                    <a:srgbClr val="E1E1B7"/>
                  </a:solidFill>
                  <a:sym typeface="Symbol" pitchFamily="18" charset="2"/>
                </a:rPr>
                <a:t></a:t>
              </a:r>
              <a:r>
                <a:rPr kumimoji="1" lang="en-US" sz="9000" baseline="30000">
                  <a:solidFill>
                    <a:srgbClr val="E1E1B7"/>
                  </a:solidFill>
                  <a:sym typeface="Symbol" pitchFamily="18" charset="2"/>
                </a:rPr>
                <a:t>-</a:t>
              </a:r>
              <a:endParaRPr kumimoji="1" lang="en-US" sz="9000">
                <a:solidFill>
                  <a:srgbClr val="E1E1B7"/>
                </a:solidFill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865563" y="5946775"/>
            <a:ext cx="2576512" cy="658813"/>
            <a:chOff x="2238" y="3746"/>
            <a:chExt cx="1623" cy="415"/>
          </a:xfrm>
        </p:grpSpPr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>
              <a:off x="2238" y="3953"/>
              <a:ext cx="1623" cy="0"/>
            </a:xfrm>
            <a:prstGeom prst="line">
              <a:avLst/>
            </a:prstGeom>
            <a:noFill/>
            <a:ln w="1905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>
              <a:off x="2492" y="3746"/>
              <a:ext cx="0" cy="415"/>
            </a:xfrm>
            <a:prstGeom prst="line">
              <a:avLst/>
            </a:prstGeom>
            <a:noFill/>
            <a:ln w="1905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Determining </a:t>
            </a:r>
            <a:r>
              <a:rPr lang="en-US" sz="3700" dirty="0"/>
              <a:t>Molecular Polarity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u="sng"/>
              <a:t>Depends on</a:t>
            </a:r>
            <a:r>
              <a:rPr lang="en-US"/>
              <a:t>:</a:t>
            </a:r>
          </a:p>
          <a:p>
            <a:pPr lvl="1">
              <a:spcBef>
                <a:spcPct val="10000"/>
              </a:spcBef>
            </a:pPr>
            <a:r>
              <a:rPr lang="en-US"/>
              <a:t>dipole moments</a:t>
            </a:r>
          </a:p>
          <a:p>
            <a:pPr lvl="1">
              <a:spcBef>
                <a:spcPct val="10000"/>
              </a:spcBef>
            </a:pPr>
            <a:r>
              <a:rPr lang="en-US"/>
              <a:t>molecular shape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Determining </a:t>
            </a:r>
            <a:r>
              <a:rPr lang="en-US" sz="3700" dirty="0"/>
              <a:t>Molecular Polarity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843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/>
              <a:t>Nonpolar M</a:t>
            </a:r>
            <a:r>
              <a:rPr lang="en-US" b="1">
                <a:sym typeface="Symbol" pitchFamily="18" charset="2"/>
              </a:rPr>
              <a:t>olecules</a:t>
            </a:r>
          </a:p>
          <a:p>
            <a:pPr lvl="1"/>
            <a:r>
              <a:rPr lang="en-US">
                <a:sym typeface="Symbol" pitchFamily="18" charset="2"/>
              </a:rPr>
              <a:t>Dipole moments are symmetrical and cancel out.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364038" y="3854450"/>
            <a:ext cx="2874962" cy="1811338"/>
            <a:chOff x="2230" y="2500"/>
            <a:chExt cx="1811" cy="1141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215" y="2500"/>
              <a:ext cx="154" cy="723"/>
              <a:chOff x="3246" y="2500"/>
              <a:chExt cx="154" cy="723"/>
            </a:xfrm>
          </p:grpSpPr>
          <p:sp>
            <p:nvSpPr>
              <p:cNvPr id="35846" name="Line 6"/>
              <p:cNvSpPr>
                <a:spLocks noChangeShapeType="1"/>
              </p:cNvSpPr>
              <p:nvPr/>
            </p:nvSpPr>
            <p:spPr bwMode="auto">
              <a:xfrm flipV="1">
                <a:off x="3323" y="2500"/>
                <a:ext cx="0" cy="723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47" name="Line 7"/>
              <p:cNvSpPr>
                <a:spLocks noChangeShapeType="1"/>
              </p:cNvSpPr>
              <p:nvPr/>
            </p:nvSpPr>
            <p:spPr bwMode="auto">
              <a:xfrm>
                <a:off x="3246" y="3123"/>
                <a:ext cx="154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rot="14340413">
              <a:off x="2515" y="3202"/>
              <a:ext cx="154" cy="723"/>
              <a:chOff x="3246" y="2500"/>
              <a:chExt cx="154" cy="723"/>
            </a:xfrm>
          </p:grpSpPr>
          <p:sp>
            <p:nvSpPr>
              <p:cNvPr id="35854" name="Line 14"/>
              <p:cNvSpPr>
                <a:spLocks noChangeShapeType="1"/>
              </p:cNvSpPr>
              <p:nvPr/>
            </p:nvSpPr>
            <p:spPr bwMode="auto">
              <a:xfrm flipV="1">
                <a:off x="3323" y="2500"/>
                <a:ext cx="0" cy="723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55" name="Line 15"/>
              <p:cNvSpPr>
                <a:spLocks noChangeShapeType="1"/>
              </p:cNvSpPr>
              <p:nvPr/>
            </p:nvSpPr>
            <p:spPr bwMode="auto">
              <a:xfrm>
                <a:off x="3246" y="3123"/>
                <a:ext cx="154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 rot="7144366" flipH="1">
              <a:off x="3603" y="3170"/>
              <a:ext cx="154" cy="723"/>
              <a:chOff x="3246" y="2500"/>
              <a:chExt cx="154" cy="723"/>
            </a:xfrm>
          </p:grpSpPr>
          <p:sp>
            <p:nvSpPr>
              <p:cNvPr id="35857" name="Line 17"/>
              <p:cNvSpPr>
                <a:spLocks noChangeShapeType="1"/>
              </p:cNvSpPr>
              <p:nvPr/>
            </p:nvSpPr>
            <p:spPr bwMode="auto">
              <a:xfrm flipV="1">
                <a:off x="3323" y="2500"/>
                <a:ext cx="0" cy="723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58" name="Line 18"/>
              <p:cNvSpPr>
                <a:spLocks noChangeShapeType="1"/>
              </p:cNvSpPr>
              <p:nvPr/>
            </p:nvSpPr>
            <p:spPr bwMode="auto">
              <a:xfrm>
                <a:off x="3246" y="3123"/>
                <a:ext cx="154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478088" y="3150676"/>
            <a:ext cx="5218112" cy="3552825"/>
            <a:chOff x="1561" y="1936"/>
            <a:chExt cx="3287" cy="2238"/>
          </a:xfrm>
        </p:grpSpPr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1561" y="1936"/>
              <a:ext cx="3287" cy="2238"/>
              <a:chOff x="1561" y="2125"/>
              <a:chExt cx="3048" cy="2052"/>
            </a:xfrm>
          </p:grpSpPr>
          <p:sp>
            <p:nvSpPr>
              <p:cNvPr id="35845" name="Text Box 5"/>
              <p:cNvSpPr txBox="1">
                <a:spLocks noChangeArrowheads="1"/>
              </p:cNvSpPr>
              <p:nvPr/>
            </p:nvSpPr>
            <p:spPr bwMode="auto">
              <a:xfrm>
                <a:off x="1561" y="2969"/>
                <a:ext cx="969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4000" b="1">
                    <a:solidFill>
                      <a:srgbClr val="E1E1B7"/>
                    </a:solidFill>
                  </a:rPr>
                  <a:t>BF</a:t>
                </a:r>
                <a:r>
                  <a:rPr lang="en-US" sz="4000" b="1" baseline="-25000">
                    <a:solidFill>
                      <a:srgbClr val="E1E1B7"/>
                    </a:solidFill>
                  </a:rPr>
                  <a:t>3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aphicFrame>
            <p:nvGraphicFramePr>
              <p:cNvPr id="43008" name="Object 0"/>
              <p:cNvGraphicFramePr>
                <a:graphicFrameLocks noChangeAspect="1"/>
              </p:cNvGraphicFramePr>
              <p:nvPr/>
            </p:nvGraphicFramePr>
            <p:xfrm>
              <a:off x="2379" y="2125"/>
              <a:ext cx="2230" cy="2052"/>
            </p:xfrm>
            <a:graphic>
              <a:graphicData uri="http://schemas.openxmlformats.org/presentationml/2006/ole">
                <p:oleObj spid="_x0000_s8194" name="Photo Editor Photo" r:id="rId3" imgW="2103302" imgH="1935238" progId="">
                  <p:embed/>
                </p:oleObj>
              </a:graphicData>
            </a:graphic>
          </p:graphicFrame>
        </p:grpSp>
        <p:sp>
          <p:nvSpPr>
            <p:cNvPr id="35864" name="Text Box 24"/>
            <p:cNvSpPr txBox="1">
              <a:spLocks noChangeArrowheads="1"/>
            </p:cNvSpPr>
            <p:nvPr/>
          </p:nvSpPr>
          <p:spPr bwMode="auto">
            <a:xfrm>
              <a:off x="3538" y="2069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 Black" pitchFamily="34" charset="0"/>
                </a:rPr>
                <a:t>F</a:t>
              </a:r>
            </a:p>
          </p:txBody>
        </p:sp>
        <p:sp>
          <p:nvSpPr>
            <p:cNvPr id="35865" name="Text Box 25"/>
            <p:cNvSpPr txBox="1">
              <a:spLocks noChangeArrowheads="1"/>
            </p:cNvSpPr>
            <p:nvPr/>
          </p:nvSpPr>
          <p:spPr bwMode="auto">
            <a:xfrm>
              <a:off x="2571" y="3823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 Black" pitchFamily="34" charset="0"/>
                </a:rPr>
                <a:t>F</a:t>
              </a:r>
            </a:p>
          </p:txBody>
        </p:sp>
        <p:sp>
          <p:nvSpPr>
            <p:cNvPr id="35866" name="Text Box 26"/>
            <p:cNvSpPr txBox="1">
              <a:spLocks noChangeArrowheads="1"/>
            </p:cNvSpPr>
            <p:nvPr/>
          </p:nvSpPr>
          <p:spPr bwMode="auto">
            <a:xfrm>
              <a:off x="4518" y="3759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 Black" pitchFamily="34" charset="0"/>
                </a:rPr>
                <a:t>F</a:t>
              </a:r>
            </a:p>
          </p:txBody>
        </p:sp>
        <p:sp>
          <p:nvSpPr>
            <p:cNvPr id="35867" name="Text Box 27"/>
            <p:cNvSpPr txBox="1">
              <a:spLocks noChangeArrowheads="1"/>
            </p:cNvSpPr>
            <p:nvPr/>
          </p:nvSpPr>
          <p:spPr bwMode="auto">
            <a:xfrm>
              <a:off x="3528" y="3211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 Black" pitchFamily="34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Determining </a:t>
            </a:r>
            <a:r>
              <a:rPr lang="en-US" sz="3700" dirty="0"/>
              <a:t>Molecular Polarity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843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/>
              <a:t>Polar M</a:t>
            </a:r>
            <a:r>
              <a:rPr lang="en-US" b="1">
                <a:sym typeface="Symbol" pitchFamily="18" charset="2"/>
              </a:rPr>
              <a:t>olecules</a:t>
            </a:r>
          </a:p>
          <a:p>
            <a:pPr lvl="1"/>
            <a:r>
              <a:rPr lang="en-US">
                <a:sym typeface="Symbol" pitchFamily="18" charset="2"/>
              </a:rPr>
              <a:t>Dipole moments are asymmetrical and don’t cancel .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781300" y="4868863"/>
            <a:ext cx="3754438" cy="444500"/>
            <a:chOff x="2458" y="3067"/>
            <a:chExt cx="2365" cy="280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2458" y="3067"/>
              <a:ext cx="907" cy="254"/>
              <a:chOff x="2458" y="3067"/>
              <a:chExt cx="907" cy="254"/>
            </a:xfrm>
          </p:grpSpPr>
          <p:sp>
            <p:nvSpPr>
              <p:cNvPr id="36876" name="Line 12"/>
              <p:cNvSpPr>
                <a:spLocks noChangeShapeType="1"/>
              </p:cNvSpPr>
              <p:nvPr/>
            </p:nvSpPr>
            <p:spPr bwMode="auto">
              <a:xfrm rot="14423557" flipV="1">
                <a:off x="2912" y="2613"/>
                <a:ext cx="0" cy="907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77" name="Line 13"/>
              <p:cNvSpPr>
                <a:spLocks noChangeShapeType="1"/>
              </p:cNvSpPr>
              <p:nvPr/>
            </p:nvSpPr>
            <p:spPr bwMode="auto">
              <a:xfrm rot="14423557">
                <a:off x="2532" y="3234"/>
                <a:ext cx="175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3916" y="3100"/>
              <a:ext cx="907" cy="247"/>
              <a:chOff x="3916" y="3100"/>
              <a:chExt cx="907" cy="247"/>
            </a:xfrm>
          </p:grpSpPr>
          <p:sp>
            <p:nvSpPr>
              <p:cNvPr id="36883" name="Line 19"/>
              <p:cNvSpPr>
                <a:spLocks noChangeShapeType="1"/>
              </p:cNvSpPr>
              <p:nvPr/>
            </p:nvSpPr>
            <p:spPr bwMode="auto">
              <a:xfrm rot="-14419349" flipH="1" flipV="1">
                <a:off x="4370" y="2646"/>
                <a:ext cx="0" cy="907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84" name="Line 20"/>
              <p:cNvSpPr>
                <a:spLocks noChangeShapeType="1"/>
              </p:cNvSpPr>
              <p:nvPr/>
            </p:nvSpPr>
            <p:spPr bwMode="auto">
              <a:xfrm rot="7180651" flipH="1">
                <a:off x="4574" y="3260"/>
                <a:ext cx="175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7208838" y="4373563"/>
            <a:ext cx="1749425" cy="1530350"/>
            <a:chOff x="4541" y="2755"/>
            <a:chExt cx="1102" cy="964"/>
          </a:xfrm>
        </p:grpSpPr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4541" y="2755"/>
              <a:ext cx="151" cy="964"/>
              <a:chOff x="3673" y="2648"/>
              <a:chExt cx="160" cy="524"/>
            </a:xfrm>
          </p:grpSpPr>
          <p:sp>
            <p:nvSpPr>
              <p:cNvPr id="36895" name="Line 31"/>
              <p:cNvSpPr>
                <a:spLocks noChangeShapeType="1"/>
              </p:cNvSpPr>
              <p:nvPr/>
            </p:nvSpPr>
            <p:spPr bwMode="auto">
              <a:xfrm rot="-21565615" flipH="1" flipV="1">
                <a:off x="3673" y="3096"/>
                <a:ext cx="160" cy="1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96" name="Line 32"/>
              <p:cNvSpPr>
                <a:spLocks noChangeShapeType="1"/>
              </p:cNvSpPr>
              <p:nvPr/>
            </p:nvSpPr>
            <p:spPr bwMode="auto">
              <a:xfrm flipV="1">
                <a:off x="3748" y="2648"/>
                <a:ext cx="0" cy="524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6898" name="Text Box 34"/>
            <p:cNvSpPr txBox="1">
              <a:spLocks noChangeArrowheads="1"/>
            </p:cNvSpPr>
            <p:nvPr/>
          </p:nvSpPr>
          <p:spPr bwMode="auto">
            <a:xfrm>
              <a:off x="4716" y="2793"/>
              <a:ext cx="927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FFFF"/>
                  </a:solidFill>
                </a:rPr>
                <a:t>net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FFFF"/>
                  </a:solidFill>
                </a:rPr>
                <a:t>dipole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FFFF"/>
                  </a:solidFill>
                </a:rPr>
                <a:t>moment</a:t>
              </a: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1190625" y="4152900"/>
            <a:ext cx="5995988" cy="2111375"/>
            <a:chOff x="750" y="2616"/>
            <a:chExt cx="3777" cy="1330"/>
          </a:xfrm>
        </p:grpSpPr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750" y="2616"/>
              <a:ext cx="3777" cy="1330"/>
              <a:chOff x="849" y="2616"/>
              <a:chExt cx="3777" cy="1330"/>
            </a:xfrm>
          </p:grpSpPr>
          <p:sp>
            <p:nvSpPr>
              <p:cNvPr id="36886" name="Text Box 22"/>
              <p:cNvSpPr txBox="1">
                <a:spLocks noChangeArrowheads="1"/>
              </p:cNvSpPr>
              <p:nvPr/>
            </p:nvSpPr>
            <p:spPr bwMode="auto">
              <a:xfrm>
                <a:off x="849" y="3065"/>
                <a:ext cx="969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4000" b="1">
                    <a:solidFill>
                      <a:srgbClr val="E1E1B7"/>
                    </a:solidFill>
                  </a:rPr>
                  <a:t>H</a:t>
                </a:r>
                <a:r>
                  <a:rPr lang="en-US" sz="4000" b="1" baseline="-25000">
                    <a:solidFill>
                      <a:srgbClr val="E1E1B7"/>
                    </a:solidFill>
                  </a:rPr>
                  <a:t>2</a:t>
                </a:r>
                <a:r>
                  <a:rPr lang="en-US" sz="4000" b="1">
                    <a:solidFill>
                      <a:srgbClr val="E1E1B7"/>
                    </a:solidFill>
                  </a:rPr>
                  <a:t>O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aphicFrame>
            <p:nvGraphicFramePr>
              <p:cNvPr id="36892" name="Object 28"/>
              <p:cNvGraphicFramePr>
                <a:graphicFrameLocks noChangeAspect="1"/>
              </p:cNvGraphicFramePr>
              <p:nvPr/>
            </p:nvGraphicFramePr>
            <p:xfrm>
              <a:off x="1499" y="2616"/>
              <a:ext cx="3127" cy="1330"/>
            </p:xfrm>
            <a:graphic>
              <a:graphicData uri="http://schemas.openxmlformats.org/presentationml/2006/ole">
                <p:oleObj spid="_x0000_s9218" name="Photo Editor Photo" r:id="rId3" imgW="2149026" imgH="914479" progId="">
                  <p:embed/>
                </p:oleObj>
              </a:graphicData>
            </a:graphic>
          </p:graphicFrame>
        </p:grpSp>
        <p:sp>
          <p:nvSpPr>
            <p:cNvPr id="36900" name="Text Box 36"/>
            <p:cNvSpPr txBox="1">
              <a:spLocks noChangeArrowheads="1"/>
            </p:cNvSpPr>
            <p:nvPr/>
          </p:nvSpPr>
          <p:spPr bwMode="auto">
            <a:xfrm>
              <a:off x="1597" y="3442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 Black" pitchFamily="34" charset="0"/>
                </a:rPr>
                <a:t>H</a:t>
              </a:r>
            </a:p>
          </p:txBody>
        </p:sp>
        <p:sp>
          <p:nvSpPr>
            <p:cNvPr id="36901" name="Text Box 37"/>
            <p:cNvSpPr txBox="1">
              <a:spLocks noChangeArrowheads="1"/>
            </p:cNvSpPr>
            <p:nvPr/>
          </p:nvSpPr>
          <p:spPr bwMode="auto">
            <a:xfrm>
              <a:off x="4042" y="348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 Black" pitchFamily="34" charset="0"/>
                </a:rPr>
                <a:t>H</a:t>
              </a:r>
            </a:p>
          </p:txBody>
        </p:sp>
        <p:sp>
          <p:nvSpPr>
            <p:cNvPr id="36902" name="Text Box 38"/>
            <p:cNvSpPr txBox="1">
              <a:spLocks noChangeArrowheads="1"/>
            </p:cNvSpPr>
            <p:nvPr/>
          </p:nvSpPr>
          <p:spPr bwMode="auto">
            <a:xfrm>
              <a:off x="2783" y="275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 Black" pitchFamily="34" charset="0"/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339850" y="3260727"/>
            <a:ext cx="5619750" cy="3213100"/>
            <a:chOff x="844" y="2054"/>
            <a:chExt cx="3540" cy="2024"/>
          </a:xfrm>
        </p:grpSpPr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844" y="2054"/>
              <a:ext cx="3540" cy="2024"/>
              <a:chOff x="1159" y="2054"/>
              <a:chExt cx="3540" cy="2024"/>
            </a:xfrm>
          </p:grpSpPr>
          <p:graphicFrame>
            <p:nvGraphicFramePr>
              <p:cNvPr id="37930" name="Object 42"/>
              <p:cNvGraphicFramePr>
                <a:graphicFrameLocks noChangeAspect="1"/>
              </p:cNvGraphicFramePr>
              <p:nvPr/>
            </p:nvGraphicFramePr>
            <p:xfrm>
              <a:off x="2175" y="2054"/>
              <a:ext cx="2524" cy="2024"/>
            </p:xfrm>
            <a:graphic>
              <a:graphicData uri="http://schemas.openxmlformats.org/presentationml/2006/ole">
                <p:oleObj spid="_x0000_s10242" name="Photo Editor Photo" r:id="rId3" imgW="2232854" imgH="1790476" progId="">
                  <p:embed/>
                </p:oleObj>
              </a:graphicData>
            </a:graphic>
          </p:graphicFrame>
          <p:sp>
            <p:nvSpPr>
              <p:cNvPr id="37924" name="Text Box 36"/>
              <p:cNvSpPr txBox="1">
                <a:spLocks noChangeArrowheads="1"/>
              </p:cNvSpPr>
              <p:nvPr/>
            </p:nvSpPr>
            <p:spPr bwMode="auto">
              <a:xfrm>
                <a:off x="1159" y="3050"/>
                <a:ext cx="115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4000" b="1">
                    <a:solidFill>
                      <a:srgbClr val="E1E1B7"/>
                    </a:solidFill>
                  </a:rPr>
                  <a:t>CHCl</a:t>
                </a:r>
                <a:r>
                  <a:rPr lang="en-US" sz="4000" b="1" baseline="-25000">
                    <a:solidFill>
                      <a:srgbClr val="E1E1B7"/>
                    </a:solidFill>
                  </a:rPr>
                  <a:t>3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7938" name="Text Box 50"/>
            <p:cNvSpPr txBox="1">
              <a:spLocks noChangeArrowheads="1"/>
            </p:cNvSpPr>
            <p:nvPr/>
          </p:nvSpPr>
          <p:spPr bwMode="auto">
            <a:xfrm>
              <a:off x="2955" y="2344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 Black" pitchFamily="34" charset="0"/>
                </a:rPr>
                <a:t>H</a:t>
              </a:r>
            </a:p>
          </p:txBody>
        </p:sp>
        <p:sp>
          <p:nvSpPr>
            <p:cNvPr id="37939" name="Text Box 51"/>
            <p:cNvSpPr txBox="1">
              <a:spLocks noChangeArrowheads="1"/>
            </p:cNvSpPr>
            <p:nvPr/>
          </p:nvSpPr>
          <p:spPr bwMode="auto">
            <a:xfrm>
              <a:off x="2023" y="3468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 Black" pitchFamily="34" charset="0"/>
                </a:rPr>
                <a:t>Cl</a:t>
              </a:r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3865" y="3494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 Black" pitchFamily="34" charset="0"/>
                </a:rPr>
                <a:t>Cl</a:t>
              </a:r>
            </a:p>
          </p:txBody>
        </p:sp>
        <p:sp>
          <p:nvSpPr>
            <p:cNvPr id="37941" name="Text Box 53"/>
            <p:cNvSpPr txBox="1">
              <a:spLocks noChangeArrowheads="1"/>
            </p:cNvSpPr>
            <p:nvPr/>
          </p:nvSpPr>
          <p:spPr bwMode="auto">
            <a:xfrm>
              <a:off x="2862" y="368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Arial Black" pitchFamily="34" charset="0"/>
                </a:rPr>
                <a:t>Cl</a:t>
              </a:r>
            </a:p>
          </p:txBody>
        </p:sp>
      </p:grp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Determining </a:t>
            </a:r>
            <a:r>
              <a:rPr lang="en-US" sz="3700" dirty="0"/>
              <a:t>Molecular Polarity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0463" y="1427163"/>
            <a:ext cx="7772400" cy="1984375"/>
          </a:xfrm>
        </p:spPr>
        <p:txBody>
          <a:bodyPr/>
          <a:lstStyle/>
          <a:p>
            <a:r>
              <a:rPr lang="en-US" b="1"/>
              <a:t>Therefore, polar molecules have...</a:t>
            </a:r>
            <a:endParaRPr lang="en-US"/>
          </a:p>
          <a:p>
            <a:pPr lvl="1"/>
            <a:r>
              <a:rPr lang="en-US"/>
              <a:t>asymmetrical shape (lone pairs) or </a:t>
            </a:r>
          </a:p>
          <a:p>
            <a:pPr lvl="1"/>
            <a:r>
              <a:rPr lang="en-US"/>
              <a:t>asymmetrical atoms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3767138" y="5076825"/>
            <a:ext cx="2309812" cy="817563"/>
            <a:chOff x="2333" y="3206"/>
            <a:chExt cx="1578" cy="573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 rot="15003023">
              <a:off x="2506" y="3033"/>
              <a:ext cx="175" cy="521"/>
              <a:chOff x="3246" y="2500"/>
              <a:chExt cx="154" cy="723"/>
            </a:xfrm>
          </p:grpSpPr>
          <p:sp>
            <p:nvSpPr>
              <p:cNvPr id="37904" name="Line 16"/>
              <p:cNvSpPr>
                <a:spLocks noChangeShapeType="1"/>
              </p:cNvSpPr>
              <p:nvPr/>
            </p:nvSpPr>
            <p:spPr bwMode="auto">
              <a:xfrm flipV="1">
                <a:off x="3323" y="2500"/>
                <a:ext cx="0" cy="723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05" name="Line 17"/>
              <p:cNvSpPr>
                <a:spLocks noChangeShapeType="1"/>
              </p:cNvSpPr>
              <p:nvPr/>
            </p:nvSpPr>
            <p:spPr bwMode="auto">
              <a:xfrm>
                <a:off x="3246" y="3123"/>
                <a:ext cx="154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6596977" flipH="1">
              <a:off x="3563" y="3060"/>
              <a:ext cx="175" cy="521"/>
              <a:chOff x="3246" y="2500"/>
              <a:chExt cx="154" cy="723"/>
            </a:xfrm>
          </p:grpSpPr>
          <p:sp>
            <p:nvSpPr>
              <p:cNvPr id="37910" name="Line 22"/>
              <p:cNvSpPr>
                <a:spLocks noChangeShapeType="1"/>
              </p:cNvSpPr>
              <p:nvPr/>
            </p:nvSpPr>
            <p:spPr bwMode="auto">
              <a:xfrm flipV="1">
                <a:off x="3323" y="2500"/>
                <a:ext cx="0" cy="723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11" name="Line 23"/>
              <p:cNvSpPr>
                <a:spLocks noChangeShapeType="1"/>
              </p:cNvSpPr>
              <p:nvPr/>
            </p:nvSpPr>
            <p:spPr bwMode="auto">
              <a:xfrm>
                <a:off x="3246" y="3123"/>
                <a:ext cx="154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 rot="11037079">
              <a:off x="3010" y="3258"/>
              <a:ext cx="175" cy="521"/>
              <a:chOff x="3246" y="2500"/>
              <a:chExt cx="154" cy="723"/>
            </a:xfrm>
          </p:grpSpPr>
          <p:sp>
            <p:nvSpPr>
              <p:cNvPr id="37913" name="Line 25"/>
              <p:cNvSpPr>
                <a:spLocks noChangeShapeType="1"/>
              </p:cNvSpPr>
              <p:nvPr/>
            </p:nvSpPr>
            <p:spPr bwMode="auto">
              <a:xfrm flipV="1">
                <a:off x="3323" y="2500"/>
                <a:ext cx="0" cy="723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14" name="Line 26"/>
              <p:cNvSpPr>
                <a:spLocks noChangeShapeType="1"/>
              </p:cNvSpPr>
              <p:nvPr/>
            </p:nvSpPr>
            <p:spPr bwMode="auto">
              <a:xfrm>
                <a:off x="3246" y="3123"/>
                <a:ext cx="154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" name="Group 40"/>
          <p:cNvGrpSpPr>
            <a:grpSpLocks/>
          </p:cNvGrpSpPr>
          <p:nvPr/>
        </p:nvGrpSpPr>
        <p:grpSpPr bwMode="auto">
          <a:xfrm flipV="1">
            <a:off x="5348288" y="3992563"/>
            <a:ext cx="254000" cy="939800"/>
            <a:chOff x="3673" y="2648"/>
            <a:chExt cx="160" cy="524"/>
          </a:xfrm>
        </p:grpSpPr>
        <p:sp>
          <p:nvSpPr>
            <p:cNvPr id="37920" name="Line 32"/>
            <p:cNvSpPr>
              <a:spLocks noChangeShapeType="1"/>
            </p:cNvSpPr>
            <p:nvPr/>
          </p:nvSpPr>
          <p:spPr bwMode="auto">
            <a:xfrm rot="-21565615" flipH="1" flipV="1">
              <a:off x="3673" y="3096"/>
              <a:ext cx="160" cy="1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7927" name="Line 39"/>
            <p:cNvSpPr>
              <a:spLocks noChangeShapeType="1"/>
            </p:cNvSpPr>
            <p:nvPr/>
          </p:nvSpPr>
          <p:spPr bwMode="auto">
            <a:xfrm flipV="1">
              <a:off x="3748" y="2648"/>
              <a:ext cx="0" cy="52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7208838" y="4373563"/>
            <a:ext cx="1749425" cy="1530350"/>
            <a:chOff x="4541" y="2755"/>
            <a:chExt cx="1102" cy="964"/>
          </a:xfrm>
        </p:grpSpPr>
        <p:grpSp>
          <p:nvGrpSpPr>
            <p:cNvPr id="10" name="Group 45"/>
            <p:cNvGrpSpPr>
              <a:grpSpLocks/>
            </p:cNvGrpSpPr>
            <p:nvPr/>
          </p:nvGrpSpPr>
          <p:grpSpPr bwMode="auto">
            <a:xfrm flipV="1">
              <a:off x="4541" y="2755"/>
              <a:ext cx="151" cy="964"/>
              <a:chOff x="3673" y="2648"/>
              <a:chExt cx="160" cy="524"/>
            </a:xfrm>
          </p:grpSpPr>
          <p:sp>
            <p:nvSpPr>
              <p:cNvPr id="37934" name="Line 46"/>
              <p:cNvSpPr>
                <a:spLocks noChangeShapeType="1"/>
              </p:cNvSpPr>
              <p:nvPr/>
            </p:nvSpPr>
            <p:spPr bwMode="auto">
              <a:xfrm rot="-21565615" flipH="1" flipV="1">
                <a:off x="3673" y="3096"/>
                <a:ext cx="160" cy="1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35" name="Line 47"/>
              <p:cNvSpPr>
                <a:spLocks noChangeShapeType="1"/>
              </p:cNvSpPr>
              <p:nvPr/>
            </p:nvSpPr>
            <p:spPr bwMode="auto">
              <a:xfrm flipV="1">
                <a:off x="3748" y="2648"/>
                <a:ext cx="0" cy="524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7936" name="Text Box 48"/>
            <p:cNvSpPr txBox="1">
              <a:spLocks noChangeArrowheads="1"/>
            </p:cNvSpPr>
            <p:nvPr/>
          </p:nvSpPr>
          <p:spPr bwMode="auto">
            <a:xfrm>
              <a:off x="4716" y="2793"/>
              <a:ext cx="927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FFFF"/>
                  </a:solidFill>
                </a:rPr>
                <a:t>net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FFFF"/>
                  </a:solidFill>
                </a:rPr>
                <a:t>dipole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FFFF"/>
                  </a:solidFill>
                </a:rPr>
                <a:t>moment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106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Dads Tie</vt:lpstr>
      <vt:lpstr>Photo Editor Photo</vt:lpstr>
      <vt:lpstr>Molecular Polarity </vt:lpstr>
      <vt:lpstr>Dipole Moment</vt:lpstr>
      <vt:lpstr>Determining Molecular Polarity</vt:lpstr>
      <vt:lpstr>Determining Molecular Polarity</vt:lpstr>
      <vt:lpstr>Determining Molecular Polarity</vt:lpstr>
      <vt:lpstr>Determining Molecular Polarity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 Polarity</dc:title>
  <dc:creator>Mshull</dc:creator>
  <cp:lastModifiedBy>mshull</cp:lastModifiedBy>
  <cp:revision>3</cp:revision>
  <dcterms:created xsi:type="dcterms:W3CDTF">2014-02-03T12:55:33Z</dcterms:created>
  <dcterms:modified xsi:type="dcterms:W3CDTF">2016-01-08T15:07:53Z</dcterms:modified>
</cp:coreProperties>
</file>