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3" r:id="rId3"/>
    <p:sldMasterId id="2147483685" r:id="rId4"/>
  </p:sldMasterIdLst>
  <p:notesMasterIdLst>
    <p:notesMasterId r:id="rId52"/>
  </p:notesMasterIdLst>
  <p:sldIdLst>
    <p:sldId id="334" r:id="rId5"/>
    <p:sldId id="335" r:id="rId6"/>
    <p:sldId id="267" r:id="rId7"/>
    <p:sldId id="330" r:id="rId8"/>
    <p:sldId id="310" r:id="rId9"/>
    <p:sldId id="297" r:id="rId10"/>
    <p:sldId id="298" r:id="rId11"/>
    <p:sldId id="271" r:id="rId12"/>
    <p:sldId id="273" r:id="rId13"/>
    <p:sldId id="319" r:id="rId14"/>
    <p:sldId id="331" r:id="rId15"/>
    <p:sldId id="314" r:id="rId16"/>
    <p:sldId id="321" r:id="rId17"/>
    <p:sldId id="315" r:id="rId18"/>
    <p:sldId id="316" r:id="rId19"/>
    <p:sldId id="333" r:id="rId20"/>
    <p:sldId id="291" r:id="rId21"/>
    <p:sldId id="329" r:id="rId22"/>
    <p:sldId id="290" r:id="rId23"/>
    <p:sldId id="299" r:id="rId24"/>
    <p:sldId id="364" r:id="rId25"/>
    <p:sldId id="365" r:id="rId26"/>
    <p:sldId id="366" r:id="rId27"/>
    <p:sldId id="340" r:id="rId28"/>
    <p:sldId id="341" r:id="rId29"/>
    <p:sldId id="342" r:id="rId30"/>
    <p:sldId id="343" r:id="rId31"/>
    <p:sldId id="344" r:id="rId32"/>
    <p:sldId id="345" r:id="rId33"/>
    <p:sldId id="346" r:id="rId34"/>
    <p:sldId id="347" r:id="rId35"/>
    <p:sldId id="360" r:id="rId36"/>
    <p:sldId id="361" r:id="rId37"/>
    <p:sldId id="362" r:id="rId38"/>
    <p:sldId id="348" r:id="rId39"/>
    <p:sldId id="349" r:id="rId40"/>
    <p:sldId id="350" r:id="rId41"/>
    <p:sldId id="351" r:id="rId42"/>
    <p:sldId id="352" r:id="rId43"/>
    <p:sldId id="353" r:id="rId44"/>
    <p:sldId id="354" r:id="rId45"/>
    <p:sldId id="363" r:id="rId46"/>
    <p:sldId id="355" r:id="rId47"/>
    <p:sldId id="356" r:id="rId48"/>
    <p:sldId id="357" r:id="rId49"/>
    <p:sldId id="358" r:id="rId50"/>
    <p:sldId id="359" r:id="rId51"/>
  </p:sldIdLst>
  <p:sldSz cx="9144000" cy="6858000" type="screen4x3"/>
  <p:notesSz cx="6858000" cy="9144000"/>
  <p:defaultTextStyle>
    <a:defPPr>
      <a:defRPr lang="en-US"/>
    </a:defPPr>
    <a:lvl1pPr algn="l" rtl="0" eaLnBrk="0" fontAlgn="base" hangingPunct="0">
      <a:spcBef>
        <a:spcPct val="0"/>
      </a:spcBef>
      <a:spcAft>
        <a:spcPct val="0"/>
      </a:spcAft>
      <a:defRPr sz="3200" b="1" kern="1200">
        <a:solidFill>
          <a:schemeClr val="tx1"/>
        </a:solidFill>
        <a:latin typeface="Arial" charset="0"/>
        <a:ea typeface="ＭＳ Ｐゴシック" pitchFamily="-80" charset="-128"/>
        <a:cs typeface="+mn-cs"/>
      </a:defRPr>
    </a:lvl1pPr>
    <a:lvl2pPr marL="457200" algn="l" rtl="0" eaLnBrk="0" fontAlgn="base" hangingPunct="0">
      <a:spcBef>
        <a:spcPct val="0"/>
      </a:spcBef>
      <a:spcAft>
        <a:spcPct val="0"/>
      </a:spcAft>
      <a:defRPr sz="3200" b="1" kern="1200">
        <a:solidFill>
          <a:schemeClr val="tx1"/>
        </a:solidFill>
        <a:latin typeface="Arial" charset="0"/>
        <a:ea typeface="ＭＳ Ｐゴシック" pitchFamily="-80" charset="-128"/>
        <a:cs typeface="+mn-cs"/>
      </a:defRPr>
    </a:lvl2pPr>
    <a:lvl3pPr marL="914400" algn="l" rtl="0" eaLnBrk="0" fontAlgn="base" hangingPunct="0">
      <a:spcBef>
        <a:spcPct val="0"/>
      </a:spcBef>
      <a:spcAft>
        <a:spcPct val="0"/>
      </a:spcAft>
      <a:defRPr sz="3200" b="1" kern="1200">
        <a:solidFill>
          <a:schemeClr val="tx1"/>
        </a:solidFill>
        <a:latin typeface="Arial" charset="0"/>
        <a:ea typeface="ＭＳ Ｐゴシック" pitchFamily="-80" charset="-128"/>
        <a:cs typeface="+mn-cs"/>
      </a:defRPr>
    </a:lvl3pPr>
    <a:lvl4pPr marL="1371600" algn="l" rtl="0" eaLnBrk="0" fontAlgn="base" hangingPunct="0">
      <a:spcBef>
        <a:spcPct val="0"/>
      </a:spcBef>
      <a:spcAft>
        <a:spcPct val="0"/>
      </a:spcAft>
      <a:defRPr sz="3200" b="1" kern="1200">
        <a:solidFill>
          <a:schemeClr val="tx1"/>
        </a:solidFill>
        <a:latin typeface="Arial" charset="0"/>
        <a:ea typeface="ＭＳ Ｐゴシック" pitchFamily="-80" charset="-128"/>
        <a:cs typeface="+mn-cs"/>
      </a:defRPr>
    </a:lvl4pPr>
    <a:lvl5pPr marL="1828800" algn="l" rtl="0" eaLnBrk="0" fontAlgn="base" hangingPunct="0">
      <a:spcBef>
        <a:spcPct val="0"/>
      </a:spcBef>
      <a:spcAft>
        <a:spcPct val="0"/>
      </a:spcAft>
      <a:defRPr sz="3200" b="1" kern="1200">
        <a:solidFill>
          <a:schemeClr val="tx1"/>
        </a:solidFill>
        <a:latin typeface="Arial" charset="0"/>
        <a:ea typeface="ＭＳ Ｐゴシック" pitchFamily="-80" charset="-128"/>
        <a:cs typeface="+mn-cs"/>
      </a:defRPr>
    </a:lvl5pPr>
    <a:lvl6pPr marL="2286000" algn="l" defTabSz="914400" rtl="0" eaLnBrk="1" latinLnBrk="0" hangingPunct="1">
      <a:defRPr sz="3200" b="1" kern="1200">
        <a:solidFill>
          <a:schemeClr val="tx1"/>
        </a:solidFill>
        <a:latin typeface="Arial" charset="0"/>
        <a:ea typeface="ＭＳ Ｐゴシック" pitchFamily="-80" charset="-128"/>
        <a:cs typeface="+mn-cs"/>
      </a:defRPr>
    </a:lvl6pPr>
    <a:lvl7pPr marL="2743200" algn="l" defTabSz="914400" rtl="0" eaLnBrk="1" latinLnBrk="0" hangingPunct="1">
      <a:defRPr sz="3200" b="1" kern="1200">
        <a:solidFill>
          <a:schemeClr val="tx1"/>
        </a:solidFill>
        <a:latin typeface="Arial" charset="0"/>
        <a:ea typeface="ＭＳ Ｐゴシック" pitchFamily="-80" charset="-128"/>
        <a:cs typeface="+mn-cs"/>
      </a:defRPr>
    </a:lvl7pPr>
    <a:lvl8pPr marL="3200400" algn="l" defTabSz="914400" rtl="0" eaLnBrk="1" latinLnBrk="0" hangingPunct="1">
      <a:defRPr sz="3200" b="1" kern="1200">
        <a:solidFill>
          <a:schemeClr val="tx1"/>
        </a:solidFill>
        <a:latin typeface="Arial" charset="0"/>
        <a:ea typeface="ＭＳ Ｐゴシック" pitchFamily="-80" charset="-128"/>
        <a:cs typeface="+mn-cs"/>
      </a:defRPr>
    </a:lvl8pPr>
    <a:lvl9pPr marL="3657600" algn="l" defTabSz="914400" rtl="0" eaLnBrk="1" latinLnBrk="0" hangingPunct="1">
      <a:defRPr sz="3200" b="1" kern="1200">
        <a:solidFill>
          <a:schemeClr val="tx1"/>
        </a:solidFill>
        <a:latin typeface="Arial"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54C8C"/>
    <a:srgbClr val="A3B53D"/>
    <a:srgbClr val="FFB732"/>
    <a:srgbClr val="D13426"/>
    <a:srgbClr val="EA6F1E"/>
    <a:srgbClr val="874B98"/>
    <a:srgbClr val="A357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0785" autoAdjust="0"/>
  </p:normalViewPr>
  <p:slideViewPr>
    <p:cSldViewPr>
      <p:cViewPr>
        <p:scale>
          <a:sx n="69" d="100"/>
          <a:sy n="69" d="100"/>
        </p:scale>
        <p:origin x="-546" y="-14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8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ACA28-8CE2-491F-AE1B-278580855688}" type="doc">
      <dgm:prSet loTypeId="urn:microsoft.com/office/officeart/2005/8/layout/chevron1" loCatId="process" qsTypeId="urn:microsoft.com/office/officeart/2005/8/quickstyle/simple4" qsCatId="simple" csTypeId="urn:microsoft.com/office/officeart/2005/8/colors/accent1_2" csCatId="accent1"/>
      <dgm:spPr/>
      <dgm:t>
        <a:bodyPr/>
        <a:lstStyle/>
        <a:p>
          <a:endParaRPr lang="en-US"/>
        </a:p>
      </dgm:t>
    </dgm:pt>
    <dgm:pt modelId="{1DB1B7DB-597A-4522-9305-E91143E4DE75}">
      <dgm:prSet/>
      <dgm:spPr/>
      <dgm:t>
        <a:bodyPr/>
        <a:lstStyle/>
        <a:p>
          <a:pPr rtl="0"/>
          <a:r>
            <a:rPr lang="en-US" smtClean="0"/>
            <a:t>Observe</a:t>
          </a:r>
          <a:endParaRPr lang="en-US"/>
        </a:p>
      </dgm:t>
    </dgm:pt>
    <dgm:pt modelId="{D8CA35B6-CE29-456C-9CD2-B11B81AC8A34}" type="parTrans" cxnId="{A667FF8D-8DB6-4B37-81E3-E3F60966EAC6}">
      <dgm:prSet/>
      <dgm:spPr/>
      <dgm:t>
        <a:bodyPr/>
        <a:lstStyle/>
        <a:p>
          <a:endParaRPr lang="en-US"/>
        </a:p>
      </dgm:t>
    </dgm:pt>
    <dgm:pt modelId="{6F2DB1F3-9C24-4855-B57E-2E5AC9BBA368}" type="sibTrans" cxnId="{A667FF8D-8DB6-4B37-81E3-E3F60966EAC6}">
      <dgm:prSet/>
      <dgm:spPr/>
      <dgm:t>
        <a:bodyPr/>
        <a:lstStyle/>
        <a:p>
          <a:endParaRPr lang="en-US"/>
        </a:p>
      </dgm:t>
    </dgm:pt>
    <dgm:pt modelId="{BB5EAB32-99AF-4C8B-975C-CE98FFDA3088}">
      <dgm:prSet/>
      <dgm:spPr/>
      <dgm:t>
        <a:bodyPr/>
        <a:lstStyle/>
        <a:p>
          <a:pPr rtl="0"/>
          <a:r>
            <a:rPr lang="en-US" smtClean="0"/>
            <a:t>Observe/watch anything in nature</a:t>
          </a:r>
          <a:endParaRPr lang="en-US"/>
        </a:p>
      </dgm:t>
    </dgm:pt>
    <dgm:pt modelId="{BE720591-3D4B-48E9-A4FF-8053E3D45958}" type="parTrans" cxnId="{8E0AC0AF-8F03-44AE-A74D-EC1A9FD06D6C}">
      <dgm:prSet/>
      <dgm:spPr/>
      <dgm:t>
        <a:bodyPr/>
        <a:lstStyle/>
        <a:p>
          <a:endParaRPr lang="en-US"/>
        </a:p>
      </dgm:t>
    </dgm:pt>
    <dgm:pt modelId="{E46DE569-F63B-49D4-A9D2-D6FA77EC39C9}" type="sibTrans" cxnId="{8E0AC0AF-8F03-44AE-A74D-EC1A9FD06D6C}">
      <dgm:prSet/>
      <dgm:spPr/>
      <dgm:t>
        <a:bodyPr/>
        <a:lstStyle/>
        <a:p>
          <a:endParaRPr lang="en-US"/>
        </a:p>
      </dgm:t>
    </dgm:pt>
    <dgm:pt modelId="{220F76DB-9F9B-4048-BDE7-430675DE2016}">
      <dgm:prSet/>
      <dgm:spPr/>
      <dgm:t>
        <a:bodyPr/>
        <a:lstStyle/>
        <a:p>
          <a:pPr rtl="0"/>
          <a:r>
            <a:rPr lang="en-US" smtClean="0"/>
            <a:t>Formulate a question</a:t>
          </a:r>
          <a:endParaRPr lang="en-US"/>
        </a:p>
      </dgm:t>
    </dgm:pt>
    <dgm:pt modelId="{9B5CFAC7-FF29-4CA5-A4FC-FBE046E56618}" type="parTrans" cxnId="{5E96F056-3709-48FB-8C62-E9B293D8BCCF}">
      <dgm:prSet/>
      <dgm:spPr/>
      <dgm:t>
        <a:bodyPr/>
        <a:lstStyle/>
        <a:p>
          <a:endParaRPr lang="en-US"/>
        </a:p>
      </dgm:t>
    </dgm:pt>
    <dgm:pt modelId="{927EC623-D75C-4622-B9C9-58E8B6851E01}" type="sibTrans" cxnId="{5E96F056-3709-48FB-8C62-E9B293D8BCCF}">
      <dgm:prSet/>
      <dgm:spPr/>
      <dgm:t>
        <a:bodyPr/>
        <a:lstStyle/>
        <a:p>
          <a:endParaRPr lang="en-US"/>
        </a:p>
      </dgm:t>
    </dgm:pt>
    <dgm:pt modelId="{AAB76CCC-2E12-4F0A-A408-FFD597D5BAC4}">
      <dgm:prSet/>
      <dgm:spPr/>
      <dgm:t>
        <a:bodyPr/>
        <a:lstStyle/>
        <a:p>
          <a:pPr rtl="0"/>
          <a:r>
            <a:rPr lang="en-US" smtClean="0"/>
            <a:t>What do you want to know?</a:t>
          </a:r>
          <a:endParaRPr lang="en-US"/>
        </a:p>
      </dgm:t>
    </dgm:pt>
    <dgm:pt modelId="{82D65F8B-719A-44F5-8ADE-447280A88A9D}" type="parTrans" cxnId="{5A054491-87AD-4C05-A969-BEDDEC00BF26}">
      <dgm:prSet/>
      <dgm:spPr/>
      <dgm:t>
        <a:bodyPr/>
        <a:lstStyle/>
        <a:p>
          <a:endParaRPr lang="en-US"/>
        </a:p>
      </dgm:t>
    </dgm:pt>
    <dgm:pt modelId="{16BEFF92-4903-4577-83B7-7E77EEC54820}" type="sibTrans" cxnId="{5A054491-87AD-4C05-A969-BEDDEC00BF26}">
      <dgm:prSet/>
      <dgm:spPr/>
      <dgm:t>
        <a:bodyPr/>
        <a:lstStyle/>
        <a:p>
          <a:endParaRPr lang="en-US"/>
        </a:p>
      </dgm:t>
    </dgm:pt>
    <dgm:pt modelId="{A84A219F-16EB-42D4-88B0-C281D85D6674}">
      <dgm:prSet/>
      <dgm:spPr/>
      <dgm:t>
        <a:bodyPr/>
        <a:lstStyle/>
        <a:p>
          <a:pPr rtl="0"/>
          <a:r>
            <a:rPr lang="en-US" smtClean="0"/>
            <a:t>Research and collect data</a:t>
          </a:r>
          <a:endParaRPr lang="en-US"/>
        </a:p>
      </dgm:t>
    </dgm:pt>
    <dgm:pt modelId="{C0CBADC4-11C7-4F4C-BA75-21E017E93F3D}" type="parTrans" cxnId="{97951474-CCF7-4E25-AD6C-62E54C4EF449}">
      <dgm:prSet/>
      <dgm:spPr/>
      <dgm:t>
        <a:bodyPr/>
        <a:lstStyle/>
        <a:p>
          <a:endParaRPr lang="en-US"/>
        </a:p>
      </dgm:t>
    </dgm:pt>
    <dgm:pt modelId="{D67D6D20-4C02-42BA-919D-1AD2D4474459}" type="sibTrans" cxnId="{97951474-CCF7-4E25-AD6C-62E54C4EF449}">
      <dgm:prSet/>
      <dgm:spPr/>
      <dgm:t>
        <a:bodyPr/>
        <a:lstStyle/>
        <a:p>
          <a:endParaRPr lang="en-US"/>
        </a:p>
      </dgm:t>
    </dgm:pt>
    <dgm:pt modelId="{C6140791-EFD8-4B6D-862D-B7F8C3CCE114}">
      <dgm:prSet/>
      <dgm:spPr/>
      <dgm:t>
        <a:bodyPr/>
        <a:lstStyle/>
        <a:p>
          <a:pPr rtl="0"/>
          <a:r>
            <a:rPr lang="en-US" dirty="0" smtClean="0"/>
            <a:t>What is already known about your question</a:t>
          </a:r>
          <a:endParaRPr lang="en-US" dirty="0"/>
        </a:p>
      </dgm:t>
    </dgm:pt>
    <dgm:pt modelId="{56C1BA74-D232-4211-951E-4CA4241CB991}" type="parTrans" cxnId="{10DD282C-5BE2-4403-9329-83AC21EBEDE8}">
      <dgm:prSet/>
      <dgm:spPr/>
      <dgm:t>
        <a:bodyPr/>
        <a:lstStyle/>
        <a:p>
          <a:endParaRPr lang="en-US"/>
        </a:p>
      </dgm:t>
    </dgm:pt>
    <dgm:pt modelId="{3D66C0DA-BF6F-439D-AE03-9ECB8989B132}" type="sibTrans" cxnId="{10DD282C-5BE2-4403-9329-83AC21EBEDE8}">
      <dgm:prSet/>
      <dgm:spPr/>
      <dgm:t>
        <a:bodyPr/>
        <a:lstStyle/>
        <a:p>
          <a:endParaRPr lang="en-US"/>
        </a:p>
      </dgm:t>
    </dgm:pt>
    <dgm:pt modelId="{811F9AED-052D-4EC9-A779-0F6A87522599}">
      <dgm:prSet/>
      <dgm:spPr/>
      <dgm:t>
        <a:bodyPr/>
        <a:lstStyle/>
        <a:p>
          <a:pPr rtl="0"/>
          <a:r>
            <a:rPr lang="en-US" smtClean="0"/>
            <a:t>Form a hypothesis</a:t>
          </a:r>
          <a:endParaRPr lang="en-US"/>
        </a:p>
      </dgm:t>
    </dgm:pt>
    <dgm:pt modelId="{B52458BE-3E69-4AF3-BFAD-9AD422DFBAAF}" type="parTrans" cxnId="{79CACD91-D8F9-4A8E-9EBC-145C85EF06A5}">
      <dgm:prSet/>
      <dgm:spPr/>
      <dgm:t>
        <a:bodyPr/>
        <a:lstStyle/>
        <a:p>
          <a:endParaRPr lang="en-US"/>
        </a:p>
      </dgm:t>
    </dgm:pt>
    <dgm:pt modelId="{49EA3770-2972-491E-8B50-D28533DDFA46}" type="sibTrans" cxnId="{79CACD91-D8F9-4A8E-9EBC-145C85EF06A5}">
      <dgm:prSet/>
      <dgm:spPr/>
      <dgm:t>
        <a:bodyPr/>
        <a:lstStyle/>
        <a:p>
          <a:endParaRPr lang="en-US"/>
        </a:p>
      </dgm:t>
    </dgm:pt>
    <dgm:pt modelId="{F1C6C17B-A736-4134-995C-C5CA1B367A67}">
      <dgm:prSet/>
      <dgm:spPr/>
      <dgm:t>
        <a:bodyPr/>
        <a:lstStyle/>
        <a:p>
          <a:pPr rtl="0"/>
          <a:r>
            <a:rPr lang="en-US" dirty="0" smtClean="0"/>
            <a:t>Propose an answer to your question based on observations, research, and data</a:t>
          </a:r>
          <a:endParaRPr lang="en-US" dirty="0"/>
        </a:p>
      </dgm:t>
    </dgm:pt>
    <dgm:pt modelId="{3206672A-79E4-4E54-B619-3E3DB1F6B593}" type="parTrans" cxnId="{FA10C912-870D-4E27-A9E0-BE0D6C98C18E}">
      <dgm:prSet/>
      <dgm:spPr/>
      <dgm:t>
        <a:bodyPr/>
        <a:lstStyle/>
        <a:p>
          <a:endParaRPr lang="en-US"/>
        </a:p>
      </dgm:t>
    </dgm:pt>
    <dgm:pt modelId="{CF3AE21E-6892-41FB-9E36-80110B824081}" type="sibTrans" cxnId="{FA10C912-870D-4E27-A9E0-BE0D6C98C18E}">
      <dgm:prSet/>
      <dgm:spPr/>
      <dgm:t>
        <a:bodyPr/>
        <a:lstStyle/>
        <a:p>
          <a:endParaRPr lang="en-US"/>
        </a:p>
      </dgm:t>
    </dgm:pt>
    <dgm:pt modelId="{ECE239BE-9849-4258-9D5C-0570654B029C}">
      <dgm:prSet/>
      <dgm:spPr/>
      <dgm:t>
        <a:bodyPr/>
        <a:lstStyle/>
        <a:p>
          <a:pPr rtl="0"/>
          <a:r>
            <a:rPr lang="en-US" smtClean="0"/>
            <a:t>Test the Hypothesis</a:t>
          </a:r>
          <a:endParaRPr lang="en-US"/>
        </a:p>
      </dgm:t>
    </dgm:pt>
    <dgm:pt modelId="{AE9B652D-B3D2-411B-8F61-EC16841D408E}" type="parTrans" cxnId="{B93440BF-5796-4B24-BC33-0593B807622C}">
      <dgm:prSet/>
      <dgm:spPr/>
      <dgm:t>
        <a:bodyPr/>
        <a:lstStyle/>
        <a:p>
          <a:endParaRPr lang="en-US"/>
        </a:p>
      </dgm:t>
    </dgm:pt>
    <dgm:pt modelId="{48829689-A3A5-4599-8AC6-49531BB45627}" type="sibTrans" cxnId="{B93440BF-5796-4B24-BC33-0593B807622C}">
      <dgm:prSet/>
      <dgm:spPr/>
      <dgm:t>
        <a:bodyPr/>
        <a:lstStyle/>
        <a:p>
          <a:endParaRPr lang="en-US"/>
        </a:p>
      </dgm:t>
    </dgm:pt>
    <dgm:pt modelId="{75C7DAF4-CBEC-4864-9F0E-3234554C16F1}">
      <dgm:prSet/>
      <dgm:spPr/>
      <dgm:t>
        <a:bodyPr/>
        <a:lstStyle/>
        <a:p>
          <a:pPr rtl="0"/>
          <a:r>
            <a:rPr lang="en-US" dirty="0" smtClean="0"/>
            <a:t>Observe</a:t>
          </a:r>
          <a:endParaRPr lang="en-US" dirty="0"/>
        </a:p>
      </dgm:t>
    </dgm:pt>
    <dgm:pt modelId="{19B4E0E5-C4FD-4DB4-8AF6-2E2F6AEA9598}" type="parTrans" cxnId="{DC9601F9-43FF-46D9-983D-8421C5C6C57E}">
      <dgm:prSet/>
      <dgm:spPr/>
      <dgm:t>
        <a:bodyPr/>
        <a:lstStyle/>
        <a:p>
          <a:endParaRPr lang="en-US"/>
        </a:p>
      </dgm:t>
    </dgm:pt>
    <dgm:pt modelId="{71717503-E3FD-4F0C-AEF5-2D7128C1B85B}" type="sibTrans" cxnId="{DC9601F9-43FF-46D9-983D-8421C5C6C57E}">
      <dgm:prSet/>
      <dgm:spPr/>
      <dgm:t>
        <a:bodyPr/>
        <a:lstStyle/>
        <a:p>
          <a:endParaRPr lang="en-US"/>
        </a:p>
      </dgm:t>
    </dgm:pt>
    <dgm:pt modelId="{B7D47EF1-FF7E-4BBD-9CC2-E7BAA35554F2}">
      <dgm:prSet/>
      <dgm:spPr/>
      <dgm:t>
        <a:bodyPr/>
        <a:lstStyle/>
        <a:p>
          <a:pPr rtl="0"/>
          <a:r>
            <a:rPr lang="en-US" dirty="0" smtClean="0"/>
            <a:t>Draw Conclusions</a:t>
          </a:r>
          <a:endParaRPr lang="en-US" dirty="0"/>
        </a:p>
      </dgm:t>
    </dgm:pt>
    <dgm:pt modelId="{B0E56C40-276B-46AA-A1F8-86A2CFE9C503}" type="parTrans" cxnId="{5F5ECC0B-5971-407D-ACA2-47DECF6FA028}">
      <dgm:prSet/>
      <dgm:spPr/>
      <dgm:t>
        <a:bodyPr/>
        <a:lstStyle/>
        <a:p>
          <a:endParaRPr lang="en-US"/>
        </a:p>
      </dgm:t>
    </dgm:pt>
    <dgm:pt modelId="{8ACE44F7-9976-4156-8B05-FAC2A2C8C9A3}" type="sibTrans" cxnId="{5F5ECC0B-5971-407D-ACA2-47DECF6FA028}">
      <dgm:prSet/>
      <dgm:spPr/>
      <dgm:t>
        <a:bodyPr/>
        <a:lstStyle/>
        <a:p>
          <a:endParaRPr lang="en-US"/>
        </a:p>
      </dgm:t>
    </dgm:pt>
    <dgm:pt modelId="{91D1335A-E78B-4009-94D3-2419337DDA56}">
      <dgm:prSet/>
      <dgm:spPr/>
      <dgm:t>
        <a:bodyPr/>
        <a:lstStyle/>
        <a:p>
          <a:pPr rtl="0"/>
          <a:r>
            <a:rPr lang="en-US" smtClean="0"/>
            <a:t>Did your results support your hypothesis? If not modify the hypothesis based on observations</a:t>
          </a:r>
          <a:endParaRPr lang="en-US"/>
        </a:p>
      </dgm:t>
    </dgm:pt>
    <dgm:pt modelId="{30C6DD5B-D636-4ECE-9D4D-5CA0C8096864}" type="parTrans" cxnId="{3AAF71B1-1152-4FCC-ABD6-CE9FF5AEACF2}">
      <dgm:prSet/>
      <dgm:spPr/>
      <dgm:t>
        <a:bodyPr/>
        <a:lstStyle/>
        <a:p>
          <a:endParaRPr lang="en-US"/>
        </a:p>
      </dgm:t>
    </dgm:pt>
    <dgm:pt modelId="{82F2EA35-5CBF-422D-9DE7-47823534D5E0}" type="sibTrans" cxnId="{3AAF71B1-1152-4FCC-ABD6-CE9FF5AEACF2}">
      <dgm:prSet/>
      <dgm:spPr/>
      <dgm:t>
        <a:bodyPr/>
        <a:lstStyle/>
        <a:p>
          <a:endParaRPr lang="en-US"/>
        </a:p>
      </dgm:t>
    </dgm:pt>
    <dgm:pt modelId="{E5336989-1947-474B-8E0C-41E32DB6E967}" type="pres">
      <dgm:prSet presAssocID="{87CACA28-8CE2-491F-AE1B-278580855688}" presName="Name0" presStyleCnt="0">
        <dgm:presLayoutVars>
          <dgm:dir/>
          <dgm:animLvl val="lvl"/>
          <dgm:resizeHandles val="exact"/>
        </dgm:presLayoutVars>
      </dgm:prSet>
      <dgm:spPr/>
      <dgm:t>
        <a:bodyPr/>
        <a:lstStyle/>
        <a:p>
          <a:endParaRPr lang="en-US"/>
        </a:p>
      </dgm:t>
    </dgm:pt>
    <dgm:pt modelId="{82649E60-113D-4690-A90C-3E70F2F33FF7}" type="pres">
      <dgm:prSet presAssocID="{1DB1B7DB-597A-4522-9305-E91143E4DE75}" presName="composite" presStyleCnt="0"/>
      <dgm:spPr/>
    </dgm:pt>
    <dgm:pt modelId="{5E96B0F0-26EF-4158-9ED6-F7E9056B670D}" type="pres">
      <dgm:prSet presAssocID="{1DB1B7DB-597A-4522-9305-E91143E4DE75}" presName="parTx" presStyleLbl="node1" presStyleIdx="0" presStyleCnt="7">
        <dgm:presLayoutVars>
          <dgm:chMax val="0"/>
          <dgm:chPref val="0"/>
          <dgm:bulletEnabled val="1"/>
        </dgm:presLayoutVars>
      </dgm:prSet>
      <dgm:spPr/>
      <dgm:t>
        <a:bodyPr/>
        <a:lstStyle/>
        <a:p>
          <a:endParaRPr lang="en-US"/>
        </a:p>
      </dgm:t>
    </dgm:pt>
    <dgm:pt modelId="{47AACE9F-EA79-4669-98E5-FBB28DBEDA3E}" type="pres">
      <dgm:prSet presAssocID="{1DB1B7DB-597A-4522-9305-E91143E4DE75}" presName="desTx" presStyleLbl="revTx" presStyleIdx="0" presStyleCnt="5">
        <dgm:presLayoutVars>
          <dgm:bulletEnabled val="1"/>
        </dgm:presLayoutVars>
      </dgm:prSet>
      <dgm:spPr/>
      <dgm:t>
        <a:bodyPr/>
        <a:lstStyle/>
        <a:p>
          <a:endParaRPr lang="en-US"/>
        </a:p>
      </dgm:t>
    </dgm:pt>
    <dgm:pt modelId="{F218305B-5A2B-4741-8A36-B705BA35FD22}" type="pres">
      <dgm:prSet presAssocID="{6F2DB1F3-9C24-4855-B57E-2E5AC9BBA368}" presName="space" presStyleCnt="0"/>
      <dgm:spPr/>
    </dgm:pt>
    <dgm:pt modelId="{297AFB64-9776-4769-8400-9AD84AE9466B}" type="pres">
      <dgm:prSet presAssocID="{220F76DB-9F9B-4048-BDE7-430675DE2016}" presName="composite" presStyleCnt="0"/>
      <dgm:spPr/>
    </dgm:pt>
    <dgm:pt modelId="{4F50C412-0D1C-42F7-907D-A994164CCBF0}" type="pres">
      <dgm:prSet presAssocID="{220F76DB-9F9B-4048-BDE7-430675DE2016}" presName="parTx" presStyleLbl="node1" presStyleIdx="1" presStyleCnt="7">
        <dgm:presLayoutVars>
          <dgm:chMax val="0"/>
          <dgm:chPref val="0"/>
          <dgm:bulletEnabled val="1"/>
        </dgm:presLayoutVars>
      </dgm:prSet>
      <dgm:spPr/>
      <dgm:t>
        <a:bodyPr/>
        <a:lstStyle/>
        <a:p>
          <a:endParaRPr lang="en-US"/>
        </a:p>
      </dgm:t>
    </dgm:pt>
    <dgm:pt modelId="{50AEFBE8-0FA3-42F7-A43A-2A1BB1D3C9BE}" type="pres">
      <dgm:prSet presAssocID="{220F76DB-9F9B-4048-BDE7-430675DE2016}" presName="desTx" presStyleLbl="revTx" presStyleIdx="1" presStyleCnt="5">
        <dgm:presLayoutVars>
          <dgm:bulletEnabled val="1"/>
        </dgm:presLayoutVars>
      </dgm:prSet>
      <dgm:spPr/>
      <dgm:t>
        <a:bodyPr/>
        <a:lstStyle/>
        <a:p>
          <a:endParaRPr lang="en-US"/>
        </a:p>
      </dgm:t>
    </dgm:pt>
    <dgm:pt modelId="{8578C4CC-9D61-4FAA-83A7-ADDADAF5DB9B}" type="pres">
      <dgm:prSet presAssocID="{927EC623-D75C-4622-B9C9-58E8B6851E01}" presName="space" presStyleCnt="0"/>
      <dgm:spPr/>
    </dgm:pt>
    <dgm:pt modelId="{6122F6CB-0B63-49BB-A76C-243C403DF245}" type="pres">
      <dgm:prSet presAssocID="{A84A219F-16EB-42D4-88B0-C281D85D6674}" presName="composite" presStyleCnt="0"/>
      <dgm:spPr/>
    </dgm:pt>
    <dgm:pt modelId="{BA552E93-2F8B-4B19-966C-9739F7AE107D}" type="pres">
      <dgm:prSet presAssocID="{A84A219F-16EB-42D4-88B0-C281D85D6674}" presName="parTx" presStyleLbl="node1" presStyleIdx="2" presStyleCnt="7">
        <dgm:presLayoutVars>
          <dgm:chMax val="0"/>
          <dgm:chPref val="0"/>
          <dgm:bulletEnabled val="1"/>
        </dgm:presLayoutVars>
      </dgm:prSet>
      <dgm:spPr/>
      <dgm:t>
        <a:bodyPr/>
        <a:lstStyle/>
        <a:p>
          <a:endParaRPr lang="en-US"/>
        </a:p>
      </dgm:t>
    </dgm:pt>
    <dgm:pt modelId="{99CFD465-6FA7-4D82-93A9-53F29006B3A1}" type="pres">
      <dgm:prSet presAssocID="{A84A219F-16EB-42D4-88B0-C281D85D6674}" presName="desTx" presStyleLbl="revTx" presStyleIdx="2" presStyleCnt="5">
        <dgm:presLayoutVars>
          <dgm:bulletEnabled val="1"/>
        </dgm:presLayoutVars>
      </dgm:prSet>
      <dgm:spPr/>
      <dgm:t>
        <a:bodyPr/>
        <a:lstStyle/>
        <a:p>
          <a:endParaRPr lang="en-US"/>
        </a:p>
      </dgm:t>
    </dgm:pt>
    <dgm:pt modelId="{5BC9F986-D16C-4DB2-9934-6B87B609F5AC}" type="pres">
      <dgm:prSet presAssocID="{D67D6D20-4C02-42BA-919D-1AD2D4474459}" presName="space" presStyleCnt="0"/>
      <dgm:spPr/>
    </dgm:pt>
    <dgm:pt modelId="{3B02EC3C-2265-45FD-9AF0-EBE46E844068}" type="pres">
      <dgm:prSet presAssocID="{811F9AED-052D-4EC9-A779-0F6A87522599}" presName="composite" presStyleCnt="0"/>
      <dgm:spPr/>
    </dgm:pt>
    <dgm:pt modelId="{21445DDF-7011-4D7A-B975-E2A19BF696D5}" type="pres">
      <dgm:prSet presAssocID="{811F9AED-052D-4EC9-A779-0F6A87522599}" presName="parTx" presStyleLbl="node1" presStyleIdx="3" presStyleCnt="7">
        <dgm:presLayoutVars>
          <dgm:chMax val="0"/>
          <dgm:chPref val="0"/>
          <dgm:bulletEnabled val="1"/>
        </dgm:presLayoutVars>
      </dgm:prSet>
      <dgm:spPr/>
      <dgm:t>
        <a:bodyPr/>
        <a:lstStyle/>
        <a:p>
          <a:endParaRPr lang="en-US"/>
        </a:p>
      </dgm:t>
    </dgm:pt>
    <dgm:pt modelId="{C8DB11AC-20DD-47D9-B2AB-897E7200E04D}" type="pres">
      <dgm:prSet presAssocID="{811F9AED-052D-4EC9-A779-0F6A87522599}" presName="desTx" presStyleLbl="revTx" presStyleIdx="3" presStyleCnt="5">
        <dgm:presLayoutVars>
          <dgm:bulletEnabled val="1"/>
        </dgm:presLayoutVars>
      </dgm:prSet>
      <dgm:spPr/>
      <dgm:t>
        <a:bodyPr/>
        <a:lstStyle/>
        <a:p>
          <a:endParaRPr lang="en-US"/>
        </a:p>
      </dgm:t>
    </dgm:pt>
    <dgm:pt modelId="{6CCD4A91-8757-4028-A2DD-49A0634D5C65}" type="pres">
      <dgm:prSet presAssocID="{49EA3770-2972-491E-8B50-D28533DDFA46}" presName="space" presStyleCnt="0"/>
      <dgm:spPr/>
    </dgm:pt>
    <dgm:pt modelId="{08B7C373-423B-4347-A8CD-5EAFD7BC8097}" type="pres">
      <dgm:prSet presAssocID="{ECE239BE-9849-4258-9D5C-0570654B029C}" presName="composite" presStyleCnt="0"/>
      <dgm:spPr/>
    </dgm:pt>
    <dgm:pt modelId="{32763688-A379-48DC-A07B-F823C3B0527D}" type="pres">
      <dgm:prSet presAssocID="{ECE239BE-9849-4258-9D5C-0570654B029C}" presName="parTx" presStyleLbl="node1" presStyleIdx="4" presStyleCnt="7">
        <dgm:presLayoutVars>
          <dgm:chMax val="0"/>
          <dgm:chPref val="0"/>
          <dgm:bulletEnabled val="1"/>
        </dgm:presLayoutVars>
      </dgm:prSet>
      <dgm:spPr/>
      <dgm:t>
        <a:bodyPr/>
        <a:lstStyle/>
        <a:p>
          <a:endParaRPr lang="en-US"/>
        </a:p>
      </dgm:t>
    </dgm:pt>
    <dgm:pt modelId="{35A3D6D9-5497-4181-9302-2A8EB79AF48B}" type="pres">
      <dgm:prSet presAssocID="{ECE239BE-9849-4258-9D5C-0570654B029C}" presName="desTx" presStyleLbl="revTx" presStyleIdx="3" presStyleCnt="5">
        <dgm:presLayoutVars>
          <dgm:bulletEnabled val="1"/>
        </dgm:presLayoutVars>
      </dgm:prSet>
      <dgm:spPr/>
    </dgm:pt>
    <dgm:pt modelId="{54BE7517-5DC3-4D5C-8840-610C4FB9863E}" type="pres">
      <dgm:prSet presAssocID="{48829689-A3A5-4599-8AC6-49531BB45627}" presName="space" presStyleCnt="0"/>
      <dgm:spPr/>
    </dgm:pt>
    <dgm:pt modelId="{F37FFB10-A083-46DA-9644-795BCA20BE08}" type="pres">
      <dgm:prSet presAssocID="{75C7DAF4-CBEC-4864-9F0E-3234554C16F1}" presName="composite" presStyleCnt="0"/>
      <dgm:spPr/>
    </dgm:pt>
    <dgm:pt modelId="{06DFAB3C-1373-4273-863A-0B419FDDC650}" type="pres">
      <dgm:prSet presAssocID="{75C7DAF4-CBEC-4864-9F0E-3234554C16F1}" presName="parTx" presStyleLbl="node1" presStyleIdx="5" presStyleCnt="7">
        <dgm:presLayoutVars>
          <dgm:chMax val="0"/>
          <dgm:chPref val="0"/>
          <dgm:bulletEnabled val="1"/>
        </dgm:presLayoutVars>
      </dgm:prSet>
      <dgm:spPr/>
      <dgm:t>
        <a:bodyPr/>
        <a:lstStyle/>
        <a:p>
          <a:endParaRPr lang="en-US"/>
        </a:p>
      </dgm:t>
    </dgm:pt>
    <dgm:pt modelId="{8334DFC5-B65C-4BFD-AED3-438AD4B6FAC0}" type="pres">
      <dgm:prSet presAssocID="{75C7DAF4-CBEC-4864-9F0E-3234554C16F1}" presName="desTx" presStyleLbl="revTx" presStyleIdx="3" presStyleCnt="5">
        <dgm:presLayoutVars>
          <dgm:bulletEnabled val="1"/>
        </dgm:presLayoutVars>
      </dgm:prSet>
      <dgm:spPr/>
    </dgm:pt>
    <dgm:pt modelId="{B1EE5AB9-09E6-414B-8F52-7217E2029C53}" type="pres">
      <dgm:prSet presAssocID="{71717503-E3FD-4F0C-AEF5-2D7128C1B85B}" presName="space" presStyleCnt="0"/>
      <dgm:spPr/>
    </dgm:pt>
    <dgm:pt modelId="{4A54BDE8-DD6C-4EC6-A8B9-769113FBB344}" type="pres">
      <dgm:prSet presAssocID="{B7D47EF1-FF7E-4BBD-9CC2-E7BAA35554F2}" presName="composite" presStyleCnt="0"/>
      <dgm:spPr/>
    </dgm:pt>
    <dgm:pt modelId="{465765AE-D5FE-4D99-AFA0-A32A0567DA5B}" type="pres">
      <dgm:prSet presAssocID="{B7D47EF1-FF7E-4BBD-9CC2-E7BAA35554F2}" presName="parTx" presStyleLbl="node1" presStyleIdx="6" presStyleCnt="7">
        <dgm:presLayoutVars>
          <dgm:chMax val="0"/>
          <dgm:chPref val="0"/>
          <dgm:bulletEnabled val="1"/>
        </dgm:presLayoutVars>
      </dgm:prSet>
      <dgm:spPr/>
      <dgm:t>
        <a:bodyPr/>
        <a:lstStyle/>
        <a:p>
          <a:endParaRPr lang="en-US"/>
        </a:p>
      </dgm:t>
    </dgm:pt>
    <dgm:pt modelId="{D3BD95B8-28C7-4C1E-B632-C581660042A4}" type="pres">
      <dgm:prSet presAssocID="{B7D47EF1-FF7E-4BBD-9CC2-E7BAA35554F2}" presName="desTx" presStyleLbl="revTx" presStyleIdx="4" presStyleCnt="5">
        <dgm:presLayoutVars>
          <dgm:bulletEnabled val="1"/>
        </dgm:presLayoutVars>
      </dgm:prSet>
      <dgm:spPr/>
      <dgm:t>
        <a:bodyPr/>
        <a:lstStyle/>
        <a:p>
          <a:endParaRPr lang="en-US"/>
        </a:p>
      </dgm:t>
    </dgm:pt>
  </dgm:ptLst>
  <dgm:cxnLst>
    <dgm:cxn modelId="{DC9601F9-43FF-46D9-983D-8421C5C6C57E}" srcId="{87CACA28-8CE2-491F-AE1B-278580855688}" destId="{75C7DAF4-CBEC-4864-9F0E-3234554C16F1}" srcOrd="5" destOrd="0" parTransId="{19B4E0E5-C4FD-4DB4-8AF6-2E2F6AEA9598}" sibTransId="{71717503-E3FD-4F0C-AEF5-2D7128C1B85B}"/>
    <dgm:cxn modelId="{8E0AC0AF-8F03-44AE-A74D-EC1A9FD06D6C}" srcId="{1DB1B7DB-597A-4522-9305-E91143E4DE75}" destId="{BB5EAB32-99AF-4C8B-975C-CE98FFDA3088}" srcOrd="0" destOrd="0" parTransId="{BE720591-3D4B-48E9-A4FF-8053E3D45958}" sibTransId="{E46DE569-F63B-49D4-A9D2-D6FA77EC39C9}"/>
    <dgm:cxn modelId="{10DD282C-5BE2-4403-9329-83AC21EBEDE8}" srcId="{A84A219F-16EB-42D4-88B0-C281D85D6674}" destId="{C6140791-EFD8-4B6D-862D-B7F8C3CCE114}" srcOrd="0" destOrd="0" parTransId="{56C1BA74-D232-4211-951E-4CA4241CB991}" sibTransId="{3D66C0DA-BF6F-439D-AE03-9ECB8989B132}"/>
    <dgm:cxn modelId="{3AAF71B1-1152-4FCC-ABD6-CE9FF5AEACF2}" srcId="{B7D47EF1-FF7E-4BBD-9CC2-E7BAA35554F2}" destId="{91D1335A-E78B-4009-94D3-2419337DDA56}" srcOrd="0" destOrd="0" parTransId="{30C6DD5B-D636-4ECE-9D4D-5CA0C8096864}" sibTransId="{82F2EA35-5CBF-422D-9DE7-47823534D5E0}"/>
    <dgm:cxn modelId="{C1244721-6425-4C1B-A6AF-F2D1512FCE76}" type="presOf" srcId="{87CACA28-8CE2-491F-AE1B-278580855688}" destId="{E5336989-1947-474B-8E0C-41E32DB6E967}" srcOrd="0" destOrd="0" presId="urn:microsoft.com/office/officeart/2005/8/layout/chevron1"/>
    <dgm:cxn modelId="{B84CFB29-6E46-40E3-A354-906D5C97054C}" type="presOf" srcId="{C6140791-EFD8-4B6D-862D-B7F8C3CCE114}" destId="{99CFD465-6FA7-4D82-93A9-53F29006B3A1}" srcOrd="0" destOrd="0" presId="urn:microsoft.com/office/officeart/2005/8/layout/chevron1"/>
    <dgm:cxn modelId="{FA10C912-870D-4E27-A9E0-BE0D6C98C18E}" srcId="{811F9AED-052D-4EC9-A779-0F6A87522599}" destId="{F1C6C17B-A736-4134-995C-C5CA1B367A67}" srcOrd="0" destOrd="0" parTransId="{3206672A-79E4-4E54-B619-3E3DB1F6B593}" sibTransId="{CF3AE21E-6892-41FB-9E36-80110B824081}"/>
    <dgm:cxn modelId="{79CACD91-D8F9-4A8E-9EBC-145C85EF06A5}" srcId="{87CACA28-8CE2-491F-AE1B-278580855688}" destId="{811F9AED-052D-4EC9-A779-0F6A87522599}" srcOrd="3" destOrd="0" parTransId="{B52458BE-3E69-4AF3-BFAD-9AD422DFBAAF}" sibTransId="{49EA3770-2972-491E-8B50-D28533DDFA46}"/>
    <dgm:cxn modelId="{B93440BF-5796-4B24-BC33-0593B807622C}" srcId="{87CACA28-8CE2-491F-AE1B-278580855688}" destId="{ECE239BE-9849-4258-9D5C-0570654B029C}" srcOrd="4" destOrd="0" parTransId="{AE9B652D-B3D2-411B-8F61-EC16841D408E}" sibTransId="{48829689-A3A5-4599-8AC6-49531BB45627}"/>
    <dgm:cxn modelId="{846DCBFB-9BCC-48F0-A0EB-7235325A33CE}" type="presOf" srcId="{ECE239BE-9849-4258-9D5C-0570654B029C}" destId="{32763688-A379-48DC-A07B-F823C3B0527D}" srcOrd="0" destOrd="0" presId="urn:microsoft.com/office/officeart/2005/8/layout/chevron1"/>
    <dgm:cxn modelId="{A00C0E8B-EC82-45A8-8FEB-BB80D3C6C0A4}" type="presOf" srcId="{220F76DB-9F9B-4048-BDE7-430675DE2016}" destId="{4F50C412-0D1C-42F7-907D-A994164CCBF0}" srcOrd="0" destOrd="0" presId="urn:microsoft.com/office/officeart/2005/8/layout/chevron1"/>
    <dgm:cxn modelId="{FEE9DF96-9087-4294-B4D3-C97B4E28F8B5}" type="presOf" srcId="{AAB76CCC-2E12-4F0A-A408-FFD597D5BAC4}" destId="{50AEFBE8-0FA3-42F7-A43A-2A1BB1D3C9BE}" srcOrd="0" destOrd="0" presId="urn:microsoft.com/office/officeart/2005/8/layout/chevron1"/>
    <dgm:cxn modelId="{97951474-CCF7-4E25-AD6C-62E54C4EF449}" srcId="{87CACA28-8CE2-491F-AE1B-278580855688}" destId="{A84A219F-16EB-42D4-88B0-C281D85D6674}" srcOrd="2" destOrd="0" parTransId="{C0CBADC4-11C7-4F4C-BA75-21E017E93F3D}" sibTransId="{D67D6D20-4C02-42BA-919D-1AD2D4474459}"/>
    <dgm:cxn modelId="{6DC97ADF-90C3-421B-8BF5-93B07C148832}" type="presOf" srcId="{BB5EAB32-99AF-4C8B-975C-CE98FFDA3088}" destId="{47AACE9F-EA79-4669-98E5-FBB28DBEDA3E}" srcOrd="0" destOrd="0" presId="urn:microsoft.com/office/officeart/2005/8/layout/chevron1"/>
    <dgm:cxn modelId="{5E96F056-3709-48FB-8C62-E9B293D8BCCF}" srcId="{87CACA28-8CE2-491F-AE1B-278580855688}" destId="{220F76DB-9F9B-4048-BDE7-430675DE2016}" srcOrd="1" destOrd="0" parTransId="{9B5CFAC7-FF29-4CA5-A4FC-FBE046E56618}" sibTransId="{927EC623-D75C-4622-B9C9-58E8B6851E01}"/>
    <dgm:cxn modelId="{3EA8C964-80A0-4904-9040-A2D4D2983652}" type="presOf" srcId="{811F9AED-052D-4EC9-A779-0F6A87522599}" destId="{21445DDF-7011-4D7A-B975-E2A19BF696D5}" srcOrd="0" destOrd="0" presId="urn:microsoft.com/office/officeart/2005/8/layout/chevron1"/>
    <dgm:cxn modelId="{A667FF8D-8DB6-4B37-81E3-E3F60966EAC6}" srcId="{87CACA28-8CE2-491F-AE1B-278580855688}" destId="{1DB1B7DB-597A-4522-9305-E91143E4DE75}" srcOrd="0" destOrd="0" parTransId="{D8CA35B6-CE29-456C-9CD2-B11B81AC8A34}" sibTransId="{6F2DB1F3-9C24-4855-B57E-2E5AC9BBA368}"/>
    <dgm:cxn modelId="{9A0088F6-97DA-42E7-A0F7-20D8C9BAF7BD}" type="presOf" srcId="{A84A219F-16EB-42D4-88B0-C281D85D6674}" destId="{BA552E93-2F8B-4B19-966C-9739F7AE107D}" srcOrd="0" destOrd="0" presId="urn:microsoft.com/office/officeart/2005/8/layout/chevron1"/>
    <dgm:cxn modelId="{18642CD0-72F0-4439-AEED-2265C7C55ECB}" type="presOf" srcId="{1DB1B7DB-597A-4522-9305-E91143E4DE75}" destId="{5E96B0F0-26EF-4158-9ED6-F7E9056B670D}" srcOrd="0" destOrd="0" presId="urn:microsoft.com/office/officeart/2005/8/layout/chevron1"/>
    <dgm:cxn modelId="{EADD4D90-2182-4A02-A62B-C5D74463923A}" type="presOf" srcId="{91D1335A-E78B-4009-94D3-2419337DDA56}" destId="{D3BD95B8-28C7-4C1E-B632-C581660042A4}" srcOrd="0" destOrd="0" presId="urn:microsoft.com/office/officeart/2005/8/layout/chevron1"/>
    <dgm:cxn modelId="{5A054491-87AD-4C05-A969-BEDDEC00BF26}" srcId="{220F76DB-9F9B-4048-BDE7-430675DE2016}" destId="{AAB76CCC-2E12-4F0A-A408-FFD597D5BAC4}" srcOrd="0" destOrd="0" parTransId="{82D65F8B-719A-44F5-8ADE-447280A88A9D}" sibTransId="{16BEFF92-4903-4577-83B7-7E77EEC54820}"/>
    <dgm:cxn modelId="{A11AEF3D-9886-4D19-BCBC-CC51D3B4660E}" type="presOf" srcId="{F1C6C17B-A736-4134-995C-C5CA1B367A67}" destId="{C8DB11AC-20DD-47D9-B2AB-897E7200E04D}" srcOrd="0" destOrd="0" presId="urn:microsoft.com/office/officeart/2005/8/layout/chevron1"/>
    <dgm:cxn modelId="{90D13521-7DE8-434F-9DFC-A6CF3CBF1651}" type="presOf" srcId="{B7D47EF1-FF7E-4BBD-9CC2-E7BAA35554F2}" destId="{465765AE-D5FE-4D99-AFA0-A32A0567DA5B}" srcOrd="0" destOrd="0" presId="urn:microsoft.com/office/officeart/2005/8/layout/chevron1"/>
    <dgm:cxn modelId="{FAE97213-BEFD-4C4A-AE6D-ADA7C006A95A}" type="presOf" srcId="{75C7DAF4-CBEC-4864-9F0E-3234554C16F1}" destId="{06DFAB3C-1373-4273-863A-0B419FDDC650}" srcOrd="0" destOrd="0" presId="urn:microsoft.com/office/officeart/2005/8/layout/chevron1"/>
    <dgm:cxn modelId="{5F5ECC0B-5971-407D-ACA2-47DECF6FA028}" srcId="{87CACA28-8CE2-491F-AE1B-278580855688}" destId="{B7D47EF1-FF7E-4BBD-9CC2-E7BAA35554F2}" srcOrd="6" destOrd="0" parTransId="{B0E56C40-276B-46AA-A1F8-86A2CFE9C503}" sibTransId="{8ACE44F7-9976-4156-8B05-FAC2A2C8C9A3}"/>
    <dgm:cxn modelId="{AA31B0CB-C732-457E-A80D-C4040FC8881E}" type="presParOf" srcId="{E5336989-1947-474B-8E0C-41E32DB6E967}" destId="{82649E60-113D-4690-A90C-3E70F2F33FF7}" srcOrd="0" destOrd="0" presId="urn:microsoft.com/office/officeart/2005/8/layout/chevron1"/>
    <dgm:cxn modelId="{AE85196B-FB0D-482A-A71D-04F4D37A37DF}" type="presParOf" srcId="{82649E60-113D-4690-A90C-3E70F2F33FF7}" destId="{5E96B0F0-26EF-4158-9ED6-F7E9056B670D}" srcOrd="0" destOrd="0" presId="urn:microsoft.com/office/officeart/2005/8/layout/chevron1"/>
    <dgm:cxn modelId="{9C58C9A4-6070-4850-A1AD-18B4B9E1A3F8}" type="presParOf" srcId="{82649E60-113D-4690-A90C-3E70F2F33FF7}" destId="{47AACE9F-EA79-4669-98E5-FBB28DBEDA3E}" srcOrd="1" destOrd="0" presId="urn:microsoft.com/office/officeart/2005/8/layout/chevron1"/>
    <dgm:cxn modelId="{FDDE94FD-47FE-4A0E-BF3D-31401EA767B7}" type="presParOf" srcId="{E5336989-1947-474B-8E0C-41E32DB6E967}" destId="{F218305B-5A2B-4741-8A36-B705BA35FD22}" srcOrd="1" destOrd="0" presId="urn:microsoft.com/office/officeart/2005/8/layout/chevron1"/>
    <dgm:cxn modelId="{5C248D98-6E4F-4042-AD99-ECCF04CDEE0A}" type="presParOf" srcId="{E5336989-1947-474B-8E0C-41E32DB6E967}" destId="{297AFB64-9776-4769-8400-9AD84AE9466B}" srcOrd="2" destOrd="0" presId="urn:microsoft.com/office/officeart/2005/8/layout/chevron1"/>
    <dgm:cxn modelId="{2F25DF73-00CE-40CD-B32D-0A5FA280555A}" type="presParOf" srcId="{297AFB64-9776-4769-8400-9AD84AE9466B}" destId="{4F50C412-0D1C-42F7-907D-A994164CCBF0}" srcOrd="0" destOrd="0" presId="urn:microsoft.com/office/officeart/2005/8/layout/chevron1"/>
    <dgm:cxn modelId="{2CE822E4-EF4B-4E2E-8FF0-5C456BE741EE}" type="presParOf" srcId="{297AFB64-9776-4769-8400-9AD84AE9466B}" destId="{50AEFBE8-0FA3-42F7-A43A-2A1BB1D3C9BE}" srcOrd="1" destOrd="0" presId="urn:microsoft.com/office/officeart/2005/8/layout/chevron1"/>
    <dgm:cxn modelId="{50AE465E-F8D6-4E3A-AAA0-9FB96074E778}" type="presParOf" srcId="{E5336989-1947-474B-8E0C-41E32DB6E967}" destId="{8578C4CC-9D61-4FAA-83A7-ADDADAF5DB9B}" srcOrd="3" destOrd="0" presId="urn:microsoft.com/office/officeart/2005/8/layout/chevron1"/>
    <dgm:cxn modelId="{8CFC6E8A-AFD6-490B-8D00-21EA42A1D4CE}" type="presParOf" srcId="{E5336989-1947-474B-8E0C-41E32DB6E967}" destId="{6122F6CB-0B63-49BB-A76C-243C403DF245}" srcOrd="4" destOrd="0" presId="urn:microsoft.com/office/officeart/2005/8/layout/chevron1"/>
    <dgm:cxn modelId="{D2F1EBB1-660E-4093-86D5-7A3618EFFC1E}" type="presParOf" srcId="{6122F6CB-0B63-49BB-A76C-243C403DF245}" destId="{BA552E93-2F8B-4B19-966C-9739F7AE107D}" srcOrd="0" destOrd="0" presId="urn:microsoft.com/office/officeart/2005/8/layout/chevron1"/>
    <dgm:cxn modelId="{6F2C4A7B-47AE-4B05-96A1-F4C4594ADECE}" type="presParOf" srcId="{6122F6CB-0B63-49BB-A76C-243C403DF245}" destId="{99CFD465-6FA7-4D82-93A9-53F29006B3A1}" srcOrd="1" destOrd="0" presId="urn:microsoft.com/office/officeart/2005/8/layout/chevron1"/>
    <dgm:cxn modelId="{00C03EFC-2EB3-41D2-BA2D-4435917F198F}" type="presParOf" srcId="{E5336989-1947-474B-8E0C-41E32DB6E967}" destId="{5BC9F986-D16C-4DB2-9934-6B87B609F5AC}" srcOrd="5" destOrd="0" presId="urn:microsoft.com/office/officeart/2005/8/layout/chevron1"/>
    <dgm:cxn modelId="{C682E538-3138-4654-9D76-C7DD86CA2F85}" type="presParOf" srcId="{E5336989-1947-474B-8E0C-41E32DB6E967}" destId="{3B02EC3C-2265-45FD-9AF0-EBE46E844068}" srcOrd="6" destOrd="0" presId="urn:microsoft.com/office/officeart/2005/8/layout/chevron1"/>
    <dgm:cxn modelId="{D0DA2CA4-D46C-4066-A505-A475918A08E3}" type="presParOf" srcId="{3B02EC3C-2265-45FD-9AF0-EBE46E844068}" destId="{21445DDF-7011-4D7A-B975-E2A19BF696D5}" srcOrd="0" destOrd="0" presId="urn:microsoft.com/office/officeart/2005/8/layout/chevron1"/>
    <dgm:cxn modelId="{23280522-2398-4C8F-81F8-080C28877DF0}" type="presParOf" srcId="{3B02EC3C-2265-45FD-9AF0-EBE46E844068}" destId="{C8DB11AC-20DD-47D9-B2AB-897E7200E04D}" srcOrd="1" destOrd="0" presId="urn:microsoft.com/office/officeart/2005/8/layout/chevron1"/>
    <dgm:cxn modelId="{E3AAC550-7A56-4072-AF75-1600834C2A13}" type="presParOf" srcId="{E5336989-1947-474B-8E0C-41E32DB6E967}" destId="{6CCD4A91-8757-4028-A2DD-49A0634D5C65}" srcOrd="7" destOrd="0" presId="urn:microsoft.com/office/officeart/2005/8/layout/chevron1"/>
    <dgm:cxn modelId="{5C3A649A-2C38-4087-98C4-ACAE74C9F190}" type="presParOf" srcId="{E5336989-1947-474B-8E0C-41E32DB6E967}" destId="{08B7C373-423B-4347-A8CD-5EAFD7BC8097}" srcOrd="8" destOrd="0" presId="urn:microsoft.com/office/officeart/2005/8/layout/chevron1"/>
    <dgm:cxn modelId="{FF03D138-4730-49CA-B58D-45F3B7232ACF}" type="presParOf" srcId="{08B7C373-423B-4347-A8CD-5EAFD7BC8097}" destId="{32763688-A379-48DC-A07B-F823C3B0527D}" srcOrd="0" destOrd="0" presId="urn:microsoft.com/office/officeart/2005/8/layout/chevron1"/>
    <dgm:cxn modelId="{73A07B82-A2B4-4EC9-8341-30A37840BFF5}" type="presParOf" srcId="{08B7C373-423B-4347-A8CD-5EAFD7BC8097}" destId="{35A3D6D9-5497-4181-9302-2A8EB79AF48B}" srcOrd="1" destOrd="0" presId="urn:microsoft.com/office/officeart/2005/8/layout/chevron1"/>
    <dgm:cxn modelId="{C6B57AE4-7AC6-42D2-8131-83CAB1AF967D}" type="presParOf" srcId="{E5336989-1947-474B-8E0C-41E32DB6E967}" destId="{54BE7517-5DC3-4D5C-8840-610C4FB9863E}" srcOrd="9" destOrd="0" presId="urn:microsoft.com/office/officeart/2005/8/layout/chevron1"/>
    <dgm:cxn modelId="{940D60CA-64D1-4824-AEA3-7FA13726371C}" type="presParOf" srcId="{E5336989-1947-474B-8E0C-41E32DB6E967}" destId="{F37FFB10-A083-46DA-9644-795BCA20BE08}" srcOrd="10" destOrd="0" presId="urn:microsoft.com/office/officeart/2005/8/layout/chevron1"/>
    <dgm:cxn modelId="{659A21E6-C678-48B2-9EC0-0DE246958CC1}" type="presParOf" srcId="{F37FFB10-A083-46DA-9644-795BCA20BE08}" destId="{06DFAB3C-1373-4273-863A-0B419FDDC650}" srcOrd="0" destOrd="0" presId="urn:microsoft.com/office/officeart/2005/8/layout/chevron1"/>
    <dgm:cxn modelId="{16DA964C-DE6A-4C89-87F0-ADEFAD271DE4}" type="presParOf" srcId="{F37FFB10-A083-46DA-9644-795BCA20BE08}" destId="{8334DFC5-B65C-4BFD-AED3-438AD4B6FAC0}" srcOrd="1" destOrd="0" presId="urn:microsoft.com/office/officeart/2005/8/layout/chevron1"/>
    <dgm:cxn modelId="{1EFC0A33-302C-4D7E-9D7B-03EDDB94DFEB}" type="presParOf" srcId="{E5336989-1947-474B-8E0C-41E32DB6E967}" destId="{B1EE5AB9-09E6-414B-8F52-7217E2029C53}" srcOrd="11" destOrd="0" presId="urn:microsoft.com/office/officeart/2005/8/layout/chevron1"/>
    <dgm:cxn modelId="{E94A845A-5955-464D-82D0-8458D7080325}" type="presParOf" srcId="{E5336989-1947-474B-8E0C-41E32DB6E967}" destId="{4A54BDE8-DD6C-4EC6-A8B9-769113FBB344}" srcOrd="12" destOrd="0" presId="urn:microsoft.com/office/officeart/2005/8/layout/chevron1"/>
    <dgm:cxn modelId="{5115F73E-6BA5-47BB-8DFE-2D42858B5739}" type="presParOf" srcId="{4A54BDE8-DD6C-4EC6-A8B9-769113FBB344}" destId="{465765AE-D5FE-4D99-AFA0-A32A0567DA5B}" srcOrd="0" destOrd="0" presId="urn:microsoft.com/office/officeart/2005/8/layout/chevron1"/>
    <dgm:cxn modelId="{3CB90DDC-0434-45D7-B6C8-F32FAD059E74}" type="presParOf" srcId="{4A54BDE8-DD6C-4EC6-A8B9-769113FBB344}" destId="{D3BD95B8-28C7-4C1E-B632-C581660042A4}"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96B0F0-26EF-4158-9ED6-F7E9056B670D}">
      <dsp:nvSpPr>
        <dsp:cNvPr id="0" name=""/>
        <dsp:cNvSpPr/>
      </dsp:nvSpPr>
      <dsp:spPr>
        <a:xfrm>
          <a:off x="2048" y="1429800"/>
          <a:ext cx="1360214" cy="544085"/>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1">
              <a:hueOff val="0"/>
              <a:satOff val="0"/>
              <a:lumOff val="0"/>
              <a:alphaOff val="0"/>
              <a:shade val="65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0">
            <a:lnSpc>
              <a:spcPct val="90000"/>
            </a:lnSpc>
            <a:spcBef>
              <a:spcPct val="0"/>
            </a:spcBef>
            <a:spcAft>
              <a:spcPct val="35000"/>
            </a:spcAft>
          </a:pPr>
          <a:r>
            <a:rPr lang="en-US" sz="1200" kern="1200" smtClean="0"/>
            <a:t>Observe</a:t>
          </a:r>
          <a:endParaRPr lang="en-US" sz="1200" kern="1200"/>
        </a:p>
      </dsp:txBody>
      <dsp:txXfrm>
        <a:off x="2048" y="1429800"/>
        <a:ext cx="1360214" cy="544085"/>
      </dsp:txXfrm>
    </dsp:sp>
    <dsp:sp modelId="{47AACE9F-EA79-4669-98E5-FBB28DBEDA3E}">
      <dsp:nvSpPr>
        <dsp:cNvPr id="0" name=""/>
        <dsp:cNvSpPr/>
      </dsp:nvSpPr>
      <dsp:spPr>
        <a:xfrm>
          <a:off x="2048" y="2041896"/>
          <a:ext cx="1088171" cy="1054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ct val="15000"/>
            </a:spcAft>
            <a:buChar char="••"/>
          </a:pPr>
          <a:r>
            <a:rPr lang="en-US" sz="1200" kern="1200" smtClean="0"/>
            <a:t>Observe/watch anything in nature</a:t>
          </a:r>
          <a:endParaRPr lang="en-US" sz="1200" kern="1200"/>
        </a:p>
      </dsp:txBody>
      <dsp:txXfrm>
        <a:off x="2048" y="2041896"/>
        <a:ext cx="1088171" cy="1054265"/>
      </dsp:txXfrm>
    </dsp:sp>
    <dsp:sp modelId="{4F50C412-0D1C-42F7-907D-A994164CCBF0}">
      <dsp:nvSpPr>
        <dsp:cNvPr id="0" name=""/>
        <dsp:cNvSpPr/>
      </dsp:nvSpPr>
      <dsp:spPr>
        <a:xfrm>
          <a:off x="1146263" y="1429800"/>
          <a:ext cx="1360214" cy="544085"/>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1">
              <a:hueOff val="0"/>
              <a:satOff val="0"/>
              <a:lumOff val="0"/>
              <a:alphaOff val="0"/>
              <a:shade val="65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0">
            <a:lnSpc>
              <a:spcPct val="90000"/>
            </a:lnSpc>
            <a:spcBef>
              <a:spcPct val="0"/>
            </a:spcBef>
            <a:spcAft>
              <a:spcPct val="35000"/>
            </a:spcAft>
          </a:pPr>
          <a:r>
            <a:rPr lang="en-US" sz="1200" kern="1200" smtClean="0"/>
            <a:t>Formulate a question</a:t>
          </a:r>
          <a:endParaRPr lang="en-US" sz="1200" kern="1200"/>
        </a:p>
      </dsp:txBody>
      <dsp:txXfrm>
        <a:off x="1146263" y="1429800"/>
        <a:ext cx="1360214" cy="544085"/>
      </dsp:txXfrm>
    </dsp:sp>
    <dsp:sp modelId="{50AEFBE8-0FA3-42F7-A43A-2A1BB1D3C9BE}">
      <dsp:nvSpPr>
        <dsp:cNvPr id="0" name=""/>
        <dsp:cNvSpPr/>
      </dsp:nvSpPr>
      <dsp:spPr>
        <a:xfrm>
          <a:off x="1146263" y="2041896"/>
          <a:ext cx="1088171" cy="1054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ct val="15000"/>
            </a:spcAft>
            <a:buChar char="••"/>
          </a:pPr>
          <a:r>
            <a:rPr lang="en-US" sz="1200" kern="1200" smtClean="0"/>
            <a:t>What do you want to know?</a:t>
          </a:r>
          <a:endParaRPr lang="en-US" sz="1200" kern="1200"/>
        </a:p>
      </dsp:txBody>
      <dsp:txXfrm>
        <a:off x="1146263" y="2041896"/>
        <a:ext cx="1088171" cy="1054265"/>
      </dsp:txXfrm>
    </dsp:sp>
    <dsp:sp modelId="{BA552E93-2F8B-4B19-966C-9739F7AE107D}">
      <dsp:nvSpPr>
        <dsp:cNvPr id="0" name=""/>
        <dsp:cNvSpPr/>
      </dsp:nvSpPr>
      <dsp:spPr>
        <a:xfrm>
          <a:off x="2290478" y="1429800"/>
          <a:ext cx="1360214" cy="544085"/>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1">
              <a:hueOff val="0"/>
              <a:satOff val="0"/>
              <a:lumOff val="0"/>
              <a:alphaOff val="0"/>
              <a:shade val="65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0">
            <a:lnSpc>
              <a:spcPct val="90000"/>
            </a:lnSpc>
            <a:spcBef>
              <a:spcPct val="0"/>
            </a:spcBef>
            <a:spcAft>
              <a:spcPct val="35000"/>
            </a:spcAft>
          </a:pPr>
          <a:r>
            <a:rPr lang="en-US" sz="1200" kern="1200" smtClean="0"/>
            <a:t>Research and collect data</a:t>
          </a:r>
          <a:endParaRPr lang="en-US" sz="1200" kern="1200"/>
        </a:p>
      </dsp:txBody>
      <dsp:txXfrm>
        <a:off x="2290478" y="1429800"/>
        <a:ext cx="1360214" cy="544085"/>
      </dsp:txXfrm>
    </dsp:sp>
    <dsp:sp modelId="{99CFD465-6FA7-4D82-93A9-53F29006B3A1}">
      <dsp:nvSpPr>
        <dsp:cNvPr id="0" name=""/>
        <dsp:cNvSpPr/>
      </dsp:nvSpPr>
      <dsp:spPr>
        <a:xfrm>
          <a:off x="2290478" y="2041896"/>
          <a:ext cx="1088171" cy="1054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smtClean="0"/>
            <a:t>What is already known about your question</a:t>
          </a:r>
          <a:endParaRPr lang="en-US" sz="1200" kern="1200" dirty="0"/>
        </a:p>
      </dsp:txBody>
      <dsp:txXfrm>
        <a:off x="2290478" y="2041896"/>
        <a:ext cx="1088171" cy="1054265"/>
      </dsp:txXfrm>
    </dsp:sp>
    <dsp:sp modelId="{21445DDF-7011-4D7A-B975-E2A19BF696D5}">
      <dsp:nvSpPr>
        <dsp:cNvPr id="0" name=""/>
        <dsp:cNvSpPr/>
      </dsp:nvSpPr>
      <dsp:spPr>
        <a:xfrm>
          <a:off x="3434692" y="1429800"/>
          <a:ext cx="1360214" cy="544085"/>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1">
              <a:hueOff val="0"/>
              <a:satOff val="0"/>
              <a:lumOff val="0"/>
              <a:alphaOff val="0"/>
              <a:shade val="65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0">
            <a:lnSpc>
              <a:spcPct val="90000"/>
            </a:lnSpc>
            <a:spcBef>
              <a:spcPct val="0"/>
            </a:spcBef>
            <a:spcAft>
              <a:spcPct val="35000"/>
            </a:spcAft>
          </a:pPr>
          <a:r>
            <a:rPr lang="en-US" sz="1200" kern="1200" smtClean="0"/>
            <a:t>Form a hypothesis</a:t>
          </a:r>
          <a:endParaRPr lang="en-US" sz="1200" kern="1200"/>
        </a:p>
      </dsp:txBody>
      <dsp:txXfrm>
        <a:off x="3434692" y="1429800"/>
        <a:ext cx="1360214" cy="544085"/>
      </dsp:txXfrm>
    </dsp:sp>
    <dsp:sp modelId="{C8DB11AC-20DD-47D9-B2AB-897E7200E04D}">
      <dsp:nvSpPr>
        <dsp:cNvPr id="0" name=""/>
        <dsp:cNvSpPr/>
      </dsp:nvSpPr>
      <dsp:spPr>
        <a:xfrm>
          <a:off x="3434692" y="2041896"/>
          <a:ext cx="1088171" cy="1054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smtClean="0"/>
            <a:t>Propose an answer to your question based on observations, research, and data</a:t>
          </a:r>
          <a:endParaRPr lang="en-US" sz="1200" kern="1200" dirty="0"/>
        </a:p>
      </dsp:txBody>
      <dsp:txXfrm>
        <a:off x="3434692" y="2041896"/>
        <a:ext cx="1088171" cy="1054265"/>
      </dsp:txXfrm>
    </dsp:sp>
    <dsp:sp modelId="{32763688-A379-48DC-A07B-F823C3B0527D}">
      <dsp:nvSpPr>
        <dsp:cNvPr id="0" name=""/>
        <dsp:cNvSpPr/>
      </dsp:nvSpPr>
      <dsp:spPr>
        <a:xfrm>
          <a:off x="4578907" y="1429800"/>
          <a:ext cx="1360214" cy="544085"/>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1">
              <a:hueOff val="0"/>
              <a:satOff val="0"/>
              <a:lumOff val="0"/>
              <a:alphaOff val="0"/>
              <a:shade val="65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0">
            <a:lnSpc>
              <a:spcPct val="90000"/>
            </a:lnSpc>
            <a:spcBef>
              <a:spcPct val="0"/>
            </a:spcBef>
            <a:spcAft>
              <a:spcPct val="35000"/>
            </a:spcAft>
          </a:pPr>
          <a:r>
            <a:rPr lang="en-US" sz="1200" kern="1200" smtClean="0"/>
            <a:t>Test the Hypothesis</a:t>
          </a:r>
          <a:endParaRPr lang="en-US" sz="1200" kern="1200"/>
        </a:p>
      </dsp:txBody>
      <dsp:txXfrm>
        <a:off x="4578907" y="1429800"/>
        <a:ext cx="1360214" cy="544085"/>
      </dsp:txXfrm>
    </dsp:sp>
    <dsp:sp modelId="{06DFAB3C-1373-4273-863A-0B419FDDC650}">
      <dsp:nvSpPr>
        <dsp:cNvPr id="0" name=""/>
        <dsp:cNvSpPr/>
      </dsp:nvSpPr>
      <dsp:spPr>
        <a:xfrm>
          <a:off x="5723121" y="1429800"/>
          <a:ext cx="1360214" cy="544085"/>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1">
              <a:hueOff val="0"/>
              <a:satOff val="0"/>
              <a:lumOff val="0"/>
              <a:alphaOff val="0"/>
              <a:shade val="65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0">
            <a:lnSpc>
              <a:spcPct val="90000"/>
            </a:lnSpc>
            <a:spcBef>
              <a:spcPct val="0"/>
            </a:spcBef>
            <a:spcAft>
              <a:spcPct val="35000"/>
            </a:spcAft>
          </a:pPr>
          <a:r>
            <a:rPr lang="en-US" sz="1200" kern="1200" dirty="0" smtClean="0"/>
            <a:t>Observe</a:t>
          </a:r>
          <a:endParaRPr lang="en-US" sz="1200" kern="1200" dirty="0"/>
        </a:p>
      </dsp:txBody>
      <dsp:txXfrm>
        <a:off x="5723121" y="1429800"/>
        <a:ext cx="1360214" cy="544085"/>
      </dsp:txXfrm>
    </dsp:sp>
    <dsp:sp modelId="{465765AE-D5FE-4D99-AFA0-A32A0567DA5B}">
      <dsp:nvSpPr>
        <dsp:cNvPr id="0" name=""/>
        <dsp:cNvSpPr/>
      </dsp:nvSpPr>
      <dsp:spPr>
        <a:xfrm>
          <a:off x="6867336" y="1429800"/>
          <a:ext cx="1360214" cy="544085"/>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1">
              <a:hueOff val="0"/>
              <a:satOff val="0"/>
              <a:lumOff val="0"/>
              <a:alphaOff val="0"/>
              <a:shade val="65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rtl="0">
            <a:lnSpc>
              <a:spcPct val="90000"/>
            </a:lnSpc>
            <a:spcBef>
              <a:spcPct val="0"/>
            </a:spcBef>
            <a:spcAft>
              <a:spcPct val="35000"/>
            </a:spcAft>
          </a:pPr>
          <a:r>
            <a:rPr lang="en-US" sz="1200" kern="1200" dirty="0" smtClean="0"/>
            <a:t>Draw Conclusions</a:t>
          </a:r>
          <a:endParaRPr lang="en-US" sz="1200" kern="1200" dirty="0"/>
        </a:p>
      </dsp:txBody>
      <dsp:txXfrm>
        <a:off x="6867336" y="1429800"/>
        <a:ext cx="1360214" cy="544085"/>
      </dsp:txXfrm>
    </dsp:sp>
    <dsp:sp modelId="{D3BD95B8-28C7-4C1E-B632-C581660042A4}">
      <dsp:nvSpPr>
        <dsp:cNvPr id="0" name=""/>
        <dsp:cNvSpPr/>
      </dsp:nvSpPr>
      <dsp:spPr>
        <a:xfrm>
          <a:off x="6867336" y="2041896"/>
          <a:ext cx="1088171" cy="1054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ct val="15000"/>
            </a:spcAft>
            <a:buChar char="••"/>
          </a:pPr>
          <a:r>
            <a:rPr lang="en-US" sz="1200" kern="1200" smtClean="0"/>
            <a:t>Did your results support your hypothesis? If not modify the hypothesis based on observations</a:t>
          </a:r>
          <a:endParaRPr lang="en-US" sz="1200" kern="1200"/>
        </a:p>
      </dsp:txBody>
      <dsp:txXfrm>
        <a:off x="6867336" y="2041896"/>
        <a:ext cx="1088171" cy="10542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C70AF530-7AEB-4D23-85C7-F7895218A428}" type="slidenum">
              <a:rPr lang="en-US"/>
              <a:pPr/>
              <a:t>‹#›</a:t>
            </a:fld>
            <a:endParaRPr lang="en-US"/>
          </a:p>
        </p:txBody>
      </p:sp>
    </p:spTree>
    <p:extLst>
      <p:ext uri="{BB962C8B-B14F-4D97-AF65-F5344CB8AC3E}">
        <p14:creationId xmlns:p14="http://schemas.microsoft.com/office/powerpoint/2010/main" xmlns="" val="30549857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EBFEE-34A1-4AA0-B20A-BD0ADA9A9EE4}" type="slidenum">
              <a:rPr lang="en-US"/>
              <a:pPr/>
              <a:t>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3EB85-EBE1-4DF5-88A6-AA5CE89A54E7}" type="slidenum">
              <a:rPr lang="en-US"/>
              <a:pPr/>
              <a:t>12</a:t>
            </a:fld>
            <a:endParaRPr lang="en-US"/>
          </a:p>
        </p:txBody>
      </p:sp>
      <p:sp>
        <p:nvSpPr>
          <p:cNvPr id="116738" name="Rectangle 1026"/>
          <p:cNvSpPr>
            <a:spLocks noGrp="1" noRot="1" noChangeAspect="1" noChangeArrowheads="1" noTextEdit="1"/>
          </p:cNvSpPr>
          <p:nvPr>
            <p:ph type="sldImg"/>
          </p:nvPr>
        </p:nvSpPr>
        <p:spPr>
          <a:ln/>
        </p:spPr>
      </p:sp>
      <p:sp>
        <p:nvSpPr>
          <p:cNvPr id="116739" name="Rectangle 1027"/>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6DDB7-342E-49A2-8511-D403663DE1D7}" type="slidenum">
              <a:rPr lang="en-US"/>
              <a:pPr/>
              <a:t>13</a:t>
            </a:fld>
            <a:endParaRPr lang="en-US"/>
          </a:p>
        </p:txBody>
      </p:sp>
      <p:sp>
        <p:nvSpPr>
          <p:cNvPr id="134146" name="Rectangle 1026"/>
          <p:cNvSpPr>
            <a:spLocks noGrp="1" noRot="1" noChangeAspect="1" noChangeArrowheads="1" noTextEdit="1"/>
          </p:cNvSpPr>
          <p:nvPr>
            <p:ph type="sldImg"/>
          </p:nvPr>
        </p:nvSpPr>
        <p:spPr>
          <a:ln/>
        </p:spPr>
      </p:sp>
      <p:sp>
        <p:nvSpPr>
          <p:cNvPr id="134147" name="Rectangle 1027"/>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9257E-54AE-4FA2-989B-D2538BA3F9EB}" type="slidenum">
              <a:rPr lang="en-US"/>
              <a:pPr/>
              <a:t>14</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58C4B8-0C4C-4F5B-B8A2-F00313F18449}" type="slidenum">
              <a:rPr lang="en-US"/>
              <a:pPr/>
              <a:t>15</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E90DE-D044-49DC-945F-6BD50FBA1069}" type="slidenum">
              <a:rPr lang="en-US"/>
              <a:pPr/>
              <a:t>16</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79FF4-8352-4620-9EA9-557CA972272D}" type="slidenum">
              <a:rPr lang="en-US"/>
              <a:pPr/>
              <a:t>17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743A1-6F11-4A18-9FE1-8A9F159B212B}" type="slidenum">
              <a:rPr lang="en-US"/>
              <a:pPr/>
              <a:t>18</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54E83-F61C-4AAA-80A3-6172A90EEFC9}" type="slidenum">
              <a:rPr lang="en-US"/>
              <a:pPr/>
              <a:t>19</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E0811-E67B-46FF-AE5B-2C3A82659312}" type="slidenum">
              <a:rPr lang="en-US"/>
              <a:pPr/>
              <a:t>20</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7802670-A9B2-4B55-8056-4817006EC508}" type="slidenum">
              <a:rPr lang="en-US" smtClean="0">
                <a:solidFill>
                  <a:prstClr val="black"/>
                </a:solidFill>
                <a:latin typeface="Arial" charset="0"/>
              </a:rPr>
              <a:pPr/>
              <a:t>35</a:t>
            </a:fld>
            <a:endParaRPr lang="en-US" smtClean="0">
              <a:solidFill>
                <a:prstClr val="black"/>
              </a:solidFill>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764BB-D223-427E-9F70-1E55FEED7E09}" type="slidenum">
              <a:rPr lang="en-US"/>
              <a:pPr/>
              <a:t>4</a:t>
            </a:fld>
            <a:endParaRPr lang="en-US"/>
          </a:p>
        </p:txBody>
      </p:sp>
      <p:sp>
        <p:nvSpPr>
          <p:cNvPr id="155650" name="Rectangle 1026"/>
          <p:cNvSpPr>
            <a:spLocks noGrp="1" noRot="1" noChangeAspect="1" noChangeArrowheads="1" noTextEdit="1"/>
          </p:cNvSpPr>
          <p:nvPr>
            <p:ph type="sldImg"/>
          </p:nvPr>
        </p:nvSpPr>
        <p:spPr>
          <a:ln/>
        </p:spPr>
      </p:sp>
      <p:sp>
        <p:nvSpPr>
          <p:cNvPr id="155651" name="Rectangle 1027"/>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2CBAD8-FD27-419A-91F8-E70B54E204FF}" type="slidenum">
              <a:rPr lang="en-US" smtClean="0">
                <a:solidFill>
                  <a:prstClr val="black"/>
                </a:solidFill>
                <a:latin typeface="Arial" charset="0"/>
              </a:rPr>
              <a:pPr/>
              <a:t>36</a:t>
            </a:fld>
            <a:endParaRPr lang="en-US" smtClean="0">
              <a:solidFill>
                <a:prstClr val="black"/>
              </a:solidFill>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3CB9F36-2D0C-4F65-947F-FBF892271D3E}" type="slidenum">
              <a:rPr lang="en-US" smtClean="0">
                <a:solidFill>
                  <a:prstClr val="black"/>
                </a:solidFill>
                <a:latin typeface="Arial" charset="0"/>
              </a:rPr>
              <a:pPr/>
              <a:t>37</a:t>
            </a:fld>
            <a:endParaRPr lang="en-US" smtClean="0">
              <a:solidFill>
                <a:prstClr val="black"/>
              </a:solidFill>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A9F66CC-FB0A-4303-B25B-9F91EFEAF4E4}" type="slidenum">
              <a:rPr lang="en-US" smtClean="0">
                <a:solidFill>
                  <a:prstClr val="black"/>
                </a:solidFill>
                <a:latin typeface="Arial" charset="0"/>
              </a:rPr>
              <a:pPr/>
              <a:t>38</a:t>
            </a:fld>
            <a:endParaRPr lang="en-US" smtClean="0">
              <a:solidFill>
                <a:prstClr val="black"/>
              </a:solidFill>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FD48475-F17E-4814-949A-17444FB72C13}" type="slidenum">
              <a:rPr lang="en-US" smtClean="0">
                <a:solidFill>
                  <a:prstClr val="black"/>
                </a:solidFill>
                <a:latin typeface="Arial" charset="0"/>
              </a:rPr>
              <a:pPr/>
              <a:t>39</a:t>
            </a:fld>
            <a:endParaRPr lang="en-US" smtClean="0">
              <a:solidFill>
                <a:prstClr val="black"/>
              </a:solidFill>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A3DC2B6-0838-48DB-BAE4-11CB8BACC393}" type="slidenum">
              <a:rPr lang="en-US" smtClean="0">
                <a:solidFill>
                  <a:prstClr val="black"/>
                </a:solidFill>
                <a:latin typeface="Arial" charset="0"/>
              </a:rPr>
              <a:pPr/>
              <a:t>40</a:t>
            </a:fld>
            <a:endParaRPr lang="en-US" smtClean="0">
              <a:solidFill>
                <a:prstClr val="black"/>
              </a:solidFill>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2DC2B44-BB63-4446-B733-1DF102A7A498}" type="slidenum">
              <a:rPr lang="en-US" smtClean="0">
                <a:solidFill>
                  <a:prstClr val="black"/>
                </a:solidFill>
                <a:latin typeface="Arial" charset="0"/>
              </a:rPr>
              <a:pPr/>
              <a:t>41</a:t>
            </a:fld>
            <a:endParaRPr lang="en-US" smtClean="0">
              <a:solidFill>
                <a:prstClr val="black"/>
              </a:solidFill>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1DB54-3D84-446B-B44E-6776A2E7344C}" type="slidenum">
              <a:rPr lang="en-US"/>
              <a:pPr/>
              <a:t>5</a:t>
            </a:fld>
            <a:endParaRPr lang="en-US"/>
          </a:p>
        </p:txBody>
      </p:sp>
      <p:sp>
        <p:nvSpPr>
          <p:cNvPr id="108546" name="Rectangle 1026"/>
          <p:cNvSpPr>
            <a:spLocks noGrp="1" noRot="1" noChangeAspect="1" noChangeArrowheads="1" noTextEdit="1"/>
          </p:cNvSpPr>
          <p:nvPr>
            <p:ph type="sldImg"/>
          </p:nvPr>
        </p:nvSpPr>
        <p:spPr>
          <a:ln/>
        </p:spPr>
      </p:sp>
      <p:sp>
        <p:nvSpPr>
          <p:cNvPr id="108547" name="Rectangle 1027"/>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762DF4-F876-4DF1-B2EB-CCB352968D96}" type="slidenum">
              <a:rPr lang="en-US"/>
              <a:pPr/>
              <a:t>6</a:t>
            </a:fld>
            <a:endParaRPr lang="en-US"/>
          </a:p>
        </p:txBody>
      </p:sp>
      <p:sp>
        <p:nvSpPr>
          <p:cNvPr id="81922" name="Rectangle 1026"/>
          <p:cNvSpPr>
            <a:spLocks noGrp="1" noRot="1" noChangeAspect="1" noChangeArrowheads="1" noTextEdit="1"/>
          </p:cNvSpPr>
          <p:nvPr>
            <p:ph type="sldImg"/>
          </p:nvPr>
        </p:nvSpPr>
        <p:spPr>
          <a:ln/>
        </p:spPr>
      </p:sp>
      <p:sp>
        <p:nvSpPr>
          <p:cNvPr id="8192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FA610-F84B-400E-ACBD-40204F4BDA62}" type="slidenum">
              <a:rPr lang="en-US"/>
              <a:pPr/>
              <a:t>7</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2270C-FEB8-439B-AD51-C8A059F1D600}" type="slidenum">
              <a:rPr lang="en-US"/>
              <a:pPr/>
              <a:t>8</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0E7A0-D73A-47CF-BDA4-3D3A3002EDC5}" type="slidenum">
              <a:rPr lang="en-US"/>
              <a:pPr/>
              <a:t>9</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05C00E-5A62-43F0-AE45-873FF6E3447E}" type="slidenum">
              <a:rPr lang="en-US"/>
              <a:pPr/>
              <a:t>10</a:t>
            </a:fld>
            <a:endParaRPr lang="en-US"/>
          </a:p>
        </p:txBody>
      </p:sp>
      <p:sp>
        <p:nvSpPr>
          <p:cNvPr id="130050" name="Rectangle 1026"/>
          <p:cNvSpPr>
            <a:spLocks noGrp="1" noRot="1" noChangeAspect="1" noChangeArrowheads="1" noTextEdit="1"/>
          </p:cNvSpPr>
          <p:nvPr>
            <p:ph type="sldImg"/>
          </p:nvPr>
        </p:nvSpPr>
        <p:spPr>
          <a:ln/>
        </p:spPr>
      </p:sp>
      <p:sp>
        <p:nvSpPr>
          <p:cNvPr id="130051" name="Rectangle 1027"/>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CDE2B-4532-4E13-85D7-E02297EA3FFA}" type="slidenum">
              <a:rPr lang="en-US"/>
              <a:pPr/>
              <a:t>11</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t>Copyright © Pearson Education, Inc., or its affiliates. All Rights Reserved.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Pearson Education, Inc., or its affiliates. All Rights Reserved.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Pearson Education, Inc., or its affiliates. All Rights Reserved.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84582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4114800" y="6553200"/>
            <a:ext cx="4267200" cy="304800"/>
          </a:xfrm>
        </p:spPr>
        <p:txBody>
          <a:bodyPr/>
          <a:lstStyle>
            <a:lvl1pPr>
              <a:defRPr/>
            </a:lvl1pPr>
          </a:lstStyle>
          <a:p>
            <a:r>
              <a:rPr lang="en-US"/>
              <a:t>Copyright © Pearson Education, Inc., or its affiliates. All Rights Reserved.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90B77EA-712C-478D-B725-8CDEE70387FD}" type="datetime1">
              <a:rPr lang="en-US" smtClean="0">
                <a:solidFill>
                  <a:srgbClr val="CDD7D9"/>
                </a:solidFill>
              </a:rPr>
              <a:pPr/>
              <a:t>8/31/2015</a:t>
            </a:fld>
            <a:endParaRPr lang="en-US" dirty="0">
              <a:solidFill>
                <a:srgbClr val="CDD7D9"/>
              </a:solidFill>
            </a:endParaRPr>
          </a:p>
        </p:txBody>
      </p:sp>
      <p:sp>
        <p:nvSpPr>
          <p:cNvPr id="5" name="Footer Placeholder 4"/>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sp>
        <p:nvSpPr>
          <p:cNvPr id="6" name="Slide Number Placeholder 5"/>
          <p:cNvSpPr>
            <a:spLocks noGrp="1"/>
          </p:cNvSpPr>
          <p:nvPr>
            <p:ph type="sldNum" sz="quarter" idx="12"/>
          </p:nvPr>
        </p:nvSpPr>
        <p:spPr/>
        <p:txBody>
          <a:bodyPr/>
          <a:lstStyle/>
          <a:p>
            <a:fld id="{EDCB9E9E-D82B-44B5-9791-5366D82C509D}" type="slidenum">
              <a:rPr lang="en-US" smtClean="0">
                <a:solidFill>
                  <a:srgbClr val="CDD7D9"/>
                </a:solidFill>
              </a:rPr>
              <a:pPr/>
              <a:t>‹#›</a:t>
            </a:fld>
            <a:endParaRPr lang="en-US" dirty="0">
              <a:solidFill>
                <a:srgbClr val="CDD7D9"/>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dirty="0">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63690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526E0-652C-44B3-822B-8309D6874DE8}" type="datetime1">
              <a:rPr lang="en-US" smtClean="0">
                <a:solidFill>
                  <a:srgbClr val="CDD7D9"/>
                </a:solidFill>
              </a:rPr>
              <a:pPr/>
              <a:t>8/31/2015</a:t>
            </a:fld>
            <a:endParaRPr lang="en-US" dirty="0">
              <a:solidFill>
                <a:srgbClr val="CDD7D9"/>
              </a:solidFill>
            </a:endParaRPr>
          </a:p>
        </p:txBody>
      </p:sp>
      <p:sp>
        <p:nvSpPr>
          <p:cNvPr id="5" name="Footer Placeholder 4"/>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sp>
        <p:nvSpPr>
          <p:cNvPr id="6" name="Slide Number Placeholder 5"/>
          <p:cNvSpPr>
            <a:spLocks noGrp="1"/>
          </p:cNvSpPr>
          <p:nvPr>
            <p:ph type="sldNum" sz="quarter" idx="12"/>
          </p:nvPr>
        </p:nvSpPr>
        <p:spPr/>
        <p:txBody>
          <a:bodyPr/>
          <a:lstStyle/>
          <a:p>
            <a:fld id="{EDCB9E9E-D82B-44B5-9791-5366D82C509D}" type="slidenum">
              <a:rPr lang="en-US" smtClean="0">
                <a:solidFill>
                  <a:srgbClr val="CDD7D9"/>
                </a:solidFill>
              </a:rPr>
              <a:pPr/>
              <a:t>‹#›</a:t>
            </a:fld>
            <a:endParaRPr lang="en-US" dirty="0">
              <a:solidFill>
                <a:srgbClr val="CDD7D9"/>
              </a:solidFill>
            </a:endParaRPr>
          </a:p>
        </p:txBody>
      </p:sp>
    </p:spTree>
    <p:extLst>
      <p:ext uri="{BB962C8B-B14F-4D97-AF65-F5344CB8AC3E}">
        <p14:creationId xmlns:p14="http://schemas.microsoft.com/office/powerpoint/2010/main" xmlns="" val="561868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dirty="0">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D4096629-7FA4-47D7-81DA-FF710092F8A9}" type="datetime1">
              <a:rPr lang="en-US" smtClean="0">
                <a:solidFill>
                  <a:srgbClr val="434342"/>
                </a:solidFill>
              </a:rPr>
              <a:pPr/>
              <a:t>8/31/2015</a:t>
            </a:fld>
            <a:endParaRPr lang="en-US" dirty="0">
              <a:solidFill>
                <a:srgbClr val="434342"/>
              </a:solidFill>
            </a:endParaRPr>
          </a:p>
        </p:txBody>
      </p:sp>
      <p:sp>
        <p:nvSpPr>
          <p:cNvPr id="91" name="Footer Placeholder 90"/>
          <p:cNvSpPr>
            <a:spLocks noGrp="1"/>
          </p:cNvSpPr>
          <p:nvPr>
            <p:ph type="ftr" sz="quarter" idx="11"/>
          </p:nvPr>
        </p:nvSpPr>
        <p:spPr/>
        <p:txBody>
          <a:bodyPr/>
          <a:lstStyle/>
          <a:p>
            <a:r>
              <a:rPr lang="en-US" smtClean="0">
                <a:solidFill>
                  <a:srgbClr val="434342"/>
                </a:solidFill>
              </a:rPr>
              <a:t>1.2 The Way Science Works</a:t>
            </a:r>
            <a:endParaRPr lang="en-US" dirty="0">
              <a:solidFill>
                <a:srgbClr val="434342"/>
              </a:solidFill>
            </a:endParaRPr>
          </a:p>
        </p:txBody>
      </p:sp>
      <p:sp>
        <p:nvSpPr>
          <p:cNvPr id="92" name="Slide Number Placeholder 91"/>
          <p:cNvSpPr>
            <a:spLocks noGrp="1"/>
          </p:cNvSpPr>
          <p:nvPr>
            <p:ph type="sldNum" sz="quarter" idx="12"/>
          </p:nvPr>
        </p:nvSpPr>
        <p:spPr/>
        <p:txBody>
          <a:bodyPr/>
          <a:lstStyle/>
          <a:p>
            <a:fld id="{EDCB9E9E-D82B-44B5-9791-5366D82C509D}" type="slidenum">
              <a:rPr lang="en-US" smtClean="0">
                <a:solidFill>
                  <a:srgbClr val="434342"/>
                </a:solidFill>
              </a:rPr>
              <a:pPr/>
              <a:t>‹#›</a:t>
            </a:fld>
            <a:endParaRPr lang="en-US" dirty="0">
              <a:solidFill>
                <a:srgbClr val="434342"/>
              </a:solidFill>
            </a:endParaRPr>
          </a:p>
        </p:txBody>
      </p:sp>
    </p:spTree>
    <p:extLst>
      <p:ext uri="{BB962C8B-B14F-4D97-AF65-F5344CB8AC3E}">
        <p14:creationId xmlns:p14="http://schemas.microsoft.com/office/powerpoint/2010/main" xmlns="" val="327077815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702BDF-F1FC-41E4-A870-8D5E4152B1C6}" type="datetime1">
              <a:rPr lang="en-US" smtClean="0">
                <a:solidFill>
                  <a:srgbClr val="CDD7D9"/>
                </a:solidFill>
              </a:rPr>
              <a:pPr/>
              <a:t>8/31/2015</a:t>
            </a:fld>
            <a:endParaRPr lang="en-US" dirty="0">
              <a:solidFill>
                <a:srgbClr val="CDD7D9"/>
              </a:solidFill>
            </a:endParaRPr>
          </a:p>
        </p:txBody>
      </p:sp>
      <p:sp>
        <p:nvSpPr>
          <p:cNvPr id="6" name="Footer Placeholder 5"/>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sp>
        <p:nvSpPr>
          <p:cNvPr id="7" name="Slide Number Placeholder 6"/>
          <p:cNvSpPr>
            <a:spLocks noGrp="1"/>
          </p:cNvSpPr>
          <p:nvPr>
            <p:ph type="sldNum" sz="quarter" idx="12"/>
          </p:nvPr>
        </p:nvSpPr>
        <p:spPr/>
        <p:txBody>
          <a:bodyPr/>
          <a:lstStyle/>
          <a:p>
            <a:fld id="{EDCB9E9E-D82B-44B5-9791-5366D82C509D}" type="slidenum">
              <a:rPr lang="en-US" smtClean="0">
                <a:solidFill>
                  <a:srgbClr val="CDD7D9"/>
                </a:solidFill>
              </a:rPr>
              <a:pPr/>
              <a:t>‹#›</a:t>
            </a:fld>
            <a:endParaRPr lang="en-US" dirty="0">
              <a:solidFill>
                <a:srgbClr val="CDD7D9"/>
              </a:solidFill>
            </a:endParaRPr>
          </a:p>
        </p:txBody>
      </p:sp>
    </p:spTree>
    <p:extLst>
      <p:ext uri="{BB962C8B-B14F-4D97-AF65-F5344CB8AC3E}">
        <p14:creationId xmlns:p14="http://schemas.microsoft.com/office/powerpoint/2010/main" xmlns="" val="54184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1BDE9D-3E22-468D-A76D-DE857C48CE94}" type="datetime1">
              <a:rPr lang="en-US" smtClean="0">
                <a:solidFill>
                  <a:srgbClr val="CDD7D9"/>
                </a:solidFill>
              </a:rPr>
              <a:pPr/>
              <a:t>8/31/2015</a:t>
            </a:fld>
            <a:endParaRPr lang="en-US" dirty="0">
              <a:solidFill>
                <a:srgbClr val="CDD7D9"/>
              </a:solidFill>
            </a:endParaRPr>
          </a:p>
        </p:txBody>
      </p:sp>
      <p:sp>
        <p:nvSpPr>
          <p:cNvPr id="8" name="Footer Placeholder 7"/>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sp>
        <p:nvSpPr>
          <p:cNvPr id="9" name="Slide Number Placeholder 8"/>
          <p:cNvSpPr>
            <a:spLocks noGrp="1"/>
          </p:cNvSpPr>
          <p:nvPr>
            <p:ph type="sldNum" sz="quarter" idx="12"/>
          </p:nvPr>
        </p:nvSpPr>
        <p:spPr/>
        <p:txBody>
          <a:bodyPr/>
          <a:lstStyle/>
          <a:p>
            <a:fld id="{EDCB9E9E-D82B-44B5-9791-5366D82C509D}" type="slidenum">
              <a:rPr lang="en-US" smtClean="0">
                <a:solidFill>
                  <a:srgbClr val="CDD7D9"/>
                </a:solidFill>
              </a:rPr>
              <a:pPr/>
              <a:t>‹#›</a:t>
            </a:fld>
            <a:endParaRPr lang="en-US" dirty="0">
              <a:solidFill>
                <a:srgbClr val="CDD7D9"/>
              </a:solidFill>
            </a:endParaRPr>
          </a:p>
        </p:txBody>
      </p:sp>
    </p:spTree>
    <p:extLst>
      <p:ext uri="{BB962C8B-B14F-4D97-AF65-F5344CB8AC3E}">
        <p14:creationId xmlns:p14="http://schemas.microsoft.com/office/powerpoint/2010/main" xmlns="" val="2313383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5049AF-03D0-446E-A511-7300672408EE}" type="datetime1">
              <a:rPr lang="en-US" smtClean="0">
                <a:solidFill>
                  <a:srgbClr val="CDD7D9"/>
                </a:solidFill>
              </a:rPr>
              <a:pPr/>
              <a:t>8/31/2015</a:t>
            </a:fld>
            <a:endParaRPr lang="en-US" dirty="0">
              <a:solidFill>
                <a:srgbClr val="CDD7D9"/>
              </a:solidFill>
            </a:endParaRPr>
          </a:p>
        </p:txBody>
      </p:sp>
      <p:sp>
        <p:nvSpPr>
          <p:cNvPr id="4" name="Footer Placeholder 3"/>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sp>
        <p:nvSpPr>
          <p:cNvPr id="5" name="Slide Number Placeholder 4"/>
          <p:cNvSpPr>
            <a:spLocks noGrp="1"/>
          </p:cNvSpPr>
          <p:nvPr>
            <p:ph type="sldNum" sz="quarter" idx="12"/>
          </p:nvPr>
        </p:nvSpPr>
        <p:spPr/>
        <p:txBody>
          <a:bodyPr/>
          <a:lstStyle/>
          <a:p>
            <a:fld id="{EDCB9E9E-D82B-44B5-9791-5366D82C509D}" type="slidenum">
              <a:rPr lang="en-US" smtClean="0">
                <a:solidFill>
                  <a:srgbClr val="CDD7D9"/>
                </a:solidFill>
              </a:rPr>
              <a:pPr/>
              <a:t>‹#›</a:t>
            </a:fld>
            <a:endParaRPr lang="en-US" dirty="0">
              <a:solidFill>
                <a:srgbClr val="CDD7D9"/>
              </a:solidFill>
            </a:endParaRPr>
          </a:p>
        </p:txBody>
      </p:sp>
    </p:spTree>
    <p:extLst>
      <p:ext uri="{BB962C8B-B14F-4D97-AF65-F5344CB8AC3E}">
        <p14:creationId xmlns:p14="http://schemas.microsoft.com/office/powerpoint/2010/main" xmlns="" val="1716002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B01C2-8CF4-4626-8C98-B3646B3E3802}" type="datetime1">
              <a:rPr lang="en-US" smtClean="0">
                <a:solidFill>
                  <a:srgbClr val="CDD7D9"/>
                </a:solidFill>
              </a:rPr>
              <a:pPr/>
              <a:t>8/31/2015</a:t>
            </a:fld>
            <a:endParaRPr lang="en-US" dirty="0">
              <a:solidFill>
                <a:srgbClr val="CDD7D9"/>
              </a:solidFill>
            </a:endParaRPr>
          </a:p>
        </p:txBody>
      </p:sp>
      <p:sp>
        <p:nvSpPr>
          <p:cNvPr id="3" name="Footer Placeholder 2"/>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sp>
        <p:nvSpPr>
          <p:cNvPr id="4" name="Slide Number Placeholder 3"/>
          <p:cNvSpPr>
            <a:spLocks noGrp="1"/>
          </p:cNvSpPr>
          <p:nvPr>
            <p:ph type="sldNum" sz="quarter" idx="12"/>
          </p:nvPr>
        </p:nvSpPr>
        <p:spPr/>
        <p:txBody>
          <a:bodyPr/>
          <a:lstStyle/>
          <a:p>
            <a:fld id="{EDCB9E9E-D82B-44B5-9791-5366D82C509D}" type="slidenum">
              <a:rPr lang="en-US" smtClean="0">
                <a:solidFill>
                  <a:srgbClr val="CDD7D9"/>
                </a:solidFill>
              </a:rPr>
              <a:pPr/>
              <a:t>‹#›</a:t>
            </a:fld>
            <a:endParaRPr lang="en-US" dirty="0">
              <a:solidFill>
                <a:srgbClr val="CDD7D9"/>
              </a:solidFill>
            </a:endParaRPr>
          </a:p>
        </p:txBody>
      </p:sp>
    </p:spTree>
    <p:extLst>
      <p:ext uri="{BB962C8B-B14F-4D97-AF65-F5344CB8AC3E}">
        <p14:creationId xmlns:p14="http://schemas.microsoft.com/office/powerpoint/2010/main" xmlns="" val="285626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Pearson Education, Inc., or its affiliates. All Rights Reserved.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AE4FE5-925B-484D-A296-180BF9F77DAC}" type="datetime1">
              <a:rPr lang="en-US" smtClean="0">
                <a:solidFill>
                  <a:srgbClr val="CDD7D9"/>
                </a:solidFill>
              </a:rPr>
              <a:pPr/>
              <a:t>8/31/2015</a:t>
            </a:fld>
            <a:endParaRPr lang="en-US" dirty="0">
              <a:solidFill>
                <a:srgbClr val="CDD7D9"/>
              </a:solidFill>
            </a:endParaRPr>
          </a:p>
        </p:txBody>
      </p:sp>
      <p:sp>
        <p:nvSpPr>
          <p:cNvPr id="6" name="Footer Placeholder 5"/>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sp>
        <p:nvSpPr>
          <p:cNvPr id="7" name="Slide Number Placeholder 6"/>
          <p:cNvSpPr>
            <a:spLocks noGrp="1"/>
          </p:cNvSpPr>
          <p:nvPr>
            <p:ph type="sldNum" sz="quarter" idx="12"/>
          </p:nvPr>
        </p:nvSpPr>
        <p:spPr/>
        <p:txBody>
          <a:bodyPr/>
          <a:lstStyle/>
          <a:p>
            <a:fld id="{EDCB9E9E-D82B-44B5-9791-5366D82C509D}" type="slidenum">
              <a:rPr lang="en-US" smtClean="0">
                <a:solidFill>
                  <a:srgbClr val="CDD7D9"/>
                </a:solidFill>
              </a:rPr>
              <a:pPr/>
              <a:t>‹#›</a:t>
            </a:fld>
            <a:endParaRPr lang="en-US" dirty="0">
              <a:solidFill>
                <a:srgbClr val="CDD7D9"/>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dirty="0">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81768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89E2AEB7-D298-4076-81E8-C7395CD5BA96}" type="datetime1">
              <a:rPr lang="en-US" smtClean="0">
                <a:solidFill>
                  <a:srgbClr val="CDD7D9"/>
                </a:solidFill>
              </a:rPr>
              <a:pPr/>
              <a:t>8/31/2015</a:t>
            </a:fld>
            <a:endParaRPr lang="en-US" dirty="0">
              <a:solidFill>
                <a:srgbClr val="CDD7D9"/>
              </a:solidFill>
            </a:endParaRPr>
          </a:p>
        </p:txBody>
      </p:sp>
      <p:sp>
        <p:nvSpPr>
          <p:cNvPr id="6" name="Footer Placeholder 5"/>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sp>
        <p:nvSpPr>
          <p:cNvPr id="7" name="Slide Number Placeholder 6"/>
          <p:cNvSpPr>
            <a:spLocks noGrp="1"/>
          </p:cNvSpPr>
          <p:nvPr>
            <p:ph type="sldNum" sz="quarter" idx="12"/>
          </p:nvPr>
        </p:nvSpPr>
        <p:spPr/>
        <p:txBody>
          <a:bodyPr/>
          <a:lstStyle/>
          <a:p>
            <a:fld id="{EDCB9E9E-D82B-44B5-9791-5366D82C509D}" type="slidenum">
              <a:rPr lang="en-US" smtClean="0">
                <a:solidFill>
                  <a:srgbClr val="CDD7D9"/>
                </a:solidFill>
              </a:rPr>
              <a:pPr/>
              <a:t>‹#›</a:t>
            </a:fld>
            <a:endParaRPr lang="en-US" dirty="0">
              <a:solidFill>
                <a:srgbClr val="CDD7D9"/>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dirty="0">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0686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48A4D-5BD2-4CE1-80A5-D444E30FB86B}" type="datetime1">
              <a:rPr lang="en-US" smtClean="0">
                <a:solidFill>
                  <a:srgbClr val="CDD7D9"/>
                </a:solidFill>
              </a:rPr>
              <a:pPr/>
              <a:t>8/31/2015</a:t>
            </a:fld>
            <a:endParaRPr lang="en-US" dirty="0">
              <a:solidFill>
                <a:srgbClr val="CDD7D9"/>
              </a:solidFill>
            </a:endParaRPr>
          </a:p>
        </p:txBody>
      </p:sp>
      <p:sp>
        <p:nvSpPr>
          <p:cNvPr id="5" name="Footer Placeholder 4"/>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sp>
        <p:nvSpPr>
          <p:cNvPr id="6" name="Slide Number Placeholder 5"/>
          <p:cNvSpPr>
            <a:spLocks noGrp="1"/>
          </p:cNvSpPr>
          <p:nvPr>
            <p:ph type="sldNum" sz="quarter" idx="12"/>
          </p:nvPr>
        </p:nvSpPr>
        <p:spPr/>
        <p:txBody>
          <a:bodyPr/>
          <a:lstStyle/>
          <a:p>
            <a:fld id="{EDCB9E9E-D82B-44B5-9791-5366D82C509D}" type="slidenum">
              <a:rPr lang="en-US" smtClean="0">
                <a:solidFill>
                  <a:srgbClr val="CDD7D9"/>
                </a:solidFill>
              </a:rPr>
              <a:pPr/>
              <a:t>‹#›</a:t>
            </a:fld>
            <a:endParaRPr lang="en-US" dirty="0">
              <a:solidFill>
                <a:srgbClr val="CDD7D9"/>
              </a:solidFill>
            </a:endParaRPr>
          </a:p>
        </p:txBody>
      </p:sp>
    </p:spTree>
    <p:extLst>
      <p:ext uri="{BB962C8B-B14F-4D97-AF65-F5344CB8AC3E}">
        <p14:creationId xmlns:p14="http://schemas.microsoft.com/office/powerpoint/2010/main" xmlns="" val="1409694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BBAA1-653D-48B7-8B68-9CC5AA9716EA}" type="datetime1">
              <a:rPr lang="en-US" smtClean="0">
                <a:solidFill>
                  <a:srgbClr val="CDD7D9"/>
                </a:solidFill>
              </a:rPr>
              <a:pPr/>
              <a:t>8/31/2015</a:t>
            </a:fld>
            <a:endParaRPr lang="en-US" dirty="0">
              <a:solidFill>
                <a:srgbClr val="CDD7D9"/>
              </a:solidFill>
            </a:endParaRPr>
          </a:p>
        </p:txBody>
      </p:sp>
      <p:sp>
        <p:nvSpPr>
          <p:cNvPr id="5" name="Footer Placeholder 4"/>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sp>
        <p:nvSpPr>
          <p:cNvPr id="6" name="Slide Number Placeholder 5"/>
          <p:cNvSpPr>
            <a:spLocks noGrp="1"/>
          </p:cNvSpPr>
          <p:nvPr>
            <p:ph type="sldNum" sz="quarter" idx="12"/>
          </p:nvPr>
        </p:nvSpPr>
        <p:spPr/>
        <p:txBody>
          <a:bodyPr/>
          <a:lstStyle/>
          <a:p>
            <a:fld id="{EDCB9E9E-D82B-44B5-9791-5366D82C509D}" type="slidenum">
              <a:rPr lang="en-US" smtClean="0">
                <a:solidFill>
                  <a:srgbClr val="CDD7D9"/>
                </a:solidFill>
              </a:rPr>
              <a:pPr/>
              <a:t>‹#›</a:t>
            </a:fld>
            <a:endParaRPr lang="en-US" dirty="0">
              <a:solidFill>
                <a:srgbClr val="CDD7D9"/>
              </a:solidFill>
            </a:endParaRPr>
          </a:p>
        </p:txBody>
      </p:sp>
    </p:spTree>
    <p:extLst>
      <p:ext uri="{BB962C8B-B14F-4D97-AF65-F5344CB8AC3E}">
        <p14:creationId xmlns:p14="http://schemas.microsoft.com/office/powerpoint/2010/main" xmlns="" val="590442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b="0">
                <a:solidFill>
                  <a:srgbClr val="FFFFFF"/>
                </a:solidFill>
                <a:latin typeface="Tahoma" pitchFamily="34"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b="0">
                <a:solidFill>
                  <a:srgbClr val="FFFFFF"/>
                </a:solidFill>
                <a:latin typeface="Tahoma" pitchFamily="34"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b="0">
                <a:solidFill>
                  <a:srgbClr val="FFFFFF"/>
                </a:solidFill>
                <a:latin typeface="Tahoma" pitchFamily="34"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b="0">
                <a:solidFill>
                  <a:srgbClr val="FFFFFF"/>
                </a:solidFill>
                <a:latin typeface="Tahoma" pitchFamily="34"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b="0">
                <a:solidFill>
                  <a:srgbClr val="FFFFFF"/>
                </a:solidFill>
                <a:latin typeface="Tahoma" pitchFamily="34"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b="0">
                <a:solidFill>
                  <a:srgbClr val="FFFFFF"/>
                </a:solidFill>
                <a:latin typeface="Tahoma" pitchFamily="34"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b="0">
                <a:solidFill>
                  <a:srgbClr val="FFFFFF"/>
                </a:solidFill>
                <a:latin typeface="Tahoma" pitchFamily="34"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b="0">
                <a:solidFill>
                  <a:srgbClr val="FFFFFF"/>
                </a:solidFill>
                <a:latin typeface="Tahoma" pitchFamily="34" charset="0"/>
              </a:endParaRPr>
            </a:p>
          </p:txBody>
        </p:sp>
      </p:grpSp>
      <p:sp>
        <p:nvSpPr>
          <p:cNvPr id="6762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762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4C39F084-2401-477C-8206-F163E1342E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81181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33436593-E96A-4659-997F-888AEC3404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575269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0B374ED4-5B45-45C0-9EB9-3AECAF8F9F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704549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5450" y="15684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5684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BAA2B1F9-4CD7-4714-BD27-F6D6D2041F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614461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D2768278-42FE-4E7E-954B-9FD07AEDD7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902709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7C9D98CC-D3A5-47B3-ADED-75CDA17BE8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56148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Pearson Education, Inc., or its affiliates. All Rights Reserved.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A9826884-F1B4-495C-845D-398D3594C02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214088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B2653D0E-EFB4-4140-84C2-2FBA3E757E8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785600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7A44C5FE-A500-47BA-AFBF-A5AB8EE4E4D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591632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8FA60CB4-07BA-4947-835B-803B93467C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105540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77813"/>
            <a:ext cx="2065337"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5450" y="277813"/>
            <a:ext cx="6043613"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7491625D-910E-4C35-8C38-76F15374CA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165698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EF4A41-E788-4868-8D04-E0F1EFCAED5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557268-27CA-45CA-AD29-5AD0FB57D6B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B415C3-13D1-429B-B321-D62F763E09E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386085-D5C8-4833-9D5D-477DC8E2488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444D1DF-5CDA-46A1-961D-83DEAEAD007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Pearson Education, Inc., or its affiliates. All Rights Reserved.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07F7862-1229-49D6-8F37-D217FCB707E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25047B-BCA0-4A0A-A2B0-755364A6A65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D74BDB-07E5-47DD-A535-987846727CA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DE875F-D8EB-4427-8402-A28DE67F4AA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40FE87-6E76-4EB3-A0AE-425292519EA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57A45E-EFC6-4D72-935D-8211DA45783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Pearson Education, Inc., or its affiliates. All Rights Reserved.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Pearson Education, Inc., or its affiliates. All Rights Reserved.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Pearson Education, Inc., or its affiliates. All Rights Reserved.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Pearson Education, Inc., or its affiliates. All Rights Reserved.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Pearson Education, Inc., or its affiliates. All Rights Reserved.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cstate="print"/>
          <a:srcRect/>
          <a:stretch>
            <a:fillRect/>
          </a:stretch>
        </p:blipFill>
        <p:spPr bwMode="auto">
          <a:xfrm>
            <a:off x="0" y="0"/>
            <a:ext cx="7991475" cy="3798888"/>
          </a:xfrm>
          <a:prstGeom prst="rect">
            <a:avLst/>
          </a:prstGeom>
          <a:noFill/>
        </p:spPr>
      </p:pic>
      <p:sp>
        <p:nvSpPr>
          <p:cNvPr id="1032" name="Rectangle 8"/>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w="9525">
            <a:noFill/>
            <a:miter lim="800000"/>
            <a:headEnd/>
            <a:tailEnd/>
          </a:ln>
        </p:spPr>
        <p:txBody>
          <a:bodyPr wrap="none" anchor="ctr"/>
          <a:lstStyle/>
          <a:p>
            <a:endParaRPr lang="en-US"/>
          </a:p>
        </p:txBody>
      </p:sp>
      <p:sp>
        <p:nvSpPr>
          <p:cNvPr id="1026" name="Rectangle 2"/>
          <p:cNvSpPr>
            <a:spLocks noGrp="1" noChangeArrowheads="1"/>
          </p:cNvSpPr>
          <p:nvPr>
            <p:ph type="title"/>
          </p:nvPr>
        </p:nvSpPr>
        <p:spPr bwMode="auto">
          <a:xfrm>
            <a:off x="5181600" y="0"/>
            <a:ext cx="396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10" descr="PEA_RGB_bluebg-small"/>
          <p:cNvPicPr>
            <a:picLocks noChangeAspect="1" noChangeArrowheads="1"/>
          </p:cNvPicPr>
          <p:nvPr userDrawn="1"/>
        </p:nvPicPr>
        <p:blipFill>
          <a:blip r:embed="rId15" cstate="print"/>
          <a:srcRect/>
          <a:stretch>
            <a:fillRect/>
          </a:stretch>
        </p:blipFill>
        <p:spPr bwMode="auto">
          <a:xfrm>
            <a:off x="8337550" y="6607175"/>
            <a:ext cx="806450" cy="250825"/>
          </a:xfrm>
          <a:prstGeom prst="rect">
            <a:avLst/>
          </a:prstGeom>
          <a:noFill/>
        </p:spPr>
      </p:pic>
      <p:sp>
        <p:nvSpPr>
          <p:cNvPr id="1036" name="Text Box 12"/>
          <p:cNvSpPr txBox="1">
            <a:spLocks noChangeArrowheads="1"/>
          </p:cNvSpPr>
          <p:nvPr userDrawn="1"/>
        </p:nvSpPr>
        <p:spPr bwMode="auto">
          <a:xfrm>
            <a:off x="76200" y="76200"/>
            <a:ext cx="5181600" cy="519113"/>
          </a:xfrm>
          <a:prstGeom prst="rect">
            <a:avLst/>
          </a:prstGeom>
          <a:noFill/>
          <a:ln w="9525">
            <a:noFill/>
            <a:miter lim="800000"/>
            <a:headEnd/>
            <a:tailEnd/>
          </a:ln>
        </p:spPr>
        <p:txBody>
          <a:bodyPr>
            <a:spAutoFit/>
          </a:bodyPr>
          <a:lstStyle/>
          <a:p>
            <a:pPr>
              <a:spcBef>
                <a:spcPct val="50000"/>
              </a:spcBef>
            </a:pPr>
            <a:r>
              <a:rPr lang="en-US" sz="2800">
                <a:solidFill>
                  <a:srgbClr val="5D88A2"/>
                </a:solidFill>
                <a:effectLst>
                  <a:outerShdw blurRad="38100" dist="38100" dir="2700000" algn="tl">
                    <a:srgbClr val="C0C0C0"/>
                  </a:outerShdw>
                </a:effectLst>
                <a:ea typeface="ヒラギノ角ゴ Pro W3" pitchFamily="-80" charset="-128"/>
              </a:rPr>
              <a:t>1.1 The Scope of Chemistry &gt;</a:t>
            </a:r>
          </a:p>
        </p:txBody>
      </p:sp>
      <p:sp>
        <p:nvSpPr>
          <p:cNvPr id="1037" name="Text Box 13"/>
          <p:cNvSpPr txBox="1">
            <a:spLocks noChangeArrowheads="1"/>
          </p:cNvSpPr>
          <p:nvPr userDrawn="1"/>
        </p:nvSpPr>
        <p:spPr bwMode="auto">
          <a:xfrm>
            <a:off x="0" y="6400800"/>
            <a:ext cx="1371600" cy="457200"/>
          </a:xfrm>
          <a:prstGeom prst="rect">
            <a:avLst/>
          </a:prstGeom>
          <a:noFill/>
          <a:ln w="9525">
            <a:noFill/>
            <a:miter lim="800000"/>
            <a:headEnd/>
            <a:tailEnd/>
          </a:ln>
        </p:spPr>
        <p:txBody>
          <a:bodyPr>
            <a:spAutoFit/>
          </a:bodyPr>
          <a:lstStyle/>
          <a:p>
            <a:pPr>
              <a:spcBef>
                <a:spcPct val="50000"/>
              </a:spcBef>
            </a:pPr>
            <a:endParaRPr lang="en-US" sz="2400" b="0"/>
          </a:p>
        </p:txBody>
      </p:sp>
      <p:sp>
        <p:nvSpPr>
          <p:cNvPr id="1038" name="Text Box 14"/>
          <p:cNvSpPr txBox="1">
            <a:spLocks noChangeArrowheads="1"/>
          </p:cNvSpPr>
          <p:nvPr userDrawn="1"/>
        </p:nvSpPr>
        <p:spPr bwMode="auto">
          <a:xfrm>
            <a:off x="76200" y="6521450"/>
            <a:ext cx="1524000" cy="336550"/>
          </a:xfrm>
          <a:prstGeom prst="rect">
            <a:avLst/>
          </a:prstGeom>
          <a:noFill/>
          <a:ln w="9525">
            <a:noFill/>
            <a:miter lim="800000"/>
            <a:headEnd/>
            <a:tailEnd/>
          </a:ln>
        </p:spPr>
        <p:txBody>
          <a:bodyPr>
            <a:spAutoFit/>
          </a:bodyPr>
          <a:lstStyle/>
          <a:p>
            <a:pPr>
              <a:spcBef>
                <a:spcPct val="50000"/>
              </a:spcBef>
            </a:pPr>
            <a:fld id="{7466056F-008C-4145-8A7B-D0FE6D3AF5FD}" type="slidenum">
              <a:rPr lang="en-US" sz="1600" b="0"/>
              <a:pPr>
                <a:spcBef>
                  <a:spcPct val="50000"/>
                </a:spcBef>
              </a:pPr>
              <a:t>‹#›</a:t>
            </a:fld>
            <a:endParaRPr lang="en-US" sz="1600" b="0"/>
          </a:p>
        </p:txBody>
      </p:sp>
      <p:sp>
        <p:nvSpPr>
          <p:cNvPr id="1039" name="Rectangle 15"/>
          <p:cNvSpPr>
            <a:spLocks noGrp="1" noChangeArrowheads="1"/>
          </p:cNvSpPr>
          <p:nvPr>
            <p:ph type="ftr" sz="quarter" idx="3"/>
          </p:nvPr>
        </p:nvSpPr>
        <p:spPr bwMode="auto">
          <a:xfrm>
            <a:off x="4114800" y="6553200"/>
            <a:ext cx="42672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900" b="0"/>
            </a:lvl1pPr>
          </a:lstStyle>
          <a:p>
            <a:r>
              <a:rPr lang="en-US"/>
              <a:t>Copyright © Pearson Education, Inc., or its affiliates. All Rights Reserved.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rtl="0" fontAlgn="base">
        <a:spcBef>
          <a:spcPct val="0"/>
        </a:spcBef>
        <a:spcAft>
          <a:spcPct val="0"/>
        </a:spcAft>
        <a:defRPr sz="24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charset="0"/>
          <a:ea typeface="ＭＳ Ｐゴシック" pitchFamily="-80"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charset="0"/>
          <a:ea typeface="ＭＳ Ｐゴシック" pitchFamily="-80"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charset="0"/>
          <a:ea typeface="ＭＳ Ｐゴシック" pitchFamily="-80"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charset="0"/>
          <a:ea typeface="ＭＳ Ｐゴシック" pitchFamily="-80"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charset="0"/>
          <a:ea typeface="ＭＳ Ｐゴシック" pitchFamily="-80"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charset="0"/>
          <a:ea typeface="ＭＳ Ｐゴシック" pitchFamily="-80"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charset="0"/>
          <a:ea typeface="ＭＳ Ｐゴシック" pitchFamily="-80"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charset="0"/>
          <a:ea typeface="ＭＳ Ｐゴシック" pitchFamily="-80" charset="-128"/>
        </a:defRPr>
      </a:lvl9pPr>
    </p:titleStyle>
    <p:body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ea typeface="+mn-ea"/>
        </a:defRPr>
      </a:lvl2pPr>
      <a:lvl3pPr marL="1143000" indent="-228600" algn="l" rtl="0" fontAlgn="base">
        <a:spcBef>
          <a:spcPct val="20000"/>
        </a:spcBef>
        <a:spcAft>
          <a:spcPct val="0"/>
        </a:spcAft>
        <a:buChar char="•"/>
        <a:defRPr sz="2800">
          <a:solidFill>
            <a:schemeClr val="tx1"/>
          </a:solidFill>
          <a:latin typeface="+mn-lt"/>
          <a:ea typeface="+mn-ea"/>
        </a:defRPr>
      </a:lvl3pPr>
      <a:lvl4pPr marL="1600200" indent="-228600" algn="l" rtl="0" fontAlgn="base">
        <a:spcBef>
          <a:spcPct val="20000"/>
        </a:spcBef>
        <a:spcAft>
          <a:spcPct val="0"/>
        </a:spcAft>
        <a:buChar char="–"/>
        <a:defRPr sz="2800">
          <a:solidFill>
            <a:schemeClr val="tx1"/>
          </a:solidFill>
          <a:latin typeface="+mn-lt"/>
          <a:ea typeface="+mn-ea"/>
        </a:defRPr>
      </a:lvl4pPr>
      <a:lvl5pPr marL="2057400" indent="-228600" algn="l" rtl="0" fontAlgn="base">
        <a:spcBef>
          <a:spcPct val="20000"/>
        </a:spcBef>
        <a:spcAft>
          <a:spcPct val="0"/>
        </a:spcAft>
        <a:buChar char="»"/>
        <a:defRPr sz="2800">
          <a:solidFill>
            <a:schemeClr val="tx1"/>
          </a:solidFill>
          <a:latin typeface="+mn-lt"/>
          <a:ea typeface="+mn-ea"/>
        </a:defRPr>
      </a:lvl5pPr>
      <a:lvl6pPr marL="2514600" indent="-228600" algn="l" rtl="0" fontAlgn="base">
        <a:spcBef>
          <a:spcPct val="20000"/>
        </a:spcBef>
        <a:spcAft>
          <a:spcPct val="0"/>
        </a:spcAft>
        <a:buChar char="»"/>
        <a:defRPr sz="2800">
          <a:solidFill>
            <a:schemeClr val="tx1"/>
          </a:solidFill>
          <a:latin typeface="+mn-lt"/>
          <a:ea typeface="+mn-ea"/>
        </a:defRPr>
      </a:lvl6pPr>
      <a:lvl7pPr marL="2971800" indent="-228600" algn="l" rtl="0" fontAlgn="base">
        <a:spcBef>
          <a:spcPct val="20000"/>
        </a:spcBef>
        <a:spcAft>
          <a:spcPct val="0"/>
        </a:spcAft>
        <a:buChar char="»"/>
        <a:defRPr sz="2800">
          <a:solidFill>
            <a:schemeClr val="tx1"/>
          </a:solidFill>
          <a:latin typeface="+mn-lt"/>
          <a:ea typeface="+mn-ea"/>
        </a:defRPr>
      </a:lvl7pPr>
      <a:lvl8pPr marL="3429000" indent="-228600" algn="l" rtl="0" fontAlgn="base">
        <a:spcBef>
          <a:spcPct val="20000"/>
        </a:spcBef>
        <a:spcAft>
          <a:spcPct val="0"/>
        </a:spcAft>
        <a:buChar char="»"/>
        <a:defRPr sz="2800">
          <a:solidFill>
            <a:schemeClr val="tx1"/>
          </a:solidFill>
          <a:latin typeface="+mn-lt"/>
          <a:ea typeface="+mn-ea"/>
        </a:defRPr>
      </a:lvl8pPr>
      <a:lvl9pPr marL="3886200" indent="-228600" algn="l" rtl="0" fontAlgn="base">
        <a:spcBef>
          <a:spcPct val="20000"/>
        </a:spcBef>
        <a:spcAft>
          <a:spcPct val="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eaLnBrk="1" fontAlgn="auto" hangingPunct="1">
              <a:spcBef>
                <a:spcPts val="0"/>
              </a:spcBef>
              <a:spcAft>
                <a:spcPts val="0"/>
              </a:spcAft>
            </a:pPr>
            <a:fld id="{9EC0F42D-1451-46DF-8F63-182741C6B01E}" type="datetime1">
              <a:rPr lang="en-US" b="0" smtClean="0">
                <a:solidFill>
                  <a:srgbClr val="CDD7D9"/>
                </a:solidFill>
                <a:latin typeface="Tw Cen MT"/>
              </a:rPr>
              <a:pPr eaLnBrk="1" fontAlgn="auto" hangingPunct="1">
                <a:spcBef>
                  <a:spcPts val="0"/>
                </a:spcBef>
                <a:spcAft>
                  <a:spcPts val="0"/>
                </a:spcAft>
              </a:pPr>
              <a:t>8/31/2015</a:t>
            </a:fld>
            <a:endParaRPr lang="en-US" b="0" dirty="0">
              <a:solidFill>
                <a:srgbClr val="CDD7D9"/>
              </a:solidFill>
              <a:latin typeface="Tw Cen MT"/>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eaLnBrk="1" fontAlgn="auto" hangingPunct="1">
              <a:spcBef>
                <a:spcPts val="0"/>
              </a:spcBef>
              <a:spcAft>
                <a:spcPts val="0"/>
              </a:spcAft>
            </a:pPr>
            <a:r>
              <a:rPr lang="en-US" b="0" smtClean="0">
                <a:solidFill>
                  <a:srgbClr val="CDD7D9"/>
                </a:solidFill>
                <a:latin typeface="Tw Cen MT"/>
              </a:rPr>
              <a:t>1.2 The Way Science Works</a:t>
            </a:r>
            <a:endParaRPr lang="en-US" b="0" dirty="0">
              <a:solidFill>
                <a:srgbClr val="CDD7D9"/>
              </a:solidFill>
              <a:latin typeface="Tw Cen MT"/>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pPr eaLnBrk="1" fontAlgn="auto" hangingPunct="1">
              <a:spcBef>
                <a:spcPts val="0"/>
              </a:spcBef>
              <a:spcAft>
                <a:spcPts val="0"/>
              </a:spcAft>
            </a:pPr>
            <a:fld id="{EDCB9E9E-D82B-44B5-9791-5366D82C509D}" type="slidenum">
              <a:rPr lang="en-US" b="0" smtClean="0">
                <a:solidFill>
                  <a:srgbClr val="CDD7D9"/>
                </a:solidFill>
                <a:latin typeface="Tw Cen MT"/>
              </a:rPr>
              <a:pPr eaLnBrk="1" fontAlgn="auto" hangingPunct="1">
                <a:spcBef>
                  <a:spcPts val="0"/>
                </a:spcBef>
                <a:spcAft>
                  <a:spcPts val="0"/>
                </a:spcAft>
              </a:pPr>
              <a:t>‹#›</a:t>
            </a:fld>
            <a:endParaRPr lang="en-US" b="0" dirty="0">
              <a:solidFill>
                <a:srgbClr val="CDD7D9"/>
              </a:solidFill>
              <a:latin typeface="Tw Cen MT"/>
            </a:endParaRPr>
          </a:p>
        </p:txBody>
      </p:sp>
    </p:spTree>
    <p:extLst>
      <p:ext uri="{BB962C8B-B14F-4D97-AF65-F5344CB8AC3E}">
        <p14:creationId xmlns:p14="http://schemas.microsoft.com/office/powerpoint/2010/main" xmlns="" val="314384699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6656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6656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b="0">
                <a:solidFill>
                  <a:srgbClr val="FFFFFF"/>
                </a:solidFill>
                <a:latin typeface="Tahoma" pitchFamily="34" charset="0"/>
              </a:endParaRPr>
            </a:p>
          </p:txBody>
        </p:sp>
        <p:sp>
          <p:nvSpPr>
            <p:cNvPr id="6656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6656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6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6656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6656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6657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6657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6657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7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7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7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7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7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7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7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8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8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8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8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8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8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8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8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b="0">
                <a:solidFill>
                  <a:srgbClr val="FFFFFF"/>
                </a:solidFill>
                <a:latin typeface="Tahoma" pitchFamily="34" charset="0"/>
              </a:endParaRPr>
            </a:p>
          </p:txBody>
        </p:sp>
        <p:sp>
          <p:nvSpPr>
            <p:cNvPr id="6658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b="0">
                <a:solidFill>
                  <a:srgbClr val="FFFFFF"/>
                </a:solidFill>
                <a:latin typeface="Tahoma" pitchFamily="34" charset="0"/>
              </a:endParaRPr>
            </a:p>
          </p:txBody>
        </p:sp>
        <p:sp>
          <p:nvSpPr>
            <p:cNvPr id="6658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b="0">
                <a:solidFill>
                  <a:srgbClr val="FFFFFF"/>
                </a:solidFill>
                <a:latin typeface="Tahoma" pitchFamily="34" charset="0"/>
              </a:endParaRPr>
            </a:p>
          </p:txBody>
        </p:sp>
        <p:sp>
          <p:nvSpPr>
            <p:cNvPr id="6659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9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9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6659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b="0">
                <a:solidFill>
                  <a:srgbClr val="FFFFFF"/>
                </a:solidFill>
                <a:latin typeface="Tahoma" pitchFamily="34" charset="0"/>
              </a:endParaRPr>
            </a:p>
          </p:txBody>
        </p:sp>
        <p:sp>
          <p:nvSpPr>
            <p:cNvPr id="6659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b="0">
                <a:solidFill>
                  <a:srgbClr val="FFFFFF"/>
                </a:solidFill>
                <a:latin typeface="Tahoma" pitchFamily="34" charset="0"/>
              </a:endParaRPr>
            </a:p>
          </p:txBody>
        </p:sp>
        <p:sp>
          <p:nvSpPr>
            <p:cNvPr id="6659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b="0">
                <a:solidFill>
                  <a:srgbClr val="FFFFFF"/>
                </a:solidFill>
                <a:latin typeface="Tahoma" pitchFamily="34" charset="0"/>
              </a:endParaRPr>
            </a:p>
          </p:txBody>
        </p:sp>
        <p:sp>
          <p:nvSpPr>
            <p:cNvPr id="6659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b="0">
                <a:solidFill>
                  <a:srgbClr val="FFFFFF"/>
                </a:solidFill>
                <a:latin typeface="Tahoma" pitchFamily="34" charset="0"/>
              </a:endParaRPr>
            </a:p>
          </p:txBody>
        </p:sp>
      </p:grpSp>
      <p:sp>
        <p:nvSpPr>
          <p:cNvPr id="6659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98" name="Rectangle 38"/>
          <p:cNvSpPr>
            <a:spLocks noGrp="1" noChangeArrowheads="1"/>
          </p:cNvSpPr>
          <p:nvPr>
            <p:ph type="body" idx="1"/>
          </p:nvPr>
        </p:nvSpPr>
        <p:spPr bwMode="auto">
          <a:xfrm>
            <a:off x="425450" y="156845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9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b="0">
              <a:solidFill>
                <a:srgbClr val="FFFFFF"/>
              </a:solidFill>
              <a:latin typeface="Tahoma" pitchFamily="34" charset="0"/>
            </a:endParaRPr>
          </a:p>
        </p:txBody>
      </p:sp>
      <p:sp>
        <p:nvSpPr>
          <p:cNvPr id="6660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b="0">
              <a:solidFill>
                <a:srgbClr val="FFFFFF"/>
              </a:solidFill>
              <a:latin typeface="Tahoma" pitchFamily="34" charset="0"/>
            </a:endParaRPr>
          </a:p>
        </p:txBody>
      </p:sp>
      <p:sp>
        <p:nvSpPr>
          <p:cNvPr id="6660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A9BB8C1-4061-434F-BD37-9F2FBF4029EB}" type="slidenum">
              <a:rPr lang="en-US" b="0">
                <a:solidFill>
                  <a:srgbClr val="FFFFFF"/>
                </a:solidFill>
                <a:latin typeface="Tahoma" pitchFamily="34" charset="0"/>
              </a:rPr>
              <a:pPr>
                <a:defRPr/>
              </a:pPr>
              <a:t>‹#›</a:t>
            </a:fld>
            <a:endParaRPr lang="en-US" b="0">
              <a:solidFill>
                <a:srgbClr val="FFFFFF"/>
              </a:solidFill>
              <a:latin typeface="Tahoma" pitchFamily="34" charset="0"/>
            </a:endParaRPr>
          </a:p>
        </p:txBody>
      </p:sp>
    </p:spTree>
    <p:extLst>
      <p:ext uri="{BB962C8B-B14F-4D97-AF65-F5344CB8AC3E}">
        <p14:creationId xmlns:p14="http://schemas.microsoft.com/office/powerpoint/2010/main" xmlns="" val="1637586194"/>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CC"/>
            </a:gs>
            <a:gs pos="100000">
              <a:srgbClr val="006B8E"/>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b="0">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b="0">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B166D791-CA9B-47FC-A791-FB3A8C23B56B}" type="slidenum">
              <a:rPr lang="en-US" b="0">
                <a:solidFill>
                  <a:srgbClr val="000000"/>
                </a:solidFill>
                <a:ea typeface="+mn-ea"/>
              </a:rPr>
              <a:pPr eaLnBrk="1" hangingPunct="1">
                <a:defRPr/>
              </a:pPr>
              <a:t>‹#›</a:t>
            </a:fld>
            <a:endParaRPr lang="en-US" b="0" dirty="0">
              <a:solidFill>
                <a:srgbClr val="000000"/>
              </a:solidFill>
              <a:ea typeface="+mn-ea"/>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lstStyle/>
          <a:p>
            <a:r>
              <a:rPr lang="en-US" dirty="0" smtClean="0"/>
              <a:t>Fun Chemistry Idea of the day</a:t>
            </a:r>
            <a:endParaRPr lang="en-US" dirty="0"/>
          </a:p>
        </p:txBody>
      </p:sp>
      <p:sp>
        <p:nvSpPr>
          <p:cNvPr id="3" name="Subtitle 2"/>
          <p:cNvSpPr>
            <a:spLocks noGrp="1"/>
          </p:cNvSpPr>
          <p:nvPr>
            <p:ph type="subTitle" idx="1"/>
          </p:nvPr>
        </p:nvSpPr>
        <p:spPr>
          <a:xfrm>
            <a:off x="1676400" y="1447800"/>
            <a:ext cx="6400800" cy="2438400"/>
          </a:xfrm>
        </p:spPr>
        <p:txBody>
          <a:bodyPr/>
          <a:lstStyle/>
          <a:p>
            <a:pPr algn="l"/>
            <a:r>
              <a:rPr lang="en-US" sz="2000" dirty="0" smtClean="0"/>
              <a:t>Never brush your teeth after you eat.  If you eat or drink something with an acid, such as juice, soda’s, fruits, dressings, or anything sugary, the acid breaks down the enamel on your teeth.  </a:t>
            </a:r>
          </a:p>
          <a:p>
            <a:pPr algn="l"/>
            <a:r>
              <a:rPr lang="en-US" sz="2000" dirty="0" smtClean="0"/>
              <a:t>Instead wait 30 min – 10 hour for your saliva to neutralize the acid in your mouth so you are not brushing away your enamel. </a:t>
            </a:r>
            <a:endParaRPr lang="en-US" sz="20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962400"/>
            <a:ext cx="3233530" cy="27432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3962401"/>
            <a:ext cx="3243497" cy="27432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4391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9032" name="Picture 8" descr="0132525763_R003d"/>
          <p:cNvPicPr>
            <a:picLocks noChangeAspect="1" noChangeArrowheads="1"/>
          </p:cNvPicPr>
          <p:nvPr/>
        </p:nvPicPr>
        <p:blipFill>
          <a:blip r:embed="rId3" cstate="print">
            <a:clrChange>
              <a:clrFrom>
                <a:srgbClr val="FFFFFF"/>
              </a:clrFrom>
              <a:clrTo>
                <a:srgbClr val="FFFFFF">
                  <a:alpha val="0"/>
                </a:srgbClr>
              </a:clrTo>
            </a:clrChange>
          </a:blip>
          <a:srcRect l="8728" r="8728"/>
          <a:stretch>
            <a:fillRect/>
          </a:stretch>
        </p:blipFill>
        <p:spPr bwMode="auto">
          <a:xfrm>
            <a:off x="3962400" y="1524000"/>
            <a:ext cx="5029200" cy="4541838"/>
          </a:xfrm>
          <a:prstGeom prst="rect">
            <a:avLst/>
          </a:prstGeom>
          <a:noFill/>
        </p:spPr>
      </p:pic>
      <p:sp>
        <p:nvSpPr>
          <p:cNvPr id="129031" name="Text Box 7"/>
          <p:cNvSpPr txBox="1">
            <a:spLocks noChangeArrowheads="1"/>
          </p:cNvSpPr>
          <p:nvPr/>
        </p:nvSpPr>
        <p:spPr bwMode="auto">
          <a:xfrm>
            <a:off x="838200" y="1887538"/>
            <a:ext cx="3200400" cy="2227262"/>
          </a:xfrm>
          <a:prstGeom prst="rect">
            <a:avLst/>
          </a:prstGeom>
          <a:noFill/>
          <a:ln w="9525">
            <a:noFill/>
            <a:miter lim="800000"/>
            <a:headEnd/>
            <a:tailEnd/>
          </a:ln>
          <a:effectLst/>
        </p:spPr>
        <p:txBody>
          <a:bodyPr>
            <a:spAutoFit/>
          </a:bodyPr>
          <a:lstStyle/>
          <a:p>
            <a:pPr>
              <a:spcBef>
                <a:spcPct val="50000"/>
              </a:spcBef>
            </a:pPr>
            <a:r>
              <a:rPr lang="en-US" sz="2800" b="0"/>
              <a:t>An organic chemist might develop new lightweight plastics for flying disks.</a:t>
            </a:r>
          </a:p>
        </p:txBody>
      </p:sp>
      <p:sp>
        <p:nvSpPr>
          <p:cNvPr id="129033" name="Rectangle 9"/>
          <p:cNvSpPr>
            <a:spLocks noChangeArrowheads="1"/>
          </p:cNvSpPr>
          <p:nvPr/>
        </p:nvSpPr>
        <p:spPr bwMode="auto">
          <a:xfrm>
            <a:off x="5181600" y="0"/>
            <a:ext cx="3962400" cy="685800"/>
          </a:xfrm>
          <a:prstGeom prst="rect">
            <a:avLst/>
          </a:prstGeom>
          <a:noFill/>
          <a:ln w="9525">
            <a:noFill/>
            <a:miter lim="800000"/>
            <a:headEnd/>
            <a:tailEnd/>
          </a:ln>
        </p:spPr>
        <p:txBody>
          <a:bodyPr anchor="ctr"/>
          <a:lstStyle/>
          <a:p>
            <a:pPr eaLnBrk="1" hangingPunct="1"/>
            <a:r>
              <a:rPr lang="en-US" sz="2400" b="0">
                <a:solidFill>
                  <a:srgbClr val="D13426"/>
                </a:solidFill>
                <a:effectLst>
                  <a:outerShdw blurRad="38100" dist="38100" dir="2700000" algn="tl">
                    <a:srgbClr val="C0C0C0"/>
                  </a:outerShdw>
                </a:effectLst>
              </a:rPr>
              <a:t>Areas of Study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5" name="Text Box 3"/>
          <p:cNvSpPr txBox="1">
            <a:spLocks noChangeArrowheads="1"/>
          </p:cNvSpPr>
          <p:nvPr/>
        </p:nvSpPr>
        <p:spPr bwMode="auto">
          <a:xfrm>
            <a:off x="782782" y="990600"/>
            <a:ext cx="7086600" cy="1554163"/>
          </a:xfrm>
          <a:prstGeom prst="rect">
            <a:avLst/>
          </a:prstGeom>
          <a:noFill/>
          <a:ln w="9525">
            <a:noFill/>
            <a:miter lim="800000"/>
            <a:headEnd/>
            <a:tailEnd/>
          </a:ln>
          <a:effectLst/>
        </p:spPr>
        <p:txBody>
          <a:bodyPr>
            <a:spAutoFit/>
          </a:bodyPr>
          <a:lstStyle/>
          <a:p>
            <a:pPr>
              <a:spcBef>
                <a:spcPct val="50000"/>
              </a:spcBef>
            </a:pPr>
            <a:r>
              <a:rPr lang="en-US" b="0" dirty="0"/>
              <a:t>The study of chemicals that, in general, do not contain carbon is called </a:t>
            </a:r>
            <a:r>
              <a:rPr lang="en-US" u="sng" dirty="0"/>
              <a:t>inorganic chemistry</a:t>
            </a:r>
            <a:r>
              <a:rPr lang="en-US" b="0" dirty="0"/>
              <a:t>.</a:t>
            </a:r>
          </a:p>
        </p:txBody>
      </p:sp>
      <p:sp>
        <p:nvSpPr>
          <p:cNvPr id="156676" name="Text Box 4"/>
          <p:cNvSpPr txBox="1">
            <a:spLocks noChangeArrowheads="1"/>
          </p:cNvSpPr>
          <p:nvPr/>
        </p:nvSpPr>
        <p:spPr bwMode="auto">
          <a:xfrm>
            <a:off x="1295400" y="2743200"/>
            <a:ext cx="7086600" cy="1384995"/>
          </a:xfrm>
          <a:prstGeom prst="rect">
            <a:avLst/>
          </a:prstGeom>
          <a:noFill/>
          <a:ln w="9525">
            <a:noFill/>
            <a:miter lim="800000"/>
            <a:headEnd/>
            <a:tailEnd/>
          </a:ln>
          <a:effectLst/>
        </p:spPr>
        <p:txBody>
          <a:bodyPr>
            <a:spAutoFit/>
          </a:bodyPr>
          <a:lstStyle/>
          <a:p>
            <a:pPr marL="339725" indent="-339725">
              <a:spcBef>
                <a:spcPct val="50000"/>
              </a:spcBef>
              <a:buFontTx/>
              <a:buChar char="•"/>
            </a:pPr>
            <a:r>
              <a:rPr lang="en-US" sz="2800" b="0" dirty="0"/>
              <a:t>Many inorganic chemicals are found in nonliving things, such as </a:t>
            </a:r>
            <a:r>
              <a:rPr lang="en-US" sz="2800" b="0" dirty="0" smtClean="0"/>
              <a:t>rocks or building structures</a:t>
            </a:r>
            <a:endParaRPr lang="en-US" sz="2800" b="0" dirty="0"/>
          </a:p>
        </p:txBody>
      </p:sp>
      <p:sp>
        <p:nvSpPr>
          <p:cNvPr id="156677" name="Rectangle 5"/>
          <p:cNvSpPr>
            <a:spLocks noChangeArrowheads="1"/>
          </p:cNvSpPr>
          <p:nvPr/>
        </p:nvSpPr>
        <p:spPr bwMode="auto">
          <a:xfrm>
            <a:off x="5181600" y="0"/>
            <a:ext cx="3962400" cy="685800"/>
          </a:xfrm>
          <a:prstGeom prst="rect">
            <a:avLst/>
          </a:prstGeom>
          <a:noFill/>
          <a:ln w="9525">
            <a:noFill/>
            <a:miter lim="800000"/>
            <a:headEnd/>
            <a:tailEnd/>
          </a:ln>
        </p:spPr>
        <p:txBody>
          <a:bodyPr anchor="ctr"/>
          <a:lstStyle/>
          <a:p>
            <a:pPr eaLnBrk="1" hangingPunct="1"/>
            <a:r>
              <a:rPr lang="en-US" sz="2400" b="0" dirty="0">
                <a:solidFill>
                  <a:srgbClr val="D13426"/>
                </a:solidFill>
                <a:effectLst>
                  <a:outerShdw blurRad="38100" dist="38100" dir="2700000" algn="tl">
                    <a:srgbClr val="C0C0C0"/>
                  </a:outerShdw>
                </a:effectLst>
              </a:rPr>
              <a:t>Areas of Study</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4572000"/>
            <a:ext cx="2647950" cy="1724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81600" y="3810000"/>
            <a:ext cx="3733800" cy="27967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609600" y="1371600"/>
            <a:ext cx="7239000" cy="1066800"/>
          </a:xfrm>
          <a:prstGeom prst="rect">
            <a:avLst/>
          </a:prstGeom>
          <a:noFill/>
          <a:ln w="9525">
            <a:noFill/>
            <a:miter lim="800000"/>
            <a:headEnd/>
            <a:tailEnd/>
          </a:ln>
          <a:effectLst/>
        </p:spPr>
        <p:txBody>
          <a:bodyPr>
            <a:spAutoFit/>
          </a:bodyPr>
          <a:lstStyle/>
          <a:p>
            <a:pPr>
              <a:spcBef>
                <a:spcPct val="50000"/>
              </a:spcBef>
            </a:pPr>
            <a:r>
              <a:rPr lang="en-US" b="0" dirty="0"/>
              <a:t>The study of processes that take place in living organisms is </a:t>
            </a:r>
            <a:r>
              <a:rPr lang="en-US" u="sng" dirty="0"/>
              <a:t>biochemistry</a:t>
            </a:r>
            <a:r>
              <a:rPr lang="en-US" dirty="0"/>
              <a:t>.</a:t>
            </a:r>
          </a:p>
        </p:txBody>
      </p:sp>
      <p:sp>
        <p:nvSpPr>
          <p:cNvPr id="115716" name="Text Box 4"/>
          <p:cNvSpPr txBox="1">
            <a:spLocks noChangeArrowheads="1"/>
          </p:cNvSpPr>
          <p:nvPr/>
        </p:nvSpPr>
        <p:spPr bwMode="auto">
          <a:xfrm>
            <a:off x="685800" y="2493818"/>
            <a:ext cx="7924800" cy="946150"/>
          </a:xfrm>
          <a:prstGeom prst="rect">
            <a:avLst/>
          </a:prstGeom>
          <a:noFill/>
          <a:ln w="9525">
            <a:noFill/>
            <a:miter lim="800000"/>
            <a:headEnd/>
            <a:tailEnd/>
          </a:ln>
          <a:effectLst/>
        </p:spPr>
        <p:txBody>
          <a:bodyPr>
            <a:spAutoFit/>
          </a:bodyPr>
          <a:lstStyle/>
          <a:p>
            <a:pPr marL="339725" indent="-339725">
              <a:spcBef>
                <a:spcPct val="50000"/>
              </a:spcBef>
              <a:buFontTx/>
              <a:buChar char="•"/>
            </a:pPr>
            <a:r>
              <a:rPr lang="en-US" sz="2800" b="0" dirty="0"/>
              <a:t>These processes include muscle contraction and digestion.</a:t>
            </a:r>
          </a:p>
        </p:txBody>
      </p:sp>
      <p:sp>
        <p:nvSpPr>
          <p:cNvPr id="115717" name="Rectangle 5"/>
          <p:cNvSpPr>
            <a:spLocks noChangeArrowheads="1"/>
          </p:cNvSpPr>
          <p:nvPr/>
        </p:nvSpPr>
        <p:spPr bwMode="auto">
          <a:xfrm>
            <a:off x="5181600" y="0"/>
            <a:ext cx="3962400" cy="685800"/>
          </a:xfrm>
          <a:prstGeom prst="rect">
            <a:avLst/>
          </a:prstGeom>
          <a:noFill/>
          <a:ln w="9525">
            <a:noFill/>
            <a:miter lim="800000"/>
            <a:headEnd/>
            <a:tailEnd/>
          </a:ln>
        </p:spPr>
        <p:txBody>
          <a:bodyPr anchor="ctr"/>
          <a:lstStyle/>
          <a:p>
            <a:pPr eaLnBrk="1" hangingPunct="1"/>
            <a:r>
              <a:rPr lang="en-US" sz="2400" b="0">
                <a:solidFill>
                  <a:srgbClr val="D13426"/>
                </a:solidFill>
                <a:effectLst>
                  <a:outerShdw blurRad="38100" dist="38100" dir="2700000" algn="tl">
                    <a:srgbClr val="C0C0C0"/>
                  </a:outerShdw>
                </a:effectLst>
              </a:rPr>
              <a:t>Areas of Study</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3733800"/>
            <a:ext cx="2466975" cy="18478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6400" y="3724275"/>
            <a:ext cx="2466975" cy="185737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7" name="Rectangle 7"/>
          <p:cNvSpPr>
            <a:spLocks noChangeArrowheads="1"/>
          </p:cNvSpPr>
          <p:nvPr/>
        </p:nvSpPr>
        <p:spPr bwMode="auto">
          <a:xfrm>
            <a:off x="5181600" y="0"/>
            <a:ext cx="3962400" cy="685800"/>
          </a:xfrm>
          <a:prstGeom prst="rect">
            <a:avLst/>
          </a:prstGeom>
          <a:noFill/>
          <a:ln w="9525">
            <a:noFill/>
            <a:miter lim="800000"/>
            <a:headEnd/>
            <a:tailEnd/>
          </a:ln>
        </p:spPr>
        <p:txBody>
          <a:bodyPr anchor="ctr"/>
          <a:lstStyle/>
          <a:p>
            <a:pPr eaLnBrk="1" hangingPunct="1"/>
            <a:r>
              <a:rPr lang="en-US" sz="2400" b="0">
                <a:solidFill>
                  <a:srgbClr val="D13426"/>
                </a:solidFill>
                <a:effectLst>
                  <a:outerShdw blurRad="38100" dist="38100" dir="2700000" algn="tl">
                    <a:srgbClr val="C0C0C0"/>
                  </a:outerShdw>
                </a:effectLst>
              </a:rPr>
              <a:t>Areas of Study</a:t>
            </a:r>
          </a:p>
        </p:txBody>
      </p:sp>
      <p:pic>
        <p:nvPicPr>
          <p:cNvPr id="133128" name="Picture 8" descr="0132525763_R003d"/>
          <p:cNvPicPr>
            <a:picLocks noChangeAspect="1" noChangeArrowheads="1"/>
          </p:cNvPicPr>
          <p:nvPr/>
        </p:nvPicPr>
        <p:blipFill>
          <a:blip r:embed="rId3" cstate="print">
            <a:clrChange>
              <a:clrFrom>
                <a:srgbClr val="FFFFFF"/>
              </a:clrFrom>
              <a:clrTo>
                <a:srgbClr val="FFFFFF">
                  <a:alpha val="0"/>
                </a:srgbClr>
              </a:clrTo>
            </a:clrChange>
          </a:blip>
          <a:srcRect l="8728" r="17482"/>
          <a:stretch>
            <a:fillRect/>
          </a:stretch>
        </p:blipFill>
        <p:spPr bwMode="auto">
          <a:xfrm>
            <a:off x="4419600" y="1524000"/>
            <a:ext cx="4495800" cy="4541838"/>
          </a:xfrm>
          <a:prstGeom prst="rect">
            <a:avLst/>
          </a:prstGeom>
          <a:noFill/>
        </p:spPr>
      </p:pic>
      <p:sp>
        <p:nvSpPr>
          <p:cNvPr id="133124" name="Text Box 4"/>
          <p:cNvSpPr txBox="1">
            <a:spLocks noChangeArrowheads="1"/>
          </p:cNvSpPr>
          <p:nvPr/>
        </p:nvSpPr>
        <p:spPr bwMode="auto">
          <a:xfrm>
            <a:off x="914400" y="2590800"/>
            <a:ext cx="3657600" cy="2654300"/>
          </a:xfrm>
          <a:prstGeom prst="rect">
            <a:avLst/>
          </a:prstGeom>
          <a:noFill/>
          <a:ln w="9525">
            <a:noFill/>
            <a:miter lim="800000"/>
            <a:headEnd/>
            <a:tailEnd/>
          </a:ln>
          <a:effectLst/>
        </p:spPr>
        <p:txBody>
          <a:bodyPr>
            <a:spAutoFit/>
          </a:bodyPr>
          <a:lstStyle/>
          <a:p>
            <a:pPr>
              <a:spcBef>
                <a:spcPct val="50000"/>
              </a:spcBef>
            </a:pPr>
            <a:r>
              <a:rPr lang="en-US" sz="2800" b="0"/>
              <a:t>A biochemist might study how the energy used for the contraction of muscles is produced and stored.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609600" y="1149927"/>
            <a:ext cx="8305800" cy="1569660"/>
          </a:xfrm>
          <a:prstGeom prst="rect">
            <a:avLst/>
          </a:prstGeom>
          <a:noFill/>
          <a:ln w="9525">
            <a:noFill/>
            <a:miter lim="800000"/>
            <a:headEnd/>
            <a:tailEnd/>
          </a:ln>
          <a:effectLst/>
        </p:spPr>
        <p:txBody>
          <a:bodyPr wrap="square">
            <a:spAutoFit/>
          </a:bodyPr>
          <a:lstStyle/>
          <a:p>
            <a:pPr>
              <a:spcBef>
                <a:spcPct val="50000"/>
              </a:spcBef>
            </a:pPr>
            <a:r>
              <a:rPr lang="en-US" b="0" dirty="0"/>
              <a:t>The area of study that focuses on the composition of matter is </a:t>
            </a:r>
            <a:r>
              <a:rPr lang="en-US" u="sng" dirty="0"/>
              <a:t>analytical chemistry</a:t>
            </a:r>
            <a:r>
              <a:rPr lang="en-US" b="0" dirty="0"/>
              <a:t>.</a:t>
            </a:r>
          </a:p>
        </p:txBody>
      </p:sp>
      <p:sp>
        <p:nvSpPr>
          <p:cNvPr id="117764" name="Text Box 4"/>
          <p:cNvSpPr txBox="1">
            <a:spLocks noChangeArrowheads="1"/>
          </p:cNvSpPr>
          <p:nvPr/>
        </p:nvSpPr>
        <p:spPr bwMode="auto">
          <a:xfrm>
            <a:off x="609600" y="2895600"/>
            <a:ext cx="7924800" cy="2031325"/>
          </a:xfrm>
          <a:prstGeom prst="rect">
            <a:avLst/>
          </a:prstGeom>
          <a:noFill/>
          <a:ln w="9525">
            <a:noFill/>
            <a:miter lim="800000"/>
            <a:headEnd/>
            <a:tailEnd/>
          </a:ln>
          <a:effectLst/>
        </p:spPr>
        <p:txBody>
          <a:bodyPr>
            <a:spAutoFit/>
          </a:bodyPr>
          <a:lstStyle/>
          <a:p>
            <a:pPr marL="339725" indent="-339725">
              <a:spcBef>
                <a:spcPct val="50000"/>
              </a:spcBef>
              <a:buFontTx/>
              <a:buChar char="•"/>
            </a:pPr>
            <a:r>
              <a:rPr lang="en-US" sz="2800" b="0" dirty="0"/>
              <a:t>A task that would fall into this area of chemistry is measuring the level of carbon dioxide in the atmosphere</a:t>
            </a:r>
            <a:r>
              <a:rPr lang="en-US" sz="2800" b="0" dirty="0" smtClean="0"/>
              <a:t>.</a:t>
            </a:r>
            <a:r>
              <a:rPr lang="en-US" sz="2800" b="0" dirty="0"/>
              <a:t>	</a:t>
            </a:r>
            <a:endParaRPr lang="en-US" sz="2800" b="0" dirty="0" smtClean="0"/>
          </a:p>
          <a:p>
            <a:pPr marL="796925" lvl="1" indent="-339725">
              <a:spcBef>
                <a:spcPct val="50000"/>
              </a:spcBef>
              <a:buFontTx/>
              <a:buChar char="•"/>
            </a:pPr>
            <a:r>
              <a:rPr lang="en-US" sz="2800" b="0" dirty="0" smtClean="0"/>
              <a:t>Climatologist</a:t>
            </a:r>
            <a:endParaRPr lang="en-US" sz="2800" b="0" dirty="0"/>
          </a:p>
        </p:txBody>
      </p:sp>
      <p:sp>
        <p:nvSpPr>
          <p:cNvPr id="117765" name="Rectangle 5"/>
          <p:cNvSpPr>
            <a:spLocks noChangeArrowheads="1"/>
          </p:cNvSpPr>
          <p:nvPr/>
        </p:nvSpPr>
        <p:spPr bwMode="auto">
          <a:xfrm>
            <a:off x="5181600" y="0"/>
            <a:ext cx="3962400" cy="685800"/>
          </a:xfrm>
          <a:prstGeom prst="rect">
            <a:avLst/>
          </a:prstGeom>
          <a:noFill/>
          <a:ln w="9525">
            <a:noFill/>
            <a:miter lim="800000"/>
            <a:headEnd/>
            <a:tailEnd/>
          </a:ln>
        </p:spPr>
        <p:txBody>
          <a:bodyPr anchor="ctr"/>
          <a:lstStyle/>
          <a:p>
            <a:pPr eaLnBrk="1" hangingPunct="1"/>
            <a:r>
              <a:rPr lang="en-US" sz="2400" b="0">
                <a:solidFill>
                  <a:srgbClr val="D13426"/>
                </a:solidFill>
                <a:effectLst>
                  <a:outerShdw blurRad="38100" dist="38100" dir="2700000" algn="tl">
                    <a:srgbClr val="C0C0C0"/>
                  </a:outerShdw>
                </a:effectLst>
              </a:rPr>
              <a:t>Areas of Study</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20591" y="4114800"/>
            <a:ext cx="3093027" cy="23588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678872" y="838200"/>
            <a:ext cx="7931727" cy="4524315"/>
          </a:xfrm>
          <a:prstGeom prst="rect">
            <a:avLst/>
          </a:prstGeom>
          <a:noFill/>
          <a:ln w="9525">
            <a:noFill/>
            <a:miter lim="800000"/>
            <a:headEnd/>
            <a:tailEnd/>
          </a:ln>
          <a:effectLst/>
        </p:spPr>
        <p:txBody>
          <a:bodyPr wrap="square">
            <a:spAutoFit/>
          </a:bodyPr>
          <a:lstStyle/>
          <a:p>
            <a:pPr>
              <a:spcBef>
                <a:spcPct val="50000"/>
              </a:spcBef>
            </a:pPr>
            <a:r>
              <a:rPr lang="en-US" u="sng" dirty="0"/>
              <a:t>Physical chemistry</a:t>
            </a:r>
            <a:r>
              <a:rPr lang="en-US" b="0" dirty="0"/>
              <a:t> is the area that deals with the mechanism, rate, and energy transfer that occurs when matter undergoes a change</a:t>
            </a:r>
            <a:r>
              <a:rPr lang="en-US" b="0" dirty="0" smtClean="0"/>
              <a:t>.</a:t>
            </a:r>
          </a:p>
          <a:p>
            <a:pPr marL="457200" indent="-457200">
              <a:spcBef>
                <a:spcPct val="50000"/>
              </a:spcBef>
              <a:buFont typeface="Arial" panose="020B0604020202020204" pitchFamily="34" charset="0"/>
              <a:buChar char="•"/>
            </a:pPr>
            <a:r>
              <a:rPr lang="en-US" b="0" dirty="0" smtClean="0"/>
              <a:t>A </a:t>
            </a:r>
            <a:r>
              <a:rPr lang="en-US" b="0" dirty="0"/>
              <a:t>physical chemist might study factors that affect the rate of photosynthesis in trees.</a:t>
            </a:r>
          </a:p>
          <a:p>
            <a:pPr>
              <a:spcBef>
                <a:spcPct val="50000"/>
              </a:spcBef>
            </a:pPr>
            <a:endParaRPr lang="en-US" b="0" dirty="0"/>
          </a:p>
        </p:txBody>
      </p:sp>
      <p:sp>
        <p:nvSpPr>
          <p:cNvPr id="121860" name="Rectangle 4"/>
          <p:cNvSpPr>
            <a:spLocks noChangeArrowheads="1"/>
          </p:cNvSpPr>
          <p:nvPr/>
        </p:nvSpPr>
        <p:spPr bwMode="auto">
          <a:xfrm>
            <a:off x="5181600" y="0"/>
            <a:ext cx="3962400" cy="685800"/>
          </a:xfrm>
          <a:prstGeom prst="rect">
            <a:avLst/>
          </a:prstGeom>
          <a:noFill/>
          <a:ln w="9525">
            <a:noFill/>
            <a:miter lim="800000"/>
            <a:headEnd/>
            <a:tailEnd/>
          </a:ln>
        </p:spPr>
        <p:txBody>
          <a:bodyPr anchor="ctr"/>
          <a:lstStyle/>
          <a:p>
            <a:pPr eaLnBrk="1" hangingPunct="1"/>
            <a:r>
              <a:rPr lang="en-US" sz="2400" b="0">
                <a:solidFill>
                  <a:srgbClr val="D13426"/>
                </a:solidFill>
                <a:effectLst>
                  <a:outerShdw blurRad="38100" dist="38100" dir="2700000" algn="tl">
                    <a:srgbClr val="C0C0C0"/>
                  </a:outerShdw>
                </a:effectLst>
              </a:rPr>
              <a:t>Areas of Study</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4333166"/>
            <a:ext cx="3104922" cy="20586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838200" y="1524000"/>
            <a:ext cx="7010400" cy="4967288"/>
          </a:xfrm>
          <a:prstGeom prst="rect">
            <a:avLst/>
          </a:prstGeom>
          <a:noFill/>
          <a:ln w="9525">
            <a:noFill/>
            <a:miter lim="800000"/>
            <a:headEnd/>
            <a:tailEnd/>
          </a:ln>
          <a:effectLst/>
        </p:spPr>
        <p:txBody>
          <a:bodyPr>
            <a:spAutoFit/>
          </a:bodyPr>
          <a:lstStyle/>
          <a:p>
            <a:pPr>
              <a:spcBef>
                <a:spcPct val="50000"/>
              </a:spcBef>
            </a:pPr>
            <a:r>
              <a:rPr lang="en-US" b="0"/>
              <a:t>The boundaries between the five areas are not firm.</a:t>
            </a:r>
            <a:r>
              <a:rPr lang="en-US" u="sng"/>
              <a:t> </a:t>
            </a:r>
          </a:p>
          <a:p>
            <a:pPr marL="860425" lvl="1" indent="-350838">
              <a:spcBef>
                <a:spcPct val="50000"/>
              </a:spcBef>
              <a:buFontTx/>
              <a:buChar char="•"/>
            </a:pPr>
            <a:r>
              <a:rPr lang="en-US" b="0"/>
              <a:t>A chemist is likely to be working in more than one area of chemistry at any given time. </a:t>
            </a:r>
          </a:p>
          <a:p>
            <a:pPr marL="860425" lvl="1" indent="-350838">
              <a:spcBef>
                <a:spcPct val="50000"/>
              </a:spcBef>
              <a:buFontTx/>
              <a:buChar char="•"/>
            </a:pPr>
            <a:r>
              <a:rPr lang="en-US" b="0"/>
              <a:t>For example, an organic chemist uses analytical chemistry to determine the composition of an organic chemical. </a:t>
            </a:r>
          </a:p>
        </p:txBody>
      </p:sp>
      <p:sp>
        <p:nvSpPr>
          <p:cNvPr id="160771" name="Rectangle 3"/>
          <p:cNvSpPr>
            <a:spLocks noChangeArrowheads="1"/>
          </p:cNvSpPr>
          <p:nvPr/>
        </p:nvSpPr>
        <p:spPr bwMode="auto">
          <a:xfrm>
            <a:off x="5181600" y="0"/>
            <a:ext cx="3962400" cy="685800"/>
          </a:xfrm>
          <a:prstGeom prst="rect">
            <a:avLst/>
          </a:prstGeom>
          <a:noFill/>
          <a:ln w="9525">
            <a:noFill/>
            <a:miter lim="800000"/>
            <a:headEnd/>
            <a:tailEnd/>
          </a:ln>
        </p:spPr>
        <p:txBody>
          <a:bodyPr anchor="ctr"/>
          <a:lstStyle/>
          <a:p>
            <a:pPr eaLnBrk="1" hangingPunct="1"/>
            <a:r>
              <a:rPr lang="en-US" sz="2400" b="0">
                <a:solidFill>
                  <a:srgbClr val="D13426"/>
                </a:solidFill>
                <a:effectLst>
                  <a:outerShdw blurRad="38100" dist="38100" dir="2700000" algn="tl">
                    <a:srgbClr val="C0C0C0"/>
                  </a:outerShdw>
                </a:effectLst>
              </a:rPr>
              <a:t>Areas of Study</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65543" name="Picture 7" descr="0132525763_R002b"/>
          <p:cNvPicPr>
            <a:picLocks noChangeAspect="1" noChangeArrowheads="1"/>
          </p:cNvPicPr>
          <p:nvPr/>
        </p:nvPicPr>
        <p:blipFill>
          <a:blip r:embed="rId3" cstate="print"/>
          <a:srcRect l="13963" r="12218" b="4683"/>
          <a:stretch>
            <a:fillRect/>
          </a:stretch>
        </p:blipFill>
        <p:spPr bwMode="auto">
          <a:xfrm>
            <a:off x="5715000" y="2714625"/>
            <a:ext cx="3105150" cy="2989263"/>
          </a:xfrm>
          <a:prstGeom prst="rect">
            <a:avLst/>
          </a:prstGeom>
          <a:noFill/>
        </p:spPr>
      </p:pic>
      <p:sp>
        <p:nvSpPr>
          <p:cNvPr id="65545" name="Rectangle 9"/>
          <p:cNvSpPr>
            <a:spLocks noGrp="1" noChangeArrowheads="1"/>
          </p:cNvSpPr>
          <p:nvPr>
            <p:ph type="body" idx="1"/>
          </p:nvPr>
        </p:nvSpPr>
        <p:spPr>
          <a:xfrm>
            <a:off x="609600" y="1066800"/>
            <a:ext cx="7772400" cy="1600200"/>
          </a:xfrm>
          <a:noFill/>
          <a:ln/>
        </p:spPr>
        <p:txBody>
          <a:bodyPr/>
          <a:lstStyle/>
          <a:p>
            <a:pPr marL="0" indent="0"/>
            <a:r>
              <a:rPr lang="en-US" b="1"/>
              <a:t>Why would you study a puffer fish if you were a biochemist? If you were an organic chemist?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838200" y="2754313"/>
            <a:ext cx="4343400" cy="3722687"/>
          </a:xfrm>
          <a:prstGeom prst="rect">
            <a:avLst/>
          </a:prstGeom>
          <a:noFill/>
          <a:ln w="9525">
            <a:noFill/>
            <a:miter lim="800000"/>
            <a:headEnd/>
            <a:tailEnd/>
          </a:ln>
          <a:effectLst/>
        </p:spPr>
        <p:txBody>
          <a:bodyPr>
            <a:spAutoFit/>
          </a:bodyPr>
          <a:lstStyle/>
          <a:p>
            <a:pPr marL="339725" indent="-339725">
              <a:spcBef>
                <a:spcPct val="50000"/>
              </a:spcBef>
              <a:buFontTx/>
              <a:buChar char="•"/>
            </a:pPr>
            <a:r>
              <a:rPr lang="en-US" sz="2800" b="0"/>
              <a:t>Biochemists might study the puffer fish to determine how its toxin acts on the human body.</a:t>
            </a:r>
          </a:p>
          <a:p>
            <a:pPr marL="339725" indent="-339725">
              <a:spcBef>
                <a:spcPct val="50000"/>
              </a:spcBef>
              <a:buFontTx/>
              <a:buChar char="•"/>
            </a:pPr>
            <a:r>
              <a:rPr lang="en-US" sz="2800" b="0"/>
              <a:t>Organic chemists might study the composition of the puffer fish toxin.</a:t>
            </a:r>
          </a:p>
        </p:txBody>
      </p:sp>
      <p:sp>
        <p:nvSpPr>
          <p:cNvPr id="151558" name="Rectangle 6"/>
          <p:cNvSpPr>
            <a:spLocks noGrp="1" noChangeArrowheads="1"/>
          </p:cNvSpPr>
          <p:nvPr>
            <p:ph type="body" idx="1"/>
          </p:nvPr>
        </p:nvSpPr>
        <p:spPr>
          <a:xfrm>
            <a:off x="609600" y="1066800"/>
            <a:ext cx="7772400" cy="1600200"/>
          </a:xfrm>
          <a:noFill/>
          <a:ln/>
        </p:spPr>
        <p:txBody>
          <a:bodyPr/>
          <a:lstStyle/>
          <a:p>
            <a:pPr marL="0" indent="0"/>
            <a:r>
              <a:rPr lang="en-US" b="1"/>
              <a:t>Why would you study a puffer fish if you were a biochemist? If you were an organic chemist?</a:t>
            </a:r>
          </a:p>
        </p:txBody>
      </p:sp>
      <p:pic>
        <p:nvPicPr>
          <p:cNvPr id="151559" name="Picture 7" descr="0132525763_R002b"/>
          <p:cNvPicPr>
            <a:picLocks noChangeAspect="1" noChangeArrowheads="1"/>
          </p:cNvPicPr>
          <p:nvPr/>
        </p:nvPicPr>
        <p:blipFill>
          <a:blip r:embed="rId3" cstate="print"/>
          <a:srcRect l="13963" r="12218" b="4683"/>
          <a:stretch>
            <a:fillRect/>
          </a:stretch>
        </p:blipFill>
        <p:spPr bwMode="auto">
          <a:xfrm>
            <a:off x="5715000" y="2714625"/>
            <a:ext cx="3105150" cy="2989263"/>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990600" y="1066800"/>
            <a:ext cx="7391400" cy="1373188"/>
          </a:xfrm>
          <a:prstGeom prst="rect">
            <a:avLst/>
          </a:prstGeom>
          <a:noFill/>
          <a:ln w="9525">
            <a:noFill/>
            <a:miter lim="800000"/>
            <a:headEnd/>
            <a:tailEnd/>
          </a:ln>
          <a:effectLst/>
        </p:spPr>
        <p:txBody>
          <a:bodyPr>
            <a:spAutoFit/>
          </a:bodyPr>
          <a:lstStyle/>
          <a:p>
            <a:pPr>
              <a:spcBef>
                <a:spcPct val="50000"/>
              </a:spcBef>
            </a:pPr>
            <a:r>
              <a:rPr lang="en-US" sz="2800"/>
              <a:t>Which area of study would you use to determine the components of an unknown liquid? </a:t>
            </a:r>
          </a:p>
        </p:txBody>
      </p:sp>
      <p:sp>
        <p:nvSpPr>
          <p:cNvPr id="63492" name="Text Box 4"/>
          <p:cNvSpPr txBox="1">
            <a:spLocks noChangeArrowheads="1"/>
          </p:cNvSpPr>
          <p:nvPr/>
        </p:nvSpPr>
        <p:spPr bwMode="auto">
          <a:xfrm>
            <a:off x="1066800" y="2667000"/>
            <a:ext cx="7010400" cy="3121025"/>
          </a:xfrm>
          <a:prstGeom prst="rect">
            <a:avLst/>
          </a:prstGeom>
          <a:noFill/>
          <a:ln w="9525">
            <a:noFill/>
            <a:miter lim="800000"/>
            <a:headEnd/>
            <a:tailEnd/>
          </a:ln>
          <a:effectLst/>
        </p:spPr>
        <p:txBody>
          <a:bodyPr>
            <a:spAutoFit/>
          </a:bodyPr>
          <a:lstStyle/>
          <a:p>
            <a:pPr marL="457200" indent="-457200">
              <a:lnSpc>
                <a:spcPct val="125000"/>
              </a:lnSpc>
              <a:spcBef>
                <a:spcPct val="70000"/>
              </a:spcBef>
            </a:pPr>
            <a:r>
              <a:rPr lang="en-US" sz="2800"/>
              <a:t>A.	</a:t>
            </a:r>
            <a:r>
              <a:rPr lang="en-US" sz="2800" b="0"/>
              <a:t>physical chemistry</a:t>
            </a:r>
          </a:p>
          <a:p>
            <a:pPr marL="457200" indent="-457200">
              <a:lnSpc>
                <a:spcPct val="125000"/>
              </a:lnSpc>
              <a:spcBef>
                <a:spcPct val="70000"/>
              </a:spcBef>
            </a:pPr>
            <a:r>
              <a:rPr lang="en-US" sz="2800"/>
              <a:t>B.	</a:t>
            </a:r>
            <a:r>
              <a:rPr lang="en-US" sz="2800" b="0"/>
              <a:t>biochemistry</a:t>
            </a:r>
          </a:p>
          <a:p>
            <a:pPr marL="457200" indent="-457200">
              <a:lnSpc>
                <a:spcPct val="125000"/>
              </a:lnSpc>
              <a:spcBef>
                <a:spcPct val="70000"/>
              </a:spcBef>
            </a:pPr>
            <a:r>
              <a:rPr lang="en-US" sz="2800"/>
              <a:t>C.	</a:t>
            </a:r>
            <a:r>
              <a:rPr lang="en-US" sz="2800" b="0"/>
              <a:t>organic chemistry</a:t>
            </a:r>
          </a:p>
          <a:p>
            <a:pPr marL="457200" indent="-457200">
              <a:lnSpc>
                <a:spcPct val="125000"/>
              </a:lnSpc>
              <a:spcBef>
                <a:spcPct val="70000"/>
              </a:spcBef>
            </a:pPr>
            <a:r>
              <a:rPr lang="en-US" sz="2800"/>
              <a:t>D.	</a:t>
            </a:r>
            <a:r>
              <a:rPr lang="en-US" sz="2800" b="0"/>
              <a:t>analytical chemistry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2209800"/>
            <a:ext cx="6934200" cy="3519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914400" y="685800"/>
            <a:ext cx="7374135" cy="1077218"/>
          </a:xfrm>
          <a:prstGeom prst="rect">
            <a:avLst/>
          </a:prstGeom>
          <a:noFill/>
        </p:spPr>
        <p:txBody>
          <a:bodyPr wrap="none" rtlCol="0">
            <a:spAutoFit/>
          </a:bodyPr>
          <a:lstStyle/>
          <a:p>
            <a:r>
              <a:rPr lang="en-US" dirty="0" smtClean="0"/>
              <a:t>What do changing leaves have to do </a:t>
            </a:r>
          </a:p>
          <a:p>
            <a:r>
              <a:rPr lang="en-US" dirty="0" smtClean="0"/>
              <a:t>with chemistry?</a:t>
            </a:r>
            <a:endParaRPr lang="en-US" dirty="0"/>
          </a:p>
        </p:txBody>
      </p:sp>
    </p:spTree>
    <p:extLst>
      <p:ext uri="{BB962C8B-B14F-4D97-AF65-F5344CB8AC3E}">
        <p14:creationId xmlns:p14="http://schemas.microsoft.com/office/powerpoint/2010/main" xmlns="" val="2635669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457200" y="609600"/>
            <a:ext cx="7162800" cy="579438"/>
          </a:xfrm>
          <a:prstGeom prst="rect">
            <a:avLst/>
          </a:prstGeom>
          <a:noFill/>
          <a:ln w="9525">
            <a:noFill/>
            <a:miter lim="800000"/>
            <a:headEnd/>
            <a:tailEnd/>
          </a:ln>
          <a:effectLst/>
        </p:spPr>
        <p:txBody>
          <a:bodyPr>
            <a:spAutoFit/>
          </a:bodyPr>
          <a:lstStyle/>
          <a:p>
            <a:pPr>
              <a:spcBef>
                <a:spcPct val="50000"/>
              </a:spcBef>
            </a:pPr>
            <a:r>
              <a:rPr lang="en-US" dirty="0">
                <a:solidFill>
                  <a:srgbClr val="A3573F"/>
                </a:solidFill>
              </a:rPr>
              <a:t>Big Ideas in Chemistry</a:t>
            </a:r>
          </a:p>
        </p:txBody>
      </p:sp>
      <p:sp>
        <p:nvSpPr>
          <p:cNvPr id="84996" name="Rectangle 4"/>
          <p:cNvSpPr>
            <a:spLocks noGrp="1" noChangeArrowheads="1"/>
          </p:cNvSpPr>
          <p:nvPr>
            <p:ph type="body" idx="1"/>
          </p:nvPr>
        </p:nvSpPr>
        <p:spPr>
          <a:xfrm>
            <a:off x="685800" y="1158876"/>
            <a:ext cx="7897091" cy="4114800"/>
          </a:xfrm>
        </p:spPr>
        <p:txBody>
          <a:bodyPr/>
          <a:lstStyle/>
          <a:p>
            <a:pPr marL="804863" indent="-7938"/>
            <a:r>
              <a:rPr lang="en-US" b="1" dirty="0"/>
              <a:t>What are the central themes of chemistry</a:t>
            </a:r>
            <a:r>
              <a:rPr lang="en-US" b="1" dirty="0" smtClean="0"/>
              <a:t>?</a:t>
            </a:r>
          </a:p>
          <a:p>
            <a:pPr marL="1254125" indent="-457200">
              <a:buFont typeface="Arial" panose="020B0604020202020204" pitchFamily="34" charset="0"/>
              <a:buChar char="•"/>
            </a:pPr>
            <a:endParaRPr lang="en-US" b="1"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2285999"/>
            <a:ext cx="6553200" cy="4239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2455" y="3048000"/>
            <a:ext cx="1981200" cy="2314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6" name="Text Box 24"/>
          <p:cNvSpPr txBox="1">
            <a:spLocks noChangeArrowheads="1"/>
          </p:cNvSpPr>
          <p:nvPr/>
        </p:nvSpPr>
        <p:spPr bwMode="auto">
          <a:xfrm>
            <a:off x="190500" y="174625"/>
            <a:ext cx="8763000" cy="5568950"/>
          </a:xfrm>
          <a:prstGeom prst="rect">
            <a:avLst/>
          </a:prstGeom>
          <a:noFill/>
          <a:ln w="9525">
            <a:noFill/>
            <a:miter lim="800000"/>
            <a:headEnd/>
            <a:tailEnd/>
          </a:ln>
          <a:effectLst/>
        </p:spPr>
        <p:txBody>
          <a:bodyPr>
            <a:spAutoFit/>
          </a:bodyPr>
          <a:lstStyle/>
          <a:p>
            <a:r>
              <a:rPr lang="en-US" sz="2400">
                <a:latin typeface="Times New Roman" pitchFamily="18" charset="0"/>
              </a:rPr>
              <a:t>One evening as Max was out walking, Mrs. Zenitt called his name. He hurried across the street. She was standing in her front yard, but she guided him around to the back. "I was watching TV in the living room," she told him, "and I heard a crash. Just look!" She pointed to her back porch window. "Someone threw a rock through it. It's broken into a dozen pieces!“</a:t>
            </a:r>
          </a:p>
          <a:p>
            <a:endParaRPr lang="en-US" sz="2400">
              <a:latin typeface="Times New Roman" pitchFamily="18" charset="0"/>
            </a:endParaRPr>
          </a:p>
          <a:p>
            <a:r>
              <a:rPr lang="en-US" sz="2400">
                <a:latin typeface="Times New Roman" pitchFamily="18" charset="0"/>
              </a:rPr>
              <a:t>"Do you know who did it?" he asked.</a:t>
            </a:r>
          </a:p>
          <a:p>
            <a:endParaRPr lang="en-US" sz="2400"/>
          </a:p>
          <a:p>
            <a:r>
              <a:rPr lang="en-US" sz="2400">
                <a:latin typeface="Times New Roman" pitchFamily="18" charset="0"/>
              </a:rPr>
              <a:t>"No,” she replied, “He ran off, but I think maybe it was David Loring. We had a spat the other day because I told his parents he had to stop using my yard as a short cut. But I wouldn't accuse him of breaking a window without more proof.“</a:t>
            </a:r>
          </a:p>
          <a:p>
            <a:endParaRPr lang="en-US" sz="2400">
              <a:latin typeface="Times New Roman" pitchFamily="18" charset="0"/>
            </a:endParaRPr>
          </a:p>
          <a:p>
            <a:r>
              <a:rPr lang="en-US" sz="2400">
                <a:latin typeface="Times New Roman" pitchFamily="18" charset="0"/>
              </a:rPr>
              <a:t>"I'll talk to him," Max said.</a:t>
            </a:r>
          </a:p>
        </p:txBody>
      </p:sp>
      <p:sp>
        <p:nvSpPr>
          <p:cNvPr id="3098" name="Text Box 26"/>
          <p:cNvSpPr txBox="1">
            <a:spLocks noChangeArrowheads="1"/>
          </p:cNvSpPr>
          <p:nvPr/>
        </p:nvSpPr>
        <p:spPr bwMode="auto">
          <a:xfrm>
            <a:off x="152400" y="6477000"/>
            <a:ext cx="5257800" cy="274638"/>
          </a:xfrm>
          <a:prstGeom prst="rect">
            <a:avLst/>
          </a:prstGeom>
          <a:noFill/>
          <a:ln w="9525">
            <a:noFill/>
            <a:miter lim="800000"/>
            <a:headEnd/>
            <a:tailEnd/>
          </a:ln>
          <a:effectLst/>
        </p:spPr>
        <p:txBody>
          <a:bodyPr>
            <a:spAutoFit/>
          </a:bodyPr>
          <a:lstStyle/>
          <a:p>
            <a:pPr>
              <a:spcBef>
                <a:spcPct val="50000"/>
              </a:spcBef>
            </a:pPr>
            <a:r>
              <a:rPr lang="en-US" sz="1200"/>
              <a:t>Source: http://kids.mysterynet.com/quicksolve/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0500" y="174625"/>
            <a:ext cx="8763000" cy="4170363"/>
          </a:xfrm>
          <a:prstGeom prst="rect">
            <a:avLst/>
          </a:prstGeom>
          <a:noFill/>
          <a:ln w="9525">
            <a:noFill/>
            <a:miter lim="800000"/>
            <a:headEnd/>
            <a:tailEnd/>
          </a:ln>
          <a:effectLst/>
        </p:spPr>
        <p:txBody>
          <a:bodyPr>
            <a:spAutoFit/>
          </a:bodyPr>
          <a:lstStyle/>
          <a:p>
            <a:r>
              <a:rPr lang="en-US" sz="2400">
                <a:latin typeface="Times New Roman" pitchFamily="18" charset="0"/>
              </a:rPr>
              <a:t>He found David panting as he bounced a basketball under the light on his garage. "Did you just run from Mrs. Zenitt's?" Max asked. "Did you break her window?"</a:t>
            </a:r>
            <a:br>
              <a:rPr lang="en-US" sz="2400">
                <a:latin typeface="Times New Roman" pitchFamily="18" charset="0"/>
              </a:rPr>
            </a:br>
            <a:endParaRPr lang="en-US" sz="2400">
              <a:latin typeface="Times New Roman" pitchFamily="18" charset="0"/>
            </a:endParaRPr>
          </a:p>
          <a:p>
            <a:r>
              <a:rPr lang="en-US" sz="2400">
                <a:latin typeface="Times New Roman" pitchFamily="18" charset="0"/>
              </a:rPr>
              <a:t>David shook his head. "No. I'm all out of breath because I've been out here shooting baskets. I don't know anything about a broken porch window."</a:t>
            </a:r>
            <a:br>
              <a:rPr lang="en-US" sz="2400">
                <a:latin typeface="Times New Roman" pitchFamily="18" charset="0"/>
              </a:rPr>
            </a:br>
            <a:endParaRPr lang="en-US" sz="2400">
              <a:latin typeface="Times New Roman" pitchFamily="18" charset="0"/>
            </a:endParaRPr>
          </a:p>
          <a:p>
            <a:r>
              <a:rPr lang="en-US" sz="2400">
                <a:latin typeface="Times New Roman" pitchFamily="18" charset="0"/>
              </a:rPr>
              <a:t>"You're not telling the truth," Max said. </a:t>
            </a:r>
          </a:p>
          <a:p>
            <a:endParaRPr lang="en-US" sz="2400">
              <a:latin typeface="Times New Roman" pitchFamily="18" charset="0"/>
            </a:endParaRPr>
          </a:p>
          <a:p>
            <a:pPr algn="ctr"/>
            <a:r>
              <a:rPr lang="en-US" sz="2800" b="1">
                <a:latin typeface="Times New Roman" pitchFamily="18" charset="0"/>
              </a:rPr>
              <a:t>How did Max figure it out?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28600" y="2133600"/>
            <a:ext cx="8686800" cy="1552575"/>
          </a:xfrm>
          <a:prstGeom prst="rect">
            <a:avLst/>
          </a:prstGeom>
          <a:noFill/>
          <a:ln w="9525">
            <a:noFill/>
            <a:miter lim="800000"/>
            <a:headEnd/>
            <a:tailEnd/>
          </a:ln>
          <a:effectLst/>
        </p:spPr>
        <p:txBody>
          <a:bodyPr>
            <a:spAutoFit/>
          </a:bodyPr>
          <a:lstStyle/>
          <a:p>
            <a:pPr algn="ctr">
              <a:spcBef>
                <a:spcPct val="50000"/>
              </a:spcBef>
            </a:pPr>
            <a:r>
              <a:rPr lang="en-US" sz="2400"/>
              <a:t>Max knew David was not telling the truth because he said "porch window." Max had not mentioned which of Mrs. Zenitt's windows had been broken. "This case was a real pane, but the solution was as clear as glass," Max told Nina later.</a:t>
            </a:r>
          </a:p>
        </p:txBody>
      </p:sp>
      <p:sp>
        <p:nvSpPr>
          <p:cNvPr id="9221" name="WordArt 5"/>
          <p:cNvSpPr>
            <a:spLocks noChangeArrowheads="1" noChangeShapeType="1" noTextEdit="1"/>
          </p:cNvSpPr>
          <p:nvPr/>
        </p:nvSpPr>
        <p:spPr bwMode="auto">
          <a:xfrm>
            <a:off x="2857500" y="381000"/>
            <a:ext cx="3429000" cy="685800"/>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FFFF00"/>
                </a:solidFill>
                <a:latin typeface="Arial Black"/>
              </a:rPr>
              <a:t>Solution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Way Science Works</a:t>
            </a:r>
          </a:p>
        </p:txBody>
      </p:sp>
      <p:sp>
        <p:nvSpPr>
          <p:cNvPr id="3" name="Content Placeholder 2"/>
          <p:cNvSpPr>
            <a:spLocks noGrp="1"/>
          </p:cNvSpPr>
          <p:nvPr>
            <p:ph idx="1"/>
          </p:nvPr>
        </p:nvSpPr>
        <p:spPr/>
        <p:txBody>
          <a:bodyPr/>
          <a:lstStyle/>
          <a:p>
            <a:r>
              <a:rPr lang="en-US" dirty="0" smtClean="0"/>
              <a:t>Key Ideas</a:t>
            </a:r>
            <a:endParaRPr lang="en-US" dirty="0"/>
          </a:p>
          <a:p>
            <a:pPr lvl="1"/>
            <a:r>
              <a:rPr lang="en-US" dirty="0" smtClean="0"/>
              <a:t>How Can I think like a scientist?</a:t>
            </a:r>
            <a:endParaRPr lang="en-US" dirty="0"/>
          </a:p>
          <a:p>
            <a:pPr lvl="1"/>
            <a:r>
              <a:rPr lang="en-US" dirty="0" smtClean="0"/>
              <a:t>How do scientists measure things?</a:t>
            </a:r>
          </a:p>
          <a:p>
            <a:endParaRPr lang="en-US" dirty="0"/>
          </a:p>
          <a:p>
            <a:r>
              <a:rPr lang="en-US" dirty="0" smtClean="0"/>
              <a:t>Why it matters?</a:t>
            </a:r>
          </a:p>
          <a:p>
            <a:pPr lvl="1"/>
            <a:r>
              <a:rPr lang="en-US" dirty="0" smtClean="0"/>
              <a:t>Thinking logically, or like a scientist, can help you solve daily problems.</a:t>
            </a:r>
          </a:p>
          <a:p>
            <a:pPr lvl="1"/>
            <a:r>
              <a:rPr lang="en-US" dirty="0" smtClean="0"/>
              <a:t>Which method of training is helping me improve my running times?</a:t>
            </a:r>
            <a:endParaRPr lang="en-US" dirty="0"/>
          </a:p>
        </p:txBody>
      </p:sp>
      <p:sp>
        <p:nvSpPr>
          <p:cNvPr id="4" name="Footer Placeholder 3"/>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spTree>
    <p:extLst>
      <p:ext uri="{BB962C8B-B14F-4D97-AF65-F5344CB8AC3E}">
        <p14:creationId xmlns:p14="http://schemas.microsoft.com/office/powerpoint/2010/main" xmlns="" val="1874087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Way Science Works</a:t>
            </a:r>
            <a:endParaRPr lang="en-US" dirty="0"/>
          </a:p>
        </p:txBody>
      </p:sp>
      <p:sp>
        <p:nvSpPr>
          <p:cNvPr id="7" name="Content Placeholder 6"/>
          <p:cNvSpPr>
            <a:spLocks noGrp="1"/>
          </p:cNvSpPr>
          <p:nvPr>
            <p:ph idx="1"/>
          </p:nvPr>
        </p:nvSpPr>
        <p:spPr/>
        <p:txBody>
          <a:bodyPr/>
          <a:lstStyle/>
          <a:p>
            <a:r>
              <a:rPr lang="en-US" dirty="0" smtClean="0"/>
              <a:t>Activity</a:t>
            </a:r>
          </a:p>
          <a:p>
            <a:pPr lvl="1"/>
            <a:r>
              <a:rPr lang="en-US" dirty="0"/>
              <a:t>Investigate the impact that adding various amounts of fertilizer has on plant growth. Think about what you would need to do to conduct this experiment. </a:t>
            </a:r>
          </a:p>
        </p:txBody>
      </p:sp>
      <p:sp>
        <p:nvSpPr>
          <p:cNvPr id="9" name="Footer Placeholder 8"/>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3572814"/>
            <a:ext cx="3733800"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5257800" y="3886200"/>
            <a:ext cx="3124200" cy="1754326"/>
          </a:xfrm>
          <a:prstGeom prst="rect">
            <a:avLst/>
          </a:prstGeom>
          <a:noFill/>
        </p:spPr>
        <p:txBody>
          <a:bodyPr wrap="square" rtlCol="0">
            <a:spAutoFit/>
          </a:bodyPr>
          <a:lstStyle/>
          <a:p>
            <a:pPr eaLnBrk="1" fontAlgn="auto" hangingPunct="1">
              <a:spcBef>
                <a:spcPts val="0"/>
              </a:spcBef>
              <a:spcAft>
                <a:spcPts val="0"/>
              </a:spcAft>
            </a:pPr>
            <a:r>
              <a:rPr lang="en-US" sz="1800" b="0" dirty="0" smtClean="0">
                <a:solidFill>
                  <a:srgbClr val="FFFFFF"/>
                </a:solidFill>
                <a:latin typeface="Tw Cen MT"/>
              </a:rPr>
              <a:t>Disclaimer****** - Thinking has been shown to challenge the capacity of your brain, I, Mr. Shull am not responsible for any resulting injuries of this activity, SO DON’T HURT YOURSELF!</a:t>
            </a:r>
            <a:endParaRPr lang="en-US" sz="1800" b="0" dirty="0">
              <a:solidFill>
                <a:srgbClr val="FFFFFF"/>
              </a:solidFill>
              <a:latin typeface="Tw Cen MT"/>
            </a:endParaRPr>
          </a:p>
        </p:txBody>
      </p:sp>
    </p:spTree>
    <p:extLst>
      <p:ext uri="{BB962C8B-B14F-4D97-AF65-F5344CB8AC3E}">
        <p14:creationId xmlns:p14="http://schemas.microsoft.com/office/powerpoint/2010/main" xmlns="" val="232591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Way Science Works</a:t>
            </a:r>
          </a:p>
        </p:txBody>
      </p:sp>
      <p:sp>
        <p:nvSpPr>
          <p:cNvPr id="3" name="Content Placeholder 2"/>
          <p:cNvSpPr>
            <a:spLocks noGrp="1"/>
          </p:cNvSpPr>
          <p:nvPr>
            <p:ph idx="1"/>
          </p:nvPr>
        </p:nvSpPr>
        <p:spPr>
          <a:xfrm>
            <a:off x="457200" y="1600200"/>
            <a:ext cx="4800600" cy="4525963"/>
          </a:xfrm>
        </p:spPr>
        <p:txBody>
          <a:bodyPr>
            <a:normAutofit fontScale="92500"/>
          </a:bodyPr>
          <a:lstStyle/>
          <a:p>
            <a:r>
              <a:rPr lang="en-US" sz="3200" dirty="0"/>
              <a:t>How can I think and act like scientist</a:t>
            </a:r>
            <a:r>
              <a:rPr lang="en-US" sz="3200" dirty="0" smtClean="0"/>
              <a:t>?</a:t>
            </a:r>
            <a:endParaRPr lang="en-US" sz="3200" dirty="0"/>
          </a:p>
          <a:p>
            <a:pPr lvl="1"/>
            <a:r>
              <a:rPr lang="en-US" sz="2800" dirty="0"/>
              <a:t>Identifying problems, planning experiments, recording observations, and correctly reporting data are some of the most important science skills</a:t>
            </a:r>
            <a:r>
              <a:rPr lang="en-US" sz="2800" dirty="0" smtClean="0"/>
              <a:t>.</a:t>
            </a:r>
            <a:endParaRPr lang="en-US" sz="2800" dirty="0"/>
          </a:p>
          <a:p>
            <a:pPr lvl="1"/>
            <a:r>
              <a:rPr lang="en-US" sz="2800" dirty="0"/>
              <a:t>Scientists approach a problem by thinking logically. </a:t>
            </a:r>
          </a:p>
          <a:p>
            <a:endParaRPr lang="en-US" dirty="0"/>
          </a:p>
        </p:txBody>
      </p:sp>
      <p:sp>
        <p:nvSpPr>
          <p:cNvPr id="4" name="Footer Placeholder 3"/>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1681766"/>
            <a:ext cx="3267074"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8406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Way Science Works</a:t>
            </a:r>
          </a:p>
        </p:txBody>
      </p:sp>
      <p:sp>
        <p:nvSpPr>
          <p:cNvPr id="3" name="Content Placeholder 2"/>
          <p:cNvSpPr>
            <a:spLocks noGrp="1"/>
          </p:cNvSpPr>
          <p:nvPr>
            <p:ph idx="1"/>
          </p:nvPr>
        </p:nvSpPr>
        <p:spPr>
          <a:xfrm>
            <a:off x="457200" y="1600200"/>
            <a:ext cx="4231532" cy="4525963"/>
          </a:xfrm>
        </p:spPr>
        <p:txBody>
          <a:bodyPr/>
          <a:lstStyle/>
          <a:p>
            <a:r>
              <a:rPr lang="en-US" b="1" u="sng" dirty="0" smtClean="0"/>
              <a:t>The Scientific Method</a:t>
            </a:r>
          </a:p>
          <a:p>
            <a:pPr lvl="1"/>
            <a:r>
              <a:rPr lang="en-US" dirty="0"/>
              <a:t>a series of steps followed to solve problems including collecting data, formulating a hypothesis, testing the hypothesis, and stating </a:t>
            </a:r>
            <a:r>
              <a:rPr lang="en-US" dirty="0" smtClean="0"/>
              <a:t>conclusions</a:t>
            </a:r>
          </a:p>
          <a:p>
            <a:pPr lvl="2"/>
            <a:r>
              <a:rPr lang="en-US" dirty="0" smtClean="0"/>
              <a:t>The scientific method is a description to follow, not an exact path that has to be followed. </a:t>
            </a:r>
            <a:endParaRPr lang="en-US" dirty="0"/>
          </a:p>
        </p:txBody>
      </p:sp>
      <p:sp>
        <p:nvSpPr>
          <p:cNvPr id="4" name="Footer Placeholder 3"/>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1775298"/>
            <a:ext cx="3180522" cy="304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5" name="TextBox 4"/>
          <p:cNvSpPr txBox="1"/>
          <p:nvPr/>
        </p:nvSpPr>
        <p:spPr>
          <a:xfrm>
            <a:off x="5181600" y="5181600"/>
            <a:ext cx="3180522" cy="369332"/>
          </a:xfrm>
          <a:prstGeom prst="rect">
            <a:avLst/>
          </a:prstGeom>
          <a:noFill/>
        </p:spPr>
        <p:txBody>
          <a:bodyPr wrap="square" rtlCol="0">
            <a:spAutoFit/>
          </a:bodyPr>
          <a:lstStyle/>
          <a:p>
            <a:pPr algn="ctr" eaLnBrk="1" fontAlgn="auto" hangingPunct="1">
              <a:spcBef>
                <a:spcPts val="0"/>
              </a:spcBef>
              <a:spcAft>
                <a:spcPts val="0"/>
              </a:spcAft>
            </a:pPr>
            <a:r>
              <a:rPr lang="en-US" sz="1800" b="0" dirty="0" smtClean="0">
                <a:solidFill>
                  <a:srgbClr val="FFFFFF"/>
                </a:solidFill>
                <a:latin typeface="Tw Cen MT"/>
              </a:rPr>
              <a:t>They are all intertwined!</a:t>
            </a:r>
            <a:endParaRPr lang="en-US" sz="1800" b="0" dirty="0">
              <a:solidFill>
                <a:srgbClr val="FFFFFF"/>
              </a:solidFill>
              <a:latin typeface="Tw Cen MT"/>
            </a:endParaRPr>
          </a:p>
        </p:txBody>
      </p:sp>
    </p:spTree>
    <p:extLst>
      <p:ext uri="{BB962C8B-B14F-4D97-AF65-F5344CB8AC3E}">
        <p14:creationId xmlns:p14="http://schemas.microsoft.com/office/powerpoint/2010/main" xmlns="" val="355232552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75"/>
            <a:ext cx="8229600" cy="1143000"/>
          </a:xfrm>
        </p:spPr>
        <p:txBody>
          <a:bodyPr/>
          <a:lstStyle/>
          <a:p>
            <a:r>
              <a:rPr lang="en-US" dirty="0"/>
              <a:t>The Way Science Works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516430675"/>
              </p:ext>
            </p:extLst>
          </p:nvPr>
        </p:nvGraphicFramePr>
        <p:xfrm>
          <a:off x="381000" y="1524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cxnSp>
        <p:nvCxnSpPr>
          <p:cNvPr id="8" name="Straight Arrow Connector 7"/>
          <p:cNvCxnSpPr/>
          <p:nvPr/>
        </p:nvCxnSpPr>
        <p:spPr>
          <a:xfrm flipV="1">
            <a:off x="7772400" y="1981200"/>
            <a:ext cx="0" cy="838200"/>
          </a:xfrm>
          <a:prstGeom prst="straightConnector1">
            <a:avLst/>
          </a:prstGeom>
          <a:ln w="571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76600" y="1981200"/>
            <a:ext cx="4495800" cy="0"/>
          </a:xfrm>
          <a:prstGeom prst="line">
            <a:avLst/>
          </a:prstGeom>
          <a:ln w="539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76600" y="19812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276600" y="1981200"/>
            <a:ext cx="0" cy="838200"/>
          </a:xfrm>
          <a:prstGeom prst="straightConnector1">
            <a:avLst/>
          </a:prstGeom>
          <a:ln w="825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00" y="1267375"/>
            <a:ext cx="3733800" cy="646331"/>
          </a:xfrm>
          <a:prstGeom prst="rect">
            <a:avLst/>
          </a:prstGeom>
          <a:noFill/>
        </p:spPr>
        <p:txBody>
          <a:bodyPr wrap="square" rtlCol="0">
            <a:spAutoFit/>
          </a:bodyPr>
          <a:lstStyle/>
          <a:p>
            <a:pPr algn="ctr" eaLnBrk="1" fontAlgn="auto" hangingPunct="1">
              <a:spcBef>
                <a:spcPts val="0"/>
              </a:spcBef>
              <a:spcAft>
                <a:spcPts val="0"/>
              </a:spcAft>
            </a:pPr>
            <a:r>
              <a:rPr lang="en-US" sz="1800" b="0" dirty="0" smtClean="0">
                <a:solidFill>
                  <a:srgbClr val="FFFFFF"/>
                </a:solidFill>
                <a:latin typeface="Tw Cen MT"/>
              </a:rPr>
              <a:t>Observations give additional data for a new hypothesis</a:t>
            </a:r>
            <a:endParaRPr lang="en-US" sz="1800" b="0" dirty="0">
              <a:solidFill>
                <a:srgbClr val="FFFFFF"/>
              </a:solidFill>
              <a:latin typeface="Tw Cen MT"/>
            </a:endParaRPr>
          </a:p>
        </p:txBody>
      </p:sp>
    </p:spTree>
    <p:extLst>
      <p:ext uri="{BB962C8B-B14F-4D97-AF65-F5344CB8AC3E}">
        <p14:creationId xmlns:p14="http://schemas.microsoft.com/office/powerpoint/2010/main" xmlns="" val="77348610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Way Science Works</a:t>
            </a:r>
          </a:p>
        </p:txBody>
      </p:sp>
      <p:sp>
        <p:nvSpPr>
          <p:cNvPr id="7" name="Content Placeholder 6"/>
          <p:cNvSpPr>
            <a:spLocks noGrp="1"/>
          </p:cNvSpPr>
          <p:nvPr>
            <p:ph idx="1"/>
          </p:nvPr>
        </p:nvSpPr>
        <p:spPr>
          <a:xfrm>
            <a:off x="304800" y="1600200"/>
            <a:ext cx="5638800" cy="4525963"/>
          </a:xfrm>
        </p:spPr>
        <p:txBody>
          <a:bodyPr/>
          <a:lstStyle/>
          <a:p>
            <a:r>
              <a:rPr lang="en-US" b="1" dirty="0">
                <a:solidFill>
                  <a:schemeClr val="accent2"/>
                </a:solidFill>
              </a:rPr>
              <a:t>hypothesis</a:t>
            </a:r>
            <a:r>
              <a:rPr lang="en-US" dirty="0"/>
              <a:t>: a possible explanation or answer that can be tested</a:t>
            </a:r>
          </a:p>
          <a:p>
            <a:pPr lvl="1"/>
            <a:r>
              <a:rPr lang="en-US" dirty="0" smtClean="0"/>
              <a:t>Scientists test a hypothesis by doing a controlled experiment. </a:t>
            </a:r>
          </a:p>
          <a:p>
            <a:pPr lvl="1"/>
            <a:r>
              <a:rPr lang="en-US" b="1" dirty="0">
                <a:solidFill>
                  <a:schemeClr val="accent2"/>
                </a:solidFill>
              </a:rPr>
              <a:t>controlled experiment:</a:t>
            </a:r>
            <a:r>
              <a:rPr lang="en-US" dirty="0">
                <a:solidFill>
                  <a:schemeClr val="accent2"/>
                </a:solidFill>
              </a:rPr>
              <a:t> </a:t>
            </a:r>
            <a:r>
              <a:rPr lang="en-US" dirty="0"/>
              <a:t>an experiment in which the variables that could affect the experiment are kept constant (controlled) except for the one that you want to measure</a:t>
            </a:r>
          </a:p>
          <a:p>
            <a:pPr lvl="1"/>
            <a:r>
              <a:rPr lang="en-US" b="1" dirty="0">
                <a:solidFill>
                  <a:schemeClr val="accent2"/>
                </a:solidFill>
              </a:rPr>
              <a:t>variable:</a:t>
            </a:r>
            <a:r>
              <a:rPr lang="en-US" dirty="0"/>
              <a:t> a factor that changes in an experiment in order to test a hypothesis</a:t>
            </a:r>
          </a:p>
          <a:p>
            <a:pPr lvl="2"/>
            <a:r>
              <a:rPr lang="en-US" dirty="0" smtClean="0"/>
              <a:t>Only Change 1 Variable!!!!!!!!!!!!!!!!!!!!!!!!</a:t>
            </a:r>
            <a:endParaRPr lang="en-US" dirty="0"/>
          </a:p>
        </p:txBody>
      </p:sp>
      <p:sp>
        <p:nvSpPr>
          <p:cNvPr id="4" name="Footer Placeholder 3"/>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58625" y="1600200"/>
            <a:ext cx="2909887" cy="2615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1802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4" name="Rectangle 8"/>
          <p:cNvSpPr>
            <a:spLocks noGrp="1" noChangeArrowheads="1"/>
          </p:cNvSpPr>
          <p:nvPr>
            <p:ph type="body" idx="1"/>
          </p:nvPr>
        </p:nvSpPr>
        <p:spPr>
          <a:xfrm>
            <a:off x="609600" y="914400"/>
            <a:ext cx="7772400" cy="1143000"/>
          </a:xfrm>
        </p:spPr>
        <p:txBody>
          <a:bodyPr/>
          <a:lstStyle/>
          <a:p>
            <a:pPr marL="0" indent="0"/>
            <a:r>
              <a:rPr lang="en-US" b="1"/>
              <a:t>Why might this creature interest you if you were a chemist?</a:t>
            </a:r>
          </a:p>
        </p:txBody>
      </p:sp>
      <p:sp>
        <p:nvSpPr>
          <p:cNvPr id="14345" name="Text Box 9"/>
          <p:cNvSpPr txBox="1">
            <a:spLocks noChangeArrowheads="1"/>
          </p:cNvSpPr>
          <p:nvPr/>
        </p:nvSpPr>
        <p:spPr bwMode="auto">
          <a:xfrm>
            <a:off x="609600" y="2057400"/>
            <a:ext cx="4648200" cy="4576763"/>
          </a:xfrm>
          <a:prstGeom prst="rect">
            <a:avLst/>
          </a:prstGeom>
          <a:noFill/>
          <a:ln w="9525">
            <a:noFill/>
            <a:miter lim="800000"/>
            <a:headEnd/>
            <a:tailEnd/>
          </a:ln>
          <a:effectLst/>
        </p:spPr>
        <p:txBody>
          <a:bodyPr>
            <a:spAutoFit/>
          </a:bodyPr>
          <a:lstStyle/>
          <a:p>
            <a:pPr marL="282575" indent="-282575">
              <a:spcBef>
                <a:spcPct val="50000"/>
              </a:spcBef>
              <a:buFontTx/>
              <a:buChar char="•"/>
            </a:pPr>
            <a:r>
              <a:rPr lang="en-US" sz="2800" b="0" dirty="0" err="1"/>
              <a:t>Fugu</a:t>
            </a:r>
            <a:r>
              <a:rPr lang="en-US" sz="2800" b="0" dirty="0"/>
              <a:t>, also known as puffer fish, is a sushi delicacy that can also be lethal.</a:t>
            </a:r>
          </a:p>
          <a:p>
            <a:pPr marL="282575" indent="-282575">
              <a:spcBef>
                <a:spcPct val="50000"/>
              </a:spcBef>
              <a:buFontTx/>
              <a:buChar char="•"/>
            </a:pPr>
            <a:r>
              <a:rPr lang="en-US" sz="2800" b="0" dirty="0"/>
              <a:t>Recently this toxin has been put to good use, as scientists have discovered that a purified form of it can treat severe pain in cancer patients.</a:t>
            </a:r>
          </a:p>
        </p:txBody>
      </p:sp>
      <p:pic>
        <p:nvPicPr>
          <p:cNvPr id="14348" name="Picture 12" descr="0132525763_R002b"/>
          <p:cNvPicPr>
            <a:picLocks noChangeAspect="1" noChangeArrowheads="1"/>
          </p:cNvPicPr>
          <p:nvPr/>
        </p:nvPicPr>
        <p:blipFill>
          <a:blip r:embed="rId3" cstate="print"/>
          <a:srcRect l="13963" r="12218" b="4683"/>
          <a:stretch>
            <a:fillRect/>
          </a:stretch>
        </p:blipFill>
        <p:spPr bwMode="auto">
          <a:xfrm>
            <a:off x="5257800" y="1752600"/>
            <a:ext cx="3714750" cy="372268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Way Science Works</a:t>
            </a:r>
          </a:p>
        </p:txBody>
      </p:sp>
      <p:sp>
        <p:nvSpPr>
          <p:cNvPr id="3" name="Content Placeholder 2"/>
          <p:cNvSpPr>
            <a:spLocks noGrp="1"/>
          </p:cNvSpPr>
          <p:nvPr>
            <p:ph idx="1"/>
          </p:nvPr>
        </p:nvSpPr>
        <p:spPr>
          <a:xfrm>
            <a:off x="457200" y="1600200"/>
            <a:ext cx="4191000" cy="4525963"/>
          </a:xfrm>
        </p:spPr>
        <p:txBody>
          <a:bodyPr/>
          <a:lstStyle/>
          <a:p>
            <a:r>
              <a:rPr lang="en-US" dirty="0" smtClean="0"/>
              <a:t>Experiments test ideas.</a:t>
            </a:r>
          </a:p>
          <a:p>
            <a:pPr lvl="1"/>
            <a:r>
              <a:rPr lang="en-US" dirty="0" smtClean="0"/>
              <a:t>No experiment is a failure!</a:t>
            </a:r>
          </a:p>
          <a:p>
            <a:pPr lvl="1"/>
            <a:r>
              <a:rPr lang="en-US" dirty="0" smtClean="0"/>
              <a:t>The results of every experiment can be used to revise the hypothesis or plan tests of a different variable</a:t>
            </a:r>
          </a:p>
          <a:p>
            <a:pPr lvl="1"/>
            <a:r>
              <a:rPr lang="en-US" b="1" dirty="0" smtClean="0">
                <a:solidFill>
                  <a:schemeClr val="accent2"/>
                </a:solidFill>
              </a:rPr>
              <a:t>Peer Reviewed Research: </a:t>
            </a:r>
            <a:r>
              <a:rPr lang="en-US" dirty="0" smtClean="0"/>
              <a:t>Research that has been reviewed by other scientists. </a:t>
            </a:r>
            <a:endParaRPr lang="en-US" dirty="0"/>
          </a:p>
        </p:txBody>
      </p:sp>
      <p:sp>
        <p:nvSpPr>
          <p:cNvPr id="4" name="Footer Placeholder 3"/>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8127" y="1752599"/>
            <a:ext cx="3657600" cy="215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039933" y="3998718"/>
            <a:ext cx="3657600" cy="923330"/>
          </a:xfrm>
          <a:prstGeom prst="rect">
            <a:avLst/>
          </a:prstGeom>
          <a:noFill/>
        </p:spPr>
        <p:txBody>
          <a:bodyPr wrap="square" rtlCol="0">
            <a:spAutoFit/>
          </a:bodyPr>
          <a:lstStyle/>
          <a:p>
            <a:pPr algn="ctr" eaLnBrk="1" fontAlgn="auto" hangingPunct="1">
              <a:spcBef>
                <a:spcPts val="0"/>
              </a:spcBef>
              <a:spcAft>
                <a:spcPts val="0"/>
              </a:spcAft>
            </a:pPr>
            <a:r>
              <a:rPr lang="en-US" sz="1800" b="0" dirty="0" smtClean="0">
                <a:solidFill>
                  <a:srgbClr val="FFFFFF"/>
                </a:solidFill>
                <a:latin typeface="Tw Cen MT"/>
              </a:rPr>
              <a:t>Other scientists perform the experiments themselves to confirm your results. </a:t>
            </a:r>
            <a:endParaRPr lang="en-US" sz="1800" b="0" dirty="0">
              <a:solidFill>
                <a:srgbClr val="FFFFFF"/>
              </a:solidFill>
              <a:latin typeface="Tw Cen MT"/>
            </a:endParaRPr>
          </a:p>
        </p:txBody>
      </p:sp>
    </p:spTree>
    <p:extLst>
      <p:ext uri="{BB962C8B-B14F-4D97-AF65-F5344CB8AC3E}">
        <p14:creationId xmlns:p14="http://schemas.microsoft.com/office/powerpoint/2010/main" xmlns="" val="3034882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Way Science Works</a:t>
            </a:r>
          </a:p>
        </p:txBody>
      </p:sp>
      <p:sp>
        <p:nvSpPr>
          <p:cNvPr id="3" name="Content Placeholder 2"/>
          <p:cNvSpPr>
            <a:spLocks noGrp="1"/>
          </p:cNvSpPr>
          <p:nvPr>
            <p:ph idx="1"/>
          </p:nvPr>
        </p:nvSpPr>
        <p:spPr>
          <a:xfrm>
            <a:off x="457200" y="1600200"/>
            <a:ext cx="4191000" cy="4525963"/>
          </a:xfrm>
        </p:spPr>
        <p:txBody>
          <a:bodyPr>
            <a:normAutofit fontScale="92500" lnSpcReduction="20000"/>
          </a:bodyPr>
          <a:lstStyle/>
          <a:p>
            <a:r>
              <a:rPr lang="en-US" dirty="0" smtClean="0"/>
              <a:t>Science and technology are heavily dependent on one another. </a:t>
            </a:r>
          </a:p>
          <a:p>
            <a:r>
              <a:rPr lang="en-US" dirty="0" smtClean="0"/>
              <a:t>What special tools can you think of that scientists use?</a:t>
            </a:r>
          </a:p>
          <a:p>
            <a:pPr lvl="1"/>
            <a:r>
              <a:rPr lang="en-US" dirty="0" smtClean="0"/>
              <a:t>Ex – </a:t>
            </a:r>
          </a:p>
          <a:p>
            <a:pPr lvl="2"/>
            <a:r>
              <a:rPr lang="en-US" dirty="0" smtClean="0"/>
              <a:t>Telescopes</a:t>
            </a:r>
          </a:p>
          <a:p>
            <a:pPr lvl="2"/>
            <a:r>
              <a:rPr lang="en-US" dirty="0" smtClean="0"/>
              <a:t>Particle Accelerators</a:t>
            </a:r>
          </a:p>
          <a:p>
            <a:pPr lvl="2"/>
            <a:r>
              <a:rPr lang="en-US" dirty="0" smtClean="0"/>
              <a:t>Satellites</a:t>
            </a:r>
          </a:p>
          <a:p>
            <a:pPr lvl="2"/>
            <a:r>
              <a:rPr lang="en-US" dirty="0" smtClean="0"/>
              <a:t>Many, many, many, many, many, many, many, many more. </a:t>
            </a:r>
          </a:p>
          <a:p>
            <a:pPr lvl="2"/>
            <a:r>
              <a:rPr lang="en-US" dirty="0" smtClean="0"/>
              <a:t>Microscope</a:t>
            </a:r>
          </a:p>
          <a:p>
            <a:pPr lvl="3"/>
            <a:r>
              <a:rPr lang="en-US" dirty="0" smtClean="0"/>
              <a:t>Types?</a:t>
            </a:r>
          </a:p>
          <a:p>
            <a:pPr lvl="1"/>
            <a:r>
              <a:rPr lang="en-US" dirty="0" smtClean="0"/>
              <a:t>New discoveries in technology can lead to new discoveries in science. </a:t>
            </a:r>
            <a:endParaRPr lang="en-US" dirty="0"/>
          </a:p>
        </p:txBody>
      </p:sp>
      <p:sp>
        <p:nvSpPr>
          <p:cNvPr id="4" name="Footer Placeholder 3"/>
          <p:cNvSpPr>
            <a:spLocks noGrp="1"/>
          </p:cNvSpPr>
          <p:nvPr>
            <p:ph type="ftr" sz="quarter" idx="11"/>
          </p:nvPr>
        </p:nvSpPr>
        <p:spPr/>
        <p:txBody>
          <a:bodyPr/>
          <a:lstStyle/>
          <a:p>
            <a:r>
              <a:rPr lang="en-US" smtClean="0">
                <a:solidFill>
                  <a:srgbClr val="CDD7D9"/>
                </a:solidFill>
              </a:rPr>
              <a:t>1.2 The Way Science Works</a:t>
            </a:r>
            <a:endParaRPr lang="en-US" dirty="0">
              <a:solidFill>
                <a:srgbClr val="CDD7D9"/>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4262" y="1600200"/>
            <a:ext cx="4038600" cy="27432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181600" y="4419600"/>
            <a:ext cx="3505200" cy="369332"/>
          </a:xfrm>
          <a:prstGeom prst="rect">
            <a:avLst/>
          </a:prstGeom>
          <a:noFill/>
        </p:spPr>
        <p:txBody>
          <a:bodyPr wrap="square" rtlCol="0">
            <a:spAutoFit/>
          </a:bodyPr>
          <a:lstStyle/>
          <a:p>
            <a:pPr algn="ctr" eaLnBrk="1" fontAlgn="auto" hangingPunct="1">
              <a:spcBef>
                <a:spcPts val="0"/>
              </a:spcBef>
              <a:spcAft>
                <a:spcPts val="0"/>
              </a:spcAft>
            </a:pPr>
            <a:r>
              <a:rPr lang="en-US" sz="1800" b="0" dirty="0" smtClean="0">
                <a:solidFill>
                  <a:srgbClr val="FFFFFF"/>
                </a:solidFill>
                <a:latin typeface="Tw Cen MT"/>
              </a:rPr>
              <a:t>House dust mite</a:t>
            </a:r>
            <a:endParaRPr lang="en-US" sz="1800" b="0" dirty="0">
              <a:solidFill>
                <a:srgbClr val="FFFFFF"/>
              </a:solidFill>
              <a:latin typeface="Tw Cen MT"/>
            </a:endParaRPr>
          </a:p>
        </p:txBody>
      </p:sp>
    </p:spTree>
    <p:extLst>
      <p:ext uri="{BB962C8B-B14F-4D97-AF65-F5344CB8AC3E}">
        <p14:creationId xmlns:p14="http://schemas.microsoft.com/office/powerpoint/2010/main" xmlns="" val="2864615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4800" y="304800"/>
            <a:ext cx="2819400" cy="2057400"/>
            <a:chOff x="2184" y="1404"/>
            <a:chExt cx="1800" cy="1402"/>
          </a:xfrm>
        </p:grpSpPr>
        <p:pic>
          <p:nvPicPr>
            <p:cNvPr id="22535" name="Picture 5" descr="j0308091"/>
            <p:cNvPicPr>
              <a:picLocks noChangeAspect="1" noChangeArrowheads="1"/>
            </p:cNvPicPr>
            <p:nvPr/>
          </p:nvPicPr>
          <p:blipFill>
            <a:blip r:embed="rId2" cstate="print"/>
            <a:srcRect/>
            <a:stretch>
              <a:fillRect/>
            </a:stretch>
          </p:blipFill>
          <p:spPr bwMode="auto">
            <a:xfrm>
              <a:off x="2304" y="1404"/>
              <a:ext cx="1194" cy="1095"/>
            </a:xfrm>
            <a:prstGeom prst="rect">
              <a:avLst/>
            </a:prstGeom>
            <a:noFill/>
            <a:ln w="9525">
              <a:noFill/>
              <a:miter lim="800000"/>
              <a:headEnd/>
              <a:tailEnd/>
            </a:ln>
          </p:spPr>
        </p:pic>
        <p:sp>
          <p:nvSpPr>
            <p:cNvPr id="22536" name="WordArt 6"/>
            <p:cNvSpPr>
              <a:spLocks noChangeArrowheads="1" noChangeShapeType="1" noTextEdit="1"/>
            </p:cNvSpPr>
            <p:nvPr/>
          </p:nvSpPr>
          <p:spPr bwMode="auto">
            <a:xfrm>
              <a:off x="2184" y="1764"/>
              <a:ext cx="1800" cy="1042"/>
            </a:xfrm>
            <a:prstGeom prst="rect">
              <a:avLst/>
            </a:prstGeom>
          </p:spPr>
          <p:txBody>
            <a:bodyPr wrap="none" fromWordArt="1">
              <a:prstTxWarp prst="textSlantUp">
                <a:avLst>
                  <a:gd name="adj" fmla="val 55556"/>
                </a:avLst>
              </a:prstTxWarp>
            </a:bodyPr>
            <a:lstStyle/>
            <a:p>
              <a:pPr algn="ctr"/>
              <a:r>
                <a:rPr lang="en-US" sz="3600" kern="10">
                  <a:ln w="9525">
                    <a:solidFill>
                      <a:srgbClr val="FFFFFF"/>
                    </a:solidFill>
                    <a:round/>
                    <a:headEnd/>
                    <a:tailEnd/>
                  </a:ln>
                  <a:solidFill>
                    <a:srgbClr val="000000"/>
                  </a:solidFill>
                  <a:latin typeface="Arial Black"/>
                </a:rPr>
                <a:t>Daily CSI</a:t>
              </a:r>
            </a:p>
          </p:txBody>
        </p:sp>
      </p:grpSp>
      <p:sp>
        <p:nvSpPr>
          <p:cNvPr id="22531" name="Text Box 7"/>
          <p:cNvSpPr txBox="1">
            <a:spLocks noChangeArrowheads="1"/>
          </p:cNvSpPr>
          <p:nvPr/>
        </p:nvSpPr>
        <p:spPr bwMode="auto">
          <a:xfrm>
            <a:off x="1143000" y="4953000"/>
            <a:ext cx="6705600" cy="762000"/>
          </a:xfrm>
          <a:prstGeom prst="rect">
            <a:avLst/>
          </a:prstGeom>
          <a:noFill/>
          <a:ln w="9525">
            <a:noFill/>
            <a:miter lim="800000"/>
            <a:headEnd/>
            <a:tailEnd/>
          </a:ln>
          <a:effectLst/>
        </p:spPr>
        <p:txBody>
          <a:bodyPr>
            <a:spAutoFit/>
          </a:bodyPr>
          <a:lstStyle/>
          <a:p>
            <a:pPr algn="ctr" eaLnBrk="1" hangingPunct="1">
              <a:spcBef>
                <a:spcPct val="50000"/>
              </a:spcBef>
            </a:pPr>
            <a:r>
              <a:rPr lang="en-US" sz="4400" baseline="0">
                <a:solidFill>
                  <a:srgbClr val="FFFFFF"/>
                </a:solidFill>
              </a:rPr>
              <a:t>The Accident</a:t>
            </a:r>
          </a:p>
        </p:txBody>
      </p:sp>
      <p:sp>
        <p:nvSpPr>
          <p:cNvPr id="22532" name="Text Box 11"/>
          <p:cNvSpPr txBox="1">
            <a:spLocks noChangeArrowheads="1"/>
          </p:cNvSpPr>
          <p:nvPr/>
        </p:nvSpPr>
        <p:spPr bwMode="auto">
          <a:xfrm>
            <a:off x="6858000" y="152400"/>
            <a:ext cx="2133600" cy="336550"/>
          </a:xfrm>
          <a:prstGeom prst="rect">
            <a:avLst/>
          </a:prstGeom>
          <a:noFill/>
          <a:ln w="9525">
            <a:noFill/>
            <a:miter lim="800000"/>
            <a:headEnd/>
            <a:tailEnd/>
          </a:ln>
          <a:effectLst/>
        </p:spPr>
        <p:txBody>
          <a:bodyPr>
            <a:spAutoFit/>
          </a:bodyPr>
          <a:lstStyle/>
          <a:p>
            <a:pPr algn="ctr" eaLnBrk="1" hangingPunct="1">
              <a:spcBef>
                <a:spcPct val="50000"/>
              </a:spcBef>
            </a:pPr>
            <a:r>
              <a:rPr lang="en-US" sz="1600" b="1" baseline="0">
                <a:solidFill>
                  <a:srgbClr val="FFFFFF"/>
                </a:solidFill>
              </a:rPr>
              <a:t>Case #1</a:t>
            </a:r>
          </a:p>
        </p:txBody>
      </p:sp>
      <p:pic>
        <p:nvPicPr>
          <p:cNvPr id="22533" name="Picture 13" descr="MCj03100420000[1]"/>
          <p:cNvPicPr>
            <a:picLocks noChangeAspect="1" noChangeArrowheads="1"/>
          </p:cNvPicPr>
          <p:nvPr/>
        </p:nvPicPr>
        <p:blipFill>
          <a:blip r:embed="rId3" cstate="print"/>
          <a:srcRect/>
          <a:stretch>
            <a:fillRect/>
          </a:stretch>
        </p:blipFill>
        <p:spPr bwMode="auto">
          <a:xfrm>
            <a:off x="5943600" y="1219200"/>
            <a:ext cx="1616075" cy="1838325"/>
          </a:xfrm>
          <a:prstGeom prst="rect">
            <a:avLst/>
          </a:prstGeom>
          <a:noFill/>
          <a:ln w="9525">
            <a:noFill/>
            <a:miter lim="800000"/>
            <a:headEnd/>
            <a:tailEnd/>
          </a:ln>
        </p:spPr>
      </p:pic>
      <p:sp>
        <p:nvSpPr>
          <p:cNvPr id="22534" name="WordArt 14"/>
          <p:cNvSpPr>
            <a:spLocks noChangeArrowheads="1" noChangeShapeType="1" noTextEdit="1"/>
          </p:cNvSpPr>
          <p:nvPr/>
        </p:nvSpPr>
        <p:spPr bwMode="auto">
          <a:xfrm>
            <a:off x="609600" y="2209800"/>
            <a:ext cx="8077200" cy="2743200"/>
          </a:xfrm>
          <a:prstGeom prst="rect">
            <a:avLst/>
          </a:prstGeom>
        </p:spPr>
        <p:txBody>
          <a:bodyPr wrap="none" fromWordArt="1">
            <a:prstTxWarp prst="textPlain">
              <a:avLst>
                <a:gd name="adj" fmla="val 50000"/>
              </a:avLst>
            </a:prstTxWarp>
          </a:bodyPr>
          <a:lstStyle/>
          <a:p>
            <a:pPr algn="ctr"/>
            <a:r>
              <a:rPr lang="en-US" sz="3600" kern="10">
                <a:ln w="28575">
                  <a:solidFill>
                    <a:srgbClr val="000000"/>
                  </a:solidFill>
                  <a:round/>
                  <a:headEnd/>
                  <a:tailEnd/>
                </a:ln>
                <a:solidFill>
                  <a:srgbClr val="990099"/>
                </a:solidFill>
                <a:latin typeface="Arial Black"/>
              </a:rPr>
              <a:t>Can you solve it?</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WordArt 8"/>
          <p:cNvSpPr>
            <a:spLocks noChangeArrowheads="1" noChangeShapeType="1" noTextEdit="1"/>
          </p:cNvSpPr>
          <p:nvPr/>
        </p:nvSpPr>
        <p:spPr bwMode="auto">
          <a:xfrm>
            <a:off x="1447800" y="381000"/>
            <a:ext cx="5638800" cy="762000"/>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FFFF00"/>
                </a:solidFill>
                <a:latin typeface="Arial Black"/>
              </a:rPr>
              <a:t>Case Summary</a:t>
            </a:r>
          </a:p>
        </p:txBody>
      </p:sp>
      <p:sp>
        <p:nvSpPr>
          <p:cNvPr id="23555" name="Text Box 13"/>
          <p:cNvSpPr txBox="1">
            <a:spLocks noChangeArrowheads="1"/>
          </p:cNvSpPr>
          <p:nvPr/>
        </p:nvSpPr>
        <p:spPr bwMode="auto">
          <a:xfrm>
            <a:off x="190500" y="1219200"/>
            <a:ext cx="8572500" cy="5451475"/>
          </a:xfrm>
          <a:prstGeom prst="rect">
            <a:avLst/>
          </a:prstGeom>
          <a:noFill/>
          <a:ln w="9525">
            <a:noFill/>
            <a:miter lim="800000"/>
            <a:headEnd/>
            <a:tailEnd/>
          </a:ln>
          <a:effectLst/>
        </p:spPr>
        <p:txBody>
          <a:bodyPr>
            <a:spAutoFit/>
          </a:bodyPr>
          <a:lstStyle/>
          <a:p>
            <a:pPr marL="342900" indent="-342900" algn="ctr" eaLnBrk="1" hangingPunct="1"/>
            <a:r>
              <a:rPr lang="en-US" sz="4400" b="1" baseline="0">
                <a:solidFill>
                  <a:srgbClr val="FFFFFF"/>
                </a:solidFill>
                <a:latin typeface="Times New Roman" pitchFamily="18" charset="0"/>
              </a:rPr>
              <a:t>There was nothing Leon, the driver, could do about the impending crash of the car he was driving. Leon knew the car would be completely demolished in the crash.  After the crash Leon didn’t have a scratch on him.  How can that be?</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2514600" y="381000"/>
            <a:ext cx="3429000" cy="685800"/>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FFFF00"/>
                </a:solidFill>
                <a:latin typeface="Arial Black"/>
              </a:rPr>
              <a:t>Solutions</a:t>
            </a:r>
          </a:p>
        </p:txBody>
      </p:sp>
      <p:sp>
        <p:nvSpPr>
          <p:cNvPr id="24579" name="Text Box 3"/>
          <p:cNvSpPr txBox="1">
            <a:spLocks noChangeArrowheads="1"/>
          </p:cNvSpPr>
          <p:nvPr/>
        </p:nvSpPr>
        <p:spPr bwMode="auto">
          <a:xfrm>
            <a:off x="381000" y="2286000"/>
            <a:ext cx="8458200" cy="2528888"/>
          </a:xfrm>
          <a:prstGeom prst="rect">
            <a:avLst/>
          </a:prstGeom>
          <a:noFill/>
          <a:ln w="9525">
            <a:noFill/>
            <a:miter lim="800000"/>
            <a:headEnd/>
            <a:tailEnd/>
          </a:ln>
          <a:effectLst/>
        </p:spPr>
        <p:txBody>
          <a:bodyPr>
            <a:spAutoFit/>
          </a:bodyPr>
          <a:lstStyle/>
          <a:p>
            <a:pPr marL="342900" indent="-342900" algn="ctr" eaLnBrk="1" hangingPunct="1"/>
            <a:r>
              <a:rPr lang="en-US" sz="3200" b="1" baseline="0">
                <a:solidFill>
                  <a:srgbClr val="FFFFFF"/>
                </a:solidFill>
              </a:rPr>
              <a:t>Leon was driving a remote control car.</a:t>
            </a:r>
          </a:p>
          <a:p>
            <a:pPr marL="342900" indent="-342900" algn="ctr" eaLnBrk="1" hangingPunct="1"/>
            <a:r>
              <a:rPr lang="en-US" sz="3200" b="1" baseline="0">
                <a:solidFill>
                  <a:srgbClr val="FFFFFF"/>
                </a:solidFill>
              </a:rPr>
              <a:t/>
            </a:r>
            <a:br>
              <a:rPr lang="en-US" sz="3200" b="1" baseline="0">
                <a:solidFill>
                  <a:srgbClr val="FFFFFF"/>
                </a:solidFill>
              </a:rPr>
            </a:br>
            <a:r>
              <a:rPr lang="en-US" sz="3200" b="1" baseline="0">
                <a:solidFill>
                  <a:srgbClr val="FFFFFF"/>
                </a:solidFill>
              </a:rPr>
              <a:t>or </a:t>
            </a:r>
            <a:br>
              <a:rPr lang="en-US" sz="3200" b="1" baseline="0">
                <a:solidFill>
                  <a:srgbClr val="FFFFFF"/>
                </a:solidFill>
              </a:rPr>
            </a:br>
            <a:endParaRPr lang="en-US" sz="3200" b="1" baseline="0">
              <a:solidFill>
                <a:srgbClr val="FFFFFF"/>
              </a:solidFill>
            </a:endParaRPr>
          </a:p>
          <a:p>
            <a:pPr marL="342900" indent="-342900" algn="ctr" eaLnBrk="1" hangingPunct="1"/>
            <a:r>
              <a:rPr lang="en-US" sz="3200" b="1" baseline="0">
                <a:solidFill>
                  <a:srgbClr val="FFFFFF"/>
                </a:solidFill>
              </a:rPr>
              <a:t>He was playing a video game.</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p:txBody>
          <a:bodyPr/>
          <a:lstStyle/>
          <a:p>
            <a:pPr eaLnBrk="1" hangingPunct="1">
              <a:defRPr/>
            </a:pPr>
            <a:r>
              <a:rPr lang="en-US" smtClean="0">
                <a:effectLst/>
              </a:rPr>
              <a:t>The following data were obtained by adding several different amounts of weight to a spring and measuring the corresponding stretch.</a:t>
            </a:r>
          </a:p>
          <a:p>
            <a:pPr eaLnBrk="1" hangingPunct="1">
              <a:defRPr/>
            </a:pPr>
            <a:endParaRPr lang="en-US" smtClean="0"/>
          </a:p>
        </p:txBody>
      </p:sp>
    </p:spTree>
    <p:extLst>
      <p:ext uri="{BB962C8B-B14F-4D97-AF65-F5344CB8AC3E}">
        <p14:creationId xmlns:p14="http://schemas.microsoft.com/office/powerpoint/2010/main" xmlns="" val="110250958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112720" name="Group 80"/>
          <p:cNvGraphicFramePr>
            <a:graphicFrameLocks noGrp="1"/>
          </p:cNvGraphicFramePr>
          <p:nvPr/>
        </p:nvGraphicFramePr>
        <p:xfrm>
          <a:off x="2165350" y="261938"/>
          <a:ext cx="5264150" cy="6278840"/>
        </p:xfrm>
        <a:graphic>
          <a:graphicData uri="http://schemas.openxmlformats.org/drawingml/2006/table">
            <a:tbl>
              <a:tblPr/>
              <a:tblGrid>
                <a:gridCol w="2632075"/>
                <a:gridCol w="2632075"/>
              </a:tblGrid>
              <a:tr h="10667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ahoma" pitchFamily="34" charset="0"/>
                          <a:cs typeface="Times New Roman" pitchFamily="18" charset="0"/>
                        </a:rPr>
                        <a:t>Stretch </a:t>
                      </a:r>
                      <a:endParaRPr kumimoji="0" lang="en-US" sz="32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ahoma" pitchFamily="34" charset="0"/>
                          <a:cs typeface="Times New Roman" pitchFamily="18" charset="0"/>
                        </a:rPr>
                        <a:t>(meters)</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ahoma" pitchFamily="34" charset="0"/>
                          <a:cs typeface="Times New Roman" pitchFamily="18" charset="0"/>
                        </a:rPr>
                        <a:t>Weight </a:t>
                      </a:r>
                      <a:endParaRPr kumimoji="0" lang="en-US" sz="32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ahoma" pitchFamily="34" charset="0"/>
                          <a:cs typeface="Times New Roman" pitchFamily="18" charset="0"/>
                        </a:rPr>
                        <a:t>(Newtons)</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0.1240</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6.0</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0.1475</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14.0</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0.1775</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22.0</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0.1950</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30.0</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0.2195</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38.0</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0.2300</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40.0</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0.2525</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47.0</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0.2675</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54.0</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0.2875</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ahoma" pitchFamily="34" charset="0"/>
                          <a:cs typeface="Times New Roman" pitchFamily="18" charset="0"/>
                        </a:rPr>
                        <a:t>58.0</a:t>
                      </a:r>
                      <a:endParaRPr kumimoji="0" lang="en-US" sz="3200" b="0" i="0" u="none" strike="noStrike" cap="none" normalizeH="0" baseline="0" smtClean="0">
                        <a:ln>
                          <a:noFill/>
                        </a:ln>
                        <a:solidFill>
                          <a:schemeClr val="tx1"/>
                        </a:solidFill>
                        <a:effectLst/>
                        <a:latin typeface="Tahoma"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721" name="AutoShape 81"/>
          <p:cNvSpPr>
            <a:spLocks noChangeArrowheads="1"/>
          </p:cNvSpPr>
          <p:nvPr/>
        </p:nvSpPr>
        <p:spPr bwMode="auto">
          <a:xfrm>
            <a:off x="7615238" y="287338"/>
            <a:ext cx="1528762" cy="1014412"/>
          </a:xfrm>
          <a:prstGeom prst="wedgeEllipseCallout">
            <a:avLst>
              <a:gd name="adj1" fmla="val -88111"/>
              <a:gd name="adj2" fmla="val 21204"/>
            </a:avLst>
          </a:prstGeom>
          <a:solidFill>
            <a:schemeClr val="accent1"/>
          </a:solidFill>
          <a:ln w="9525">
            <a:solidFill>
              <a:schemeClr val="tx1"/>
            </a:solidFill>
            <a:miter lim="800000"/>
            <a:headEnd/>
            <a:tailEnd/>
          </a:ln>
        </p:spPr>
        <p:txBody>
          <a:bodyPr/>
          <a:lstStyle/>
          <a:p>
            <a:pPr algn="ctr"/>
            <a:r>
              <a:rPr lang="en-US" sz="1200" b="0">
                <a:solidFill>
                  <a:srgbClr val="FFFFFF"/>
                </a:solidFill>
                <a:latin typeface="Tahoma" pitchFamily="34" charset="0"/>
              </a:rPr>
              <a:t>The Newton is a unit of force or weight</a:t>
            </a:r>
          </a:p>
        </p:txBody>
      </p:sp>
    </p:spTree>
    <p:extLst>
      <p:ext uri="{BB962C8B-B14F-4D97-AF65-F5344CB8AC3E}">
        <p14:creationId xmlns:p14="http://schemas.microsoft.com/office/powerpoint/2010/main" xmlns="" val="14799979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12720"/>
                                        </p:tgtEl>
                                        <p:attrNameLst>
                                          <p:attrName>style.visibility</p:attrName>
                                        </p:attrNameLst>
                                      </p:cBhvr>
                                      <p:to>
                                        <p:strVal val="visible"/>
                                      </p:to>
                                    </p:set>
                                    <p:animEffect transition="in" filter="fade">
                                      <p:cBhvr>
                                        <p:cTn id="7" dur="3000"/>
                                        <p:tgtEl>
                                          <p:spTgt spid="112720"/>
                                        </p:tgtEl>
                                      </p:cBhvr>
                                    </p:animEffect>
                                    <p:anim calcmode="lin" valueType="num">
                                      <p:cBhvr>
                                        <p:cTn id="8" dur="3000" fill="hold"/>
                                        <p:tgtEl>
                                          <p:spTgt spid="112720"/>
                                        </p:tgtEl>
                                        <p:attrNameLst>
                                          <p:attrName>ppt_x</p:attrName>
                                        </p:attrNameLst>
                                      </p:cBhvr>
                                      <p:tavLst>
                                        <p:tav tm="0">
                                          <p:val>
                                            <p:strVal val="#ppt_x"/>
                                          </p:val>
                                        </p:tav>
                                        <p:tav tm="100000">
                                          <p:val>
                                            <p:strVal val="#ppt_x"/>
                                          </p:val>
                                        </p:tav>
                                      </p:tavLst>
                                    </p:anim>
                                    <p:anim calcmode="lin" valueType="num">
                                      <p:cBhvr>
                                        <p:cTn id="9" dur="2700" decel="100000" fill="hold"/>
                                        <p:tgtEl>
                                          <p:spTgt spid="112720"/>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11272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2721"/>
                                        </p:tgtEl>
                                        <p:attrNameLst>
                                          <p:attrName>style.visibility</p:attrName>
                                        </p:attrNameLst>
                                      </p:cBhvr>
                                      <p:to>
                                        <p:strVal val="visible"/>
                                      </p:to>
                                    </p:set>
                                    <p:animEffect transition="in" filter="fade">
                                      <p:cBhvr>
                                        <p:cTn id="15" dur="2000"/>
                                        <p:tgtEl>
                                          <p:spTgt spid="112721"/>
                                        </p:tgtEl>
                                      </p:cBhvr>
                                    </p:animEffect>
                                  </p:childTnLst>
                                </p:cTn>
                              </p:par>
                            </p:childTnLst>
                          </p:cTn>
                        </p:par>
                        <p:par>
                          <p:cTn id="16" fill="hold" nodeType="afterGroup">
                            <p:stCondLst>
                              <p:cond delay="2000"/>
                            </p:stCondLst>
                            <p:childTnLst>
                              <p:par>
                                <p:cTn id="17" presetID="35" presetClass="emph" presetSubtype="0" fill="hold" grpId="1" nodeType="afterEffect">
                                  <p:stCondLst>
                                    <p:cond delay="0"/>
                                  </p:stCondLst>
                                  <p:childTnLst>
                                    <p:anim calcmode="discrete" valueType="str">
                                      <p:cBhvr>
                                        <p:cTn id="18" dur="1000" fill="hold"/>
                                        <p:tgtEl>
                                          <p:spTgt spid="112721"/>
                                        </p:tgtEl>
                                        <p:attrNameLst>
                                          <p:attrName>style.visibility</p:attrName>
                                        </p:attrNameLst>
                                      </p:cBhvr>
                                      <p:tavLst>
                                        <p:tav tm="0">
                                          <p:val>
                                            <p:strVal val="hidden"/>
                                          </p:val>
                                        </p:tav>
                                        <p:tav tm="50000">
                                          <p:val>
                                            <p:strVal val="visible"/>
                                          </p:val>
                                        </p:tav>
                                      </p:tavLst>
                                    </p:anim>
                                  </p:childTnLst>
                                </p:cTn>
                              </p:par>
                            </p:childTnLst>
                          </p:cTn>
                        </p:par>
                        <p:par>
                          <p:cTn id="19" fill="hold" nodeType="afterGroup">
                            <p:stCondLst>
                              <p:cond delay="3000"/>
                            </p:stCondLst>
                            <p:childTnLst>
                              <p:par>
                                <p:cTn id="20" presetID="35" presetClass="emph" presetSubtype="0" fill="hold" grpId="2" nodeType="afterEffect">
                                  <p:stCondLst>
                                    <p:cond delay="0"/>
                                  </p:stCondLst>
                                  <p:childTnLst>
                                    <p:anim calcmode="discrete" valueType="str">
                                      <p:cBhvr>
                                        <p:cTn id="21" dur="1000" fill="hold"/>
                                        <p:tgtEl>
                                          <p:spTgt spid="112721"/>
                                        </p:tgtEl>
                                        <p:attrNameLst>
                                          <p:attrName>style.visibility</p:attrName>
                                        </p:attrNameLst>
                                      </p:cBhvr>
                                      <p:tavLst>
                                        <p:tav tm="0">
                                          <p:val>
                                            <p:strVal val="hidden"/>
                                          </p:val>
                                        </p:tav>
                                        <p:tav tm="50000">
                                          <p:val>
                                            <p:strVal val="visible"/>
                                          </p:val>
                                        </p:tav>
                                      </p:tavLst>
                                    </p:anim>
                                  </p:childTnLst>
                                </p:cTn>
                              </p:par>
                            </p:childTnLst>
                          </p:cTn>
                        </p:par>
                        <p:par>
                          <p:cTn id="22" fill="hold" nodeType="afterGroup">
                            <p:stCondLst>
                              <p:cond delay="4000"/>
                            </p:stCondLst>
                            <p:childTnLst>
                              <p:par>
                                <p:cTn id="23" presetID="35" presetClass="emph" presetSubtype="0" fill="hold" grpId="4" nodeType="afterEffect">
                                  <p:stCondLst>
                                    <p:cond delay="0"/>
                                  </p:stCondLst>
                                  <p:childTnLst>
                                    <p:anim calcmode="discrete" valueType="str">
                                      <p:cBhvr>
                                        <p:cTn id="24" dur="1000" fill="hold"/>
                                        <p:tgtEl>
                                          <p:spTgt spid="112721"/>
                                        </p:tgtEl>
                                        <p:attrNameLst>
                                          <p:attrName>style.visibility</p:attrName>
                                        </p:attrNameLst>
                                      </p:cBhvr>
                                      <p:tavLst>
                                        <p:tav tm="0">
                                          <p:val>
                                            <p:strVal val="hidden"/>
                                          </p:val>
                                        </p:tav>
                                        <p:tav tm="50000">
                                          <p:val>
                                            <p:strVal val="visible"/>
                                          </p:val>
                                        </p:tav>
                                      </p:tavLst>
                                    </p:anim>
                                  </p:childTnLst>
                                </p:cTn>
                              </p:par>
                            </p:childTnLst>
                          </p:cTn>
                        </p:par>
                        <p:par>
                          <p:cTn id="25" fill="hold" nodeType="afterGroup">
                            <p:stCondLst>
                              <p:cond delay="5000"/>
                            </p:stCondLst>
                            <p:childTnLst>
                              <p:par>
                                <p:cTn id="26" presetID="35" presetClass="emph" presetSubtype="0" fill="hold" grpId="3" nodeType="afterEffect">
                                  <p:stCondLst>
                                    <p:cond delay="0"/>
                                  </p:stCondLst>
                                  <p:childTnLst>
                                    <p:anim calcmode="discrete" valueType="str">
                                      <p:cBhvr>
                                        <p:cTn id="27" dur="1000" fill="hold"/>
                                        <p:tgtEl>
                                          <p:spTgt spid="1127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1" grpId="0" animBg="1"/>
      <p:bldP spid="112721" grpId="1" animBg="1"/>
      <p:bldP spid="112721" grpId="2" animBg="1"/>
      <p:bldP spid="112721" grpId="3" animBg="1"/>
      <p:bldP spid="112721" grpId="4"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457200" y="228600"/>
            <a:ext cx="8229600" cy="6400800"/>
          </a:xfrm>
        </p:spPr>
        <p:txBody>
          <a:bodyPr/>
          <a:lstStyle/>
          <a:p>
            <a:pPr eaLnBrk="1" hangingPunct="1"/>
            <a:r>
              <a:rPr lang="en-US" sz="2800" smtClean="0">
                <a:effectLst/>
              </a:rPr>
              <a:t>There are two </a:t>
            </a:r>
            <a:r>
              <a:rPr lang="en-US" sz="2800" u="sng" smtClean="0">
                <a:effectLst/>
              </a:rPr>
              <a:t>variables</a:t>
            </a:r>
            <a:r>
              <a:rPr lang="en-US" sz="2800" smtClean="0">
                <a:effectLst/>
              </a:rPr>
              <a:t> or parameters that can change during the experiment, weight and stretch.  </a:t>
            </a:r>
          </a:p>
          <a:p>
            <a:pPr eaLnBrk="1" hangingPunct="1"/>
            <a:r>
              <a:rPr lang="en-US" sz="2800" smtClean="0">
                <a:effectLst/>
              </a:rPr>
              <a:t>As mentioned earlier the experimenter controls the amount of weight to be added.  </a:t>
            </a:r>
          </a:p>
          <a:p>
            <a:pPr eaLnBrk="1" hangingPunct="1"/>
            <a:r>
              <a:rPr lang="en-US" sz="2800" smtClean="0">
                <a:effectLst/>
              </a:rPr>
              <a:t>The weight is therefore called the </a:t>
            </a:r>
            <a:r>
              <a:rPr lang="en-US" sz="2800" u="sng" smtClean="0">
                <a:effectLst/>
              </a:rPr>
              <a:t>independent variable</a:t>
            </a:r>
            <a:r>
              <a:rPr lang="en-US" sz="2800" smtClean="0">
                <a:effectLst/>
              </a:rPr>
              <a:t>.  </a:t>
            </a:r>
          </a:p>
          <a:p>
            <a:pPr eaLnBrk="1" hangingPunct="1"/>
            <a:r>
              <a:rPr lang="en-US" sz="2800" smtClean="0">
                <a:effectLst/>
              </a:rPr>
              <a:t>Again as mentioned before the amount that the spring stretches depends on how much weight is added.  Hence the stretch is called the </a:t>
            </a:r>
            <a:r>
              <a:rPr lang="en-US" sz="2800" u="sng" smtClean="0">
                <a:effectLst/>
              </a:rPr>
              <a:t>dependent variable</a:t>
            </a:r>
            <a:r>
              <a:rPr lang="en-US" sz="2800" smtClean="0">
                <a:effectLst/>
              </a:rPr>
              <a:t>.  </a:t>
            </a:r>
          </a:p>
          <a:p>
            <a:pPr eaLnBrk="1" hangingPunct="1"/>
            <a:r>
              <a:rPr lang="en-US" sz="2800" smtClean="0">
                <a:effectLst/>
              </a:rPr>
              <a:t>The dependent variable is the quantity that depends on the independent variable.</a:t>
            </a:r>
          </a:p>
        </p:txBody>
      </p:sp>
    </p:spTree>
    <p:extLst>
      <p:ext uri="{BB962C8B-B14F-4D97-AF65-F5344CB8AC3E}">
        <p14:creationId xmlns:p14="http://schemas.microsoft.com/office/powerpoint/2010/main" xmlns="" val="34287334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p:cTn id="7" dur="500" fill="hold"/>
                                        <p:tgtEl>
                                          <p:spTgt spid="72707">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7270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p:cTn id="13" dur="500" fill="hold"/>
                                        <p:tgtEl>
                                          <p:spTgt spid="72707">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7270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p:cTn id="19" dur="500" fill="hold"/>
                                        <p:tgtEl>
                                          <p:spTgt spid="72707">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72707">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p:cTn id="25" dur="500" fill="hold"/>
                                        <p:tgtEl>
                                          <p:spTgt spid="72707">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7270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72707">
                                            <p:txEl>
                                              <p:pRg st="4" end="4"/>
                                            </p:txEl>
                                          </p:spTgt>
                                        </p:tgtEl>
                                        <p:attrNameLst>
                                          <p:attrName>style.visibility</p:attrName>
                                        </p:attrNameLst>
                                      </p:cBhvr>
                                      <p:to>
                                        <p:strVal val="visible"/>
                                      </p:to>
                                    </p:set>
                                    <p:anim calcmode="lin" valueType="num">
                                      <p:cBhvr>
                                        <p:cTn id="31" dur="500" fill="hold"/>
                                        <p:tgtEl>
                                          <p:spTgt spid="72707">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72707">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457200" y="457200"/>
            <a:ext cx="8229600" cy="6172200"/>
          </a:xfrm>
        </p:spPr>
        <p:txBody>
          <a:bodyPr/>
          <a:lstStyle/>
          <a:p>
            <a:pPr eaLnBrk="1" hangingPunct="1"/>
            <a:r>
              <a:rPr lang="en-US" dirty="0" smtClean="0">
                <a:effectLst/>
              </a:rPr>
              <a:t>A graph of this experimental data is shown on the next slide.</a:t>
            </a:r>
          </a:p>
          <a:p>
            <a:pPr eaLnBrk="1" hangingPunct="1"/>
            <a:r>
              <a:rPr lang="en-US" dirty="0" smtClean="0">
                <a:effectLst/>
              </a:rPr>
              <a:t>The independent variable is always plotted on the horizontal axis.</a:t>
            </a:r>
          </a:p>
          <a:p>
            <a:pPr eaLnBrk="1" hangingPunct="1"/>
            <a:r>
              <a:rPr lang="en-US" dirty="0" smtClean="0">
                <a:effectLst/>
              </a:rPr>
              <a:t>The dependent variable is plotted on the vertical axis.</a:t>
            </a:r>
          </a:p>
          <a:p>
            <a:pPr eaLnBrk="1" hangingPunct="1"/>
            <a:r>
              <a:rPr lang="en-US" dirty="0" smtClean="0">
                <a:effectLst/>
              </a:rPr>
              <a:t>Notice that each axis is not only labeled as to what is plotted on it, but also, the units in which the variable is displayed.  </a:t>
            </a:r>
          </a:p>
          <a:p>
            <a:pPr eaLnBrk="1" hangingPunct="1"/>
            <a:r>
              <a:rPr lang="en-US" b="1" dirty="0" smtClean="0">
                <a:solidFill>
                  <a:srgbClr val="FF0000"/>
                </a:solidFill>
                <a:effectLst/>
              </a:rPr>
              <a:t>Units are important</a:t>
            </a:r>
            <a:r>
              <a:rPr lang="en-US" dirty="0" smtClean="0">
                <a:solidFill>
                  <a:srgbClr val="FF0000"/>
                </a:solidFill>
                <a:effectLst/>
              </a:rPr>
              <a:t>.</a:t>
            </a:r>
          </a:p>
        </p:txBody>
      </p:sp>
    </p:spTree>
    <p:extLst>
      <p:ext uri="{BB962C8B-B14F-4D97-AF65-F5344CB8AC3E}">
        <p14:creationId xmlns:p14="http://schemas.microsoft.com/office/powerpoint/2010/main" xmlns="" val="43023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20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fade">
                                      <p:cBhvr>
                                        <p:cTn id="12" dur="20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fade">
                                      <p:cBhvr>
                                        <p:cTn id="17" dur="2000"/>
                                        <p:tgtEl>
                                          <p:spTgt spid="73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fade">
                                      <p:cBhvr>
                                        <p:cTn id="22" dur="2000"/>
                                        <p:tgtEl>
                                          <p:spTgt spid="737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3731">
                                            <p:txEl>
                                              <p:pRg st="4" end="4"/>
                                            </p:txEl>
                                          </p:spTgt>
                                        </p:tgtEl>
                                        <p:attrNameLst>
                                          <p:attrName>style.visibility</p:attrName>
                                        </p:attrNameLst>
                                      </p:cBhvr>
                                      <p:to>
                                        <p:strVal val="visible"/>
                                      </p:to>
                                    </p:set>
                                    <p:animEffect transition="in" filter="fade">
                                      <p:cBhvr>
                                        <p:cTn id="27" dur="2000"/>
                                        <p:tgtEl>
                                          <p:spTgt spid="73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94390" name="Text Box 182"/>
          <p:cNvSpPr txBox="1">
            <a:spLocks noChangeArrowheads="1"/>
          </p:cNvSpPr>
          <p:nvPr/>
        </p:nvSpPr>
        <p:spPr bwMode="auto">
          <a:xfrm>
            <a:off x="3657600" y="457200"/>
            <a:ext cx="4619150" cy="369332"/>
          </a:xfrm>
          <a:prstGeom prst="rect">
            <a:avLst/>
          </a:prstGeom>
          <a:noFill/>
          <a:ln w="9525">
            <a:noFill/>
            <a:miter lim="800000"/>
            <a:headEnd/>
            <a:tailEnd/>
          </a:ln>
        </p:spPr>
        <p:txBody>
          <a:bodyPr wrap="none">
            <a:spAutoFit/>
          </a:bodyPr>
          <a:lstStyle/>
          <a:p>
            <a:r>
              <a:rPr lang="en-US" sz="1800" b="0" dirty="0">
                <a:solidFill>
                  <a:srgbClr val="FFFFFF"/>
                </a:solidFill>
                <a:latin typeface="Tahoma" pitchFamily="34" charset="0"/>
              </a:rPr>
              <a:t>Each graph should be identified with a </a:t>
            </a:r>
            <a:r>
              <a:rPr lang="en-US" sz="1800" b="0" dirty="0" smtClean="0">
                <a:solidFill>
                  <a:srgbClr val="FFFFFF"/>
                </a:solidFill>
                <a:latin typeface="Tahoma" pitchFamily="34" charset="0"/>
              </a:rPr>
              <a:t>title.</a:t>
            </a:r>
            <a:endParaRPr lang="en-US" sz="1800" b="0" dirty="0">
              <a:solidFill>
                <a:srgbClr val="FFFFFF"/>
              </a:solidFill>
              <a:latin typeface="Tahoma" pitchFamily="34" charset="0"/>
            </a:endParaRPr>
          </a:p>
        </p:txBody>
      </p:sp>
      <p:sp>
        <p:nvSpPr>
          <p:cNvPr id="94232" name="Text Box 24"/>
          <p:cNvSpPr txBox="1">
            <a:spLocks noChangeArrowheads="1"/>
          </p:cNvSpPr>
          <p:nvPr/>
        </p:nvSpPr>
        <p:spPr bwMode="auto">
          <a:xfrm>
            <a:off x="1283130" y="990600"/>
            <a:ext cx="7860870" cy="369332"/>
          </a:xfrm>
          <a:prstGeom prst="rect">
            <a:avLst/>
          </a:prstGeom>
          <a:noFill/>
          <a:ln w="9525">
            <a:noFill/>
            <a:miter lim="800000"/>
            <a:headEnd/>
            <a:tailEnd/>
          </a:ln>
        </p:spPr>
        <p:txBody>
          <a:bodyPr wrap="none">
            <a:spAutoFit/>
          </a:bodyPr>
          <a:lstStyle/>
          <a:p>
            <a:r>
              <a:rPr lang="en-US" sz="1800" b="0" dirty="0">
                <a:solidFill>
                  <a:srgbClr val="FFFFFF"/>
                </a:solidFill>
                <a:latin typeface="Tahoma" pitchFamily="34" charset="0"/>
              </a:rPr>
              <a:t>Weight, the independent variable, will be plotted along the horizontal </a:t>
            </a:r>
            <a:r>
              <a:rPr lang="en-US" sz="1800" b="0" dirty="0" smtClean="0">
                <a:solidFill>
                  <a:srgbClr val="FFFFFF"/>
                </a:solidFill>
                <a:latin typeface="Tahoma" pitchFamily="34" charset="0"/>
              </a:rPr>
              <a:t>axis.</a:t>
            </a:r>
            <a:endParaRPr lang="en-US" sz="1800" b="0" dirty="0">
              <a:solidFill>
                <a:srgbClr val="FFFFFF"/>
              </a:solidFill>
              <a:latin typeface="Tahoma" pitchFamily="34" charset="0"/>
            </a:endParaRPr>
          </a:p>
        </p:txBody>
      </p:sp>
      <p:sp>
        <p:nvSpPr>
          <p:cNvPr id="94233" name="Text Box 25"/>
          <p:cNvSpPr txBox="1">
            <a:spLocks noChangeArrowheads="1"/>
          </p:cNvSpPr>
          <p:nvPr/>
        </p:nvSpPr>
        <p:spPr bwMode="auto">
          <a:xfrm>
            <a:off x="3932238" y="6508750"/>
            <a:ext cx="2011362" cy="366713"/>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Weight (Newtons)</a:t>
            </a:r>
          </a:p>
        </p:txBody>
      </p:sp>
      <p:grpSp>
        <p:nvGrpSpPr>
          <p:cNvPr id="2" name="Group 26"/>
          <p:cNvGrpSpPr>
            <a:grpSpLocks/>
          </p:cNvGrpSpPr>
          <p:nvPr/>
        </p:nvGrpSpPr>
        <p:grpSpPr bwMode="auto">
          <a:xfrm>
            <a:off x="1138238" y="6146800"/>
            <a:ext cx="7677150" cy="373063"/>
            <a:chOff x="477" y="3813"/>
            <a:chExt cx="4836" cy="235"/>
          </a:xfrm>
        </p:grpSpPr>
        <p:sp>
          <p:nvSpPr>
            <p:cNvPr id="11360" name="Text Box 27"/>
            <p:cNvSpPr txBox="1">
              <a:spLocks noChangeArrowheads="1"/>
            </p:cNvSpPr>
            <p:nvPr/>
          </p:nvSpPr>
          <p:spPr bwMode="auto">
            <a:xfrm>
              <a:off x="477" y="3816"/>
              <a:ext cx="195"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a:t>
              </a:r>
            </a:p>
          </p:txBody>
        </p:sp>
        <p:sp>
          <p:nvSpPr>
            <p:cNvPr id="11361" name="Text Box 28"/>
            <p:cNvSpPr txBox="1">
              <a:spLocks noChangeArrowheads="1"/>
            </p:cNvSpPr>
            <p:nvPr/>
          </p:nvSpPr>
          <p:spPr bwMode="auto">
            <a:xfrm>
              <a:off x="1207" y="3813"/>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10</a:t>
              </a:r>
            </a:p>
          </p:txBody>
        </p:sp>
        <p:sp>
          <p:nvSpPr>
            <p:cNvPr id="11362" name="Text Box 29"/>
            <p:cNvSpPr txBox="1">
              <a:spLocks noChangeArrowheads="1"/>
            </p:cNvSpPr>
            <p:nvPr/>
          </p:nvSpPr>
          <p:spPr bwMode="auto">
            <a:xfrm>
              <a:off x="1968" y="3813"/>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20</a:t>
              </a:r>
            </a:p>
          </p:txBody>
        </p:sp>
        <p:sp>
          <p:nvSpPr>
            <p:cNvPr id="11363" name="Text Box 30"/>
            <p:cNvSpPr txBox="1">
              <a:spLocks noChangeArrowheads="1"/>
            </p:cNvSpPr>
            <p:nvPr/>
          </p:nvSpPr>
          <p:spPr bwMode="auto">
            <a:xfrm>
              <a:off x="2733" y="3815"/>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30</a:t>
              </a:r>
            </a:p>
          </p:txBody>
        </p:sp>
        <p:sp>
          <p:nvSpPr>
            <p:cNvPr id="11364" name="Text Box 31"/>
            <p:cNvSpPr txBox="1">
              <a:spLocks noChangeArrowheads="1"/>
            </p:cNvSpPr>
            <p:nvPr/>
          </p:nvSpPr>
          <p:spPr bwMode="auto">
            <a:xfrm>
              <a:off x="3511" y="3813"/>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40</a:t>
              </a:r>
            </a:p>
          </p:txBody>
        </p:sp>
        <p:sp>
          <p:nvSpPr>
            <p:cNvPr id="11365" name="Text Box 32"/>
            <p:cNvSpPr txBox="1">
              <a:spLocks noChangeArrowheads="1"/>
            </p:cNvSpPr>
            <p:nvPr/>
          </p:nvSpPr>
          <p:spPr bwMode="auto">
            <a:xfrm>
              <a:off x="4272" y="3813"/>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50</a:t>
              </a:r>
            </a:p>
          </p:txBody>
        </p:sp>
        <p:sp>
          <p:nvSpPr>
            <p:cNvPr id="11366" name="Text Box 33"/>
            <p:cNvSpPr txBox="1">
              <a:spLocks noChangeArrowheads="1"/>
            </p:cNvSpPr>
            <p:nvPr/>
          </p:nvSpPr>
          <p:spPr bwMode="auto">
            <a:xfrm>
              <a:off x="5039" y="3817"/>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60</a:t>
              </a:r>
            </a:p>
          </p:txBody>
        </p:sp>
      </p:grpSp>
      <p:grpSp>
        <p:nvGrpSpPr>
          <p:cNvPr id="3" name="Group 34"/>
          <p:cNvGrpSpPr>
            <a:grpSpLocks/>
          </p:cNvGrpSpPr>
          <p:nvPr/>
        </p:nvGrpSpPr>
        <p:grpSpPr bwMode="auto">
          <a:xfrm>
            <a:off x="1295400" y="5959475"/>
            <a:ext cx="7313613" cy="184150"/>
            <a:chOff x="576" y="3695"/>
            <a:chExt cx="4607" cy="116"/>
          </a:xfrm>
        </p:grpSpPr>
        <p:grpSp>
          <p:nvGrpSpPr>
            <p:cNvPr id="11316" name="Group 35"/>
            <p:cNvGrpSpPr>
              <a:grpSpLocks/>
            </p:cNvGrpSpPr>
            <p:nvPr/>
          </p:nvGrpSpPr>
          <p:grpSpPr bwMode="auto">
            <a:xfrm>
              <a:off x="576" y="3696"/>
              <a:ext cx="4607" cy="115"/>
              <a:chOff x="718" y="3596"/>
              <a:chExt cx="4145" cy="115"/>
            </a:xfrm>
          </p:grpSpPr>
          <p:grpSp>
            <p:nvGrpSpPr>
              <p:cNvPr id="11318" name="Group 36"/>
              <p:cNvGrpSpPr>
                <a:grpSpLocks/>
              </p:cNvGrpSpPr>
              <p:nvPr/>
            </p:nvGrpSpPr>
            <p:grpSpPr bwMode="auto">
              <a:xfrm>
                <a:off x="718" y="3596"/>
                <a:ext cx="691" cy="115"/>
                <a:chOff x="718" y="3596"/>
                <a:chExt cx="576" cy="115"/>
              </a:xfrm>
            </p:grpSpPr>
            <p:sp>
              <p:nvSpPr>
                <p:cNvPr id="11354" name="Line 37"/>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55" name="Line 38"/>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56" name="Line 39"/>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57" name="Line 40"/>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58" name="Line 41"/>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59" name="Line 42"/>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1319" name="Group 43"/>
              <p:cNvGrpSpPr>
                <a:grpSpLocks/>
              </p:cNvGrpSpPr>
              <p:nvPr/>
            </p:nvGrpSpPr>
            <p:grpSpPr bwMode="auto">
              <a:xfrm>
                <a:off x="1409" y="3596"/>
                <a:ext cx="691" cy="115"/>
                <a:chOff x="718" y="3596"/>
                <a:chExt cx="576" cy="115"/>
              </a:xfrm>
            </p:grpSpPr>
            <p:sp>
              <p:nvSpPr>
                <p:cNvPr id="11348" name="Line 44"/>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49" name="Line 45"/>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50" name="Line 46"/>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51" name="Line 47"/>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52" name="Line 48"/>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53" name="Line 49"/>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1320" name="Group 50"/>
              <p:cNvGrpSpPr>
                <a:grpSpLocks/>
              </p:cNvGrpSpPr>
              <p:nvPr/>
            </p:nvGrpSpPr>
            <p:grpSpPr bwMode="auto">
              <a:xfrm>
                <a:off x="2100" y="3596"/>
                <a:ext cx="691" cy="115"/>
                <a:chOff x="718" y="3596"/>
                <a:chExt cx="576" cy="115"/>
              </a:xfrm>
            </p:grpSpPr>
            <p:sp>
              <p:nvSpPr>
                <p:cNvPr id="11342" name="Line 51"/>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43" name="Line 52"/>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44" name="Line 53"/>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45" name="Line 54"/>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46" name="Line 55"/>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47" name="Line 56"/>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1321" name="Group 57"/>
              <p:cNvGrpSpPr>
                <a:grpSpLocks/>
              </p:cNvGrpSpPr>
              <p:nvPr/>
            </p:nvGrpSpPr>
            <p:grpSpPr bwMode="auto">
              <a:xfrm>
                <a:off x="2791" y="3596"/>
                <a:ext cx="691" cy="115"/>
                <a:chOff x="718" y="3596"/>
                <a:chExt cx="576" cy="115"/>
              </a:xfrm>
            </p:grpSpPr>
            <p:sp>
              <p:nvSpPr>
                <p:cNvPr id="11336" name="Line 58"/>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37" name="Line 59"/>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38" name="Line 60"/>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39" name="Line 61"/>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40" name="Line 62"/>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41" name="Line 63"/>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1322" name="Group 64"/>
              <p:cNvGrpSpPr>
                <a:grpSpLocks/>
              </p:cNvGrpSpPr>
              <p:nvPr/>
            </p:nvGrpSpPr>
            <p:grpSpPr bwMode="auto">
              <a:xfrm>
                <a:off x="3482" y="3596"/>
                <a:ext cx="691" cy="115"/>
                <a:chOff x="718" y="3596"/>
                <a:chExt cx="576" cy="115"/>
              </a:xfrm>
            </p:grpSpPr>
            <p:sp>
              <p:nvSpPr>
                <p:cNvPr id="11330" name="Line 65"/>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31" name="Line 66"/>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32" name="Line 67"/>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33" name="Line 68"/>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34" name="Line 69"/>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35" name="Line 70"/>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1323" name="Group 71"/>
              <p:cNvGrpSpPr>
                <a:grpSpLocks/>
              </p:cNvGrpSpPr>
              <p:nvPr/>
            </p:nvGrpSpPr>
            <p:grpSpPr bwMode="auto">
              <a:xfrm>
                <a:off x="4172" y="3596"/>
                <a:ext cx="691" cy="115"/>
                <a:chOff x="718" y="3596"/>
                <a:chExt cx="576" cy="115"/>
              </a:xfrm>
            </p:grpSpPr>
            <p:sp>
              <p:nvSpPr>
                <p:cNvPr id="11324" name="Line 72"/>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25" name="Line 73"/>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26" name="Line 74"/>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27" name="Line 75"/>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28" name="Line 76"/>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29" name="Line 77"/>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sp>
          <p:nvSpPr>
            <p:cNvPr id="11317" name="Line 78"/>
            <p:cNvSpPr>
              <a:spLocks noChangeShapeType="1"/>
            </p:cNvSpPr>
            <p:nvPr/>
          </p:nvSpPr>
          <p:spPr bwMode="auto">
            <a:xfrm>
              <a:off x="576" y="3695"/>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sp>
        <p:nvSpPr>
          <p:cNvPr id="94287" name="Text Box 79"/>
          <p:cNvSpPr txBox="1">
            <a:spLocks noChangeArrowheads="1"/>
          </p:cNvSpPr>
          <p:nvPr/>
        </p:nvSpPr>
        <p:spPr bwMode="auto">
          <a:xfrm>
            <a:off x="1524000" y="1447800"/>
            <a:ext cx="7264938" cy="369332"/>
          </a:xfrm>
          <a:prstGeom prst="rect">
            <a:avLst/>
          </a:prstGeom>
          <a:noFill/>
          <a:ln w="9525">
            <a:noFill/>
            <a:miter lim="800000"/>
            <a:headEnd/>
            <a:tailEnd/>
          </a:ln>
        </p:spPr>
        <p:txBody>
          <a:bodyPr wrap="none">
            <a:spAutoFit/>
          </a:bodyPr>
          <a:lstStyle/>
          <a:p>
            <a:r>
              <a:rPr lang="en-US" sz="1800" b="0" dirty="0">
                <a:solidFill>
                  <a:srgbClr val="FFFFFF"/>
                </a:solidFill>
                <a:latin typeface="Tahoma" pitchFamily="34" charset="0"/>
              </a:rPr>
              <a:t>Stretch, the dependent variable, will be plotted along the vertical </a:t>
            </a:r>
            <a:r>
              <a:rPr lang="en-US" sz="1800" b="0" dirty="0" smtClean="0">
                <a:solidFill>
                  <a:srgbClr val="FFFFFF"/>
                </a:solidFill>
                <a:latin typeface="Tahoma" pitchFamily="34" charset="0"/>
              </a:rPr>
              <a:t>axis.</a:t>
            </a:r>
            <a:endParaRPr lang="en-US" sz="1800" b="0" dirty="0">
              <a:solidFill>
                <a:srgbClr val="FFFFFF"/>
              </a:solidFill>
              <a:latin typeface="Tahoma" pitchFamily="34" charset="0"/>
            </a:endParaRPr>
          </a:p>
        </p:txBody>
      </p:sp>
      <p:sp>
        <p:nvSpPr>
          <p:cNvPr id="11272" name="Line 80"/>
          <p:cNvSpPr>
            <a:spLocks noChangeShapeType="1"/>
          </p:cNvSpPr>
          <p:nvPr/>
        </p:nvSpPr>
        <p:spPr bwMode="auto">
          <a:xfrm rot="5400000">
            <a:off x="5104607" y="-286545"/>
            <a:ext cx="0" cy="182563"/>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4289" name="Text Box 81"/>
          <p:cNvSpPr txBox="1">
            <a:spLocks noChangeArrowheads="1"/>
          </p:cNvSpPr>
          <p:nvPr/>
        </p:nvSpPr>
        <p:spPr bwMode="auto">
          <a:xfrm rot="-5400000">
            <a:off x="-638969" y="3344070"/>
            <a:ext cx="1838325" cy="366712"/>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Stretch (meters)</a:t>
            </a:r>
          </a:p>
        </p:txBody>
      </p:sp>
      <p:grpSp>
        <p:nvGrpSpPr>
          <p:cNvPr id="11" name="Group 82"/>
          <p:cNvGrpSpPr>
            <a:grpSpLocks/>
          </p:cNvGrpSpPr>
          <p:nvPr/>
        </p:nvGrpSpPr>
        <p:grpSpPr bwMode="auto">
          <a:xfrm>
            <a:off x="1111250" y="461963"/>
            <a:ext cx="185738" cy="5500687"/>
            <a:chOff x="460" y="232"/>
            <a:chExt cx="117" cy="3465"/>
          </a:xfrm>
        </p:grpSpPr>
        <p:grpSp>
          <p:nvGrpSpPr>
            <p:cNvPr id="11285" name="Group 83"/>
            <p:cNvGrpSpPr>
              <a:grpSpLocks/>
            </p:cNvGrpSpPr>
            <p:nvPr/>
          </p:nvGrpSpPr>
          <p:grpSpPr bwMode="auto">
            <a:xfrm>
              <a:off x="462" y="3006"/>
              <a:ext cx="115" cy="691"/>
              <a:chOff x="462" y="3006"/>
              <a:chExt cx="115" cy="691"/>
            </a:xfrm>
          </p:grpSpPr>
          <p:sp>
            <p:nvSpPr>
              <p:cNvPr id="11311" name="Line 84"/>
              <p:cNvSpPr>
                <a:spLocks noChangeShapeType="1"/>
              </p:cNvSpPr>
              <p:nvPr/>
            </p:nvSpPr>
            <p:spPr bwMode="auto">
              <a:xfrm rot="5400000">
                <a:off x="520" y="3638"/>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12" name="Line 85"/>
              <p:cNvSpPr>
                <a:spLocks noChangeShapeType="1"/>
              </p:cNvSpPr>
              <p:nvPr/>
            </p:nvSpPr>
            <p:spPr bwMode="auto">
              <a:xfrm rot="5400000">
                <a:off x="230" y="3352"/>
                <a:ext cx="691"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13" name="Line 86"/>
              <p:cNvSpPr>
                <a:spLocks noChangeShapeType="1"/>
              </p:cNvSpPr>
              <p:nvPr/>
            </p:nvSpPr>
            <p:spPr bwMode="auto">
              <a:xfrm rot="5400000">
                <a:off x="547" y="3147"/>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14" name="Line 87"/>
              <p:cNvSpPr>
                <a:spLocks noChangeShapeType="1"/>
              </p:cNvSpPr>
              <p:nvPr/>
            </p:nvSpPr>
            <p:spPr bwMode="auto">
              <a:xfrm rot="5400000">
                <a:off x="547" y="3321"/>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15" name="Line 88"/>
              <p:cNvSpPr>
                <a:spLocks noChangeShapeType="1"/>
              </p:cNvSpPr>
              <p:nvPr/>
            </p:nvSpPr>
            <p:spPr bwMode="auto">
              <a:xfrm rot="5400000">
                <a:off x="547" y="3494"/>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1286" name="Group 89"/>
            <p:cNvGrpSpPr>
              <a:grpSpLocks/>
            </p:cNvGrpSpPr>
            <p:nvPr/>
          </p:nvGrpSpPr>
          <p:grpSpPr bwMode="auto">
            <a:xfrm>
              <a:off x="462" y="2312"/>
              <a:ext cx="115" cy="691"/>
              <a:chOff x="462" y="2312"/>
              <a:chExt cx="115" cy="691"/>
            </a:xfrm>
          </p:grpSpPr>
          <p:sp>
            <p:nvSpPr>
              <p:cNvPr id="11306" name="Line 90"/>
              <p:cNvSpPr>
                <a:spLocks noChangeShapeType="1"/>
              </p:cNvSpPr>
              <p:nvPr/>
            </p:nvSpPr>
            <p:spPr bwMode="auto">
              <a:xfrm rot="5400000">
                <a:off x="520" y="2944"/>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07" name="Line 91"/>
              <p:cNvSpPr>
                <a:spLocks noChangeShapeType="1"/>
              </p:cNvSpPr>
              <p:nvPr/>
            </p:nvSpPr>
            <p:spPr bwMode="auto">
              <a:xfrm rot="5400000">
                <a:off x="230" y="2658"/>
                <a:ext cx="691"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08" name="Line 92"/>
              <p:cNvSpPr>
                <a:spLocks noChangeShapeType="1"/>
              </p:cNvSpPr>
              <p:nvPr/>
            </p:nvSpPr>
            <p:spPr bwMode="auto">
              <a:xfrm rot="5400000">
                <a:off x="547" y="2453"/>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09" name="Line 93"/>
              <p:cNvSpPr>
                <a:spLocks noChangeShapeType="1"/>
              </p:cNvSpPr>
              <p:nvPr/>
            </p:nvSpPr>
            <p:spPr bwMode="auto">
              <a:xfrm rot="5400000">
                <a:off x="547" y="2627"/>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10" name="Line 94"/>
              <p:cNvSpPr>
                <a:spLocks noChangeShapeType="1"/>
              </p:cNvSpPr>
              <p:nvPr/>
            </p:nvSpPr>
            <p:spPr bwMode="auto">
              <a:xfrm rot="5400000">
                <a:off x="547" y="2800"/>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1287" name="Group 95"/>
            <p:cNvGrpSpPr>
              <a:grpSpLocks/>
            </p:cNvGrpSpPr>
            <p:nvPr/>
          </p:nvGrpSpPr>
          <p:grpSpPr bwMode="auto">
            <a:xfrm>
              <a:off x="462" y="1619"/>
              <a:ext cx="115" cy="691"/>
              <a:chOff x="462" y="1619"/>
              <a:chExt cx="115" cy="691"/>
            </a:xfrm>
          </p:grpSpPr>
          <p:sp>
            <p:nvSpPr>
              <p:cNvPr id="11301" name="Line 96"/>
              <p:cNvSpPr>
                <a:spLocks noChangeShapeType="1"/>
              </p:cNvSpPr>
              <p:nvPr/>
            </p:nvSpPr>
            <p:spPr bwMode="auto">
              <a:xfrm rot="5400000">
                <a:off x="520" y="2251"/>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02" name="Line 97"/>
              <p:cNvSpPr>
                <a:spLocks noChangeShapeType="1"/>
              </p:cNvSpPr>
              <p:nvPr/>
            </p:nvSpPr>
            <p:spPr bwMode="auto">
              <a:xfrm rot="5400000">
                <a:off x="230" y="1965"/>
                <a:ext cx="691"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03" name="Line 98"/>
              <p:cNvSpPr>
                <a:spLocks noChangeShapeType="1"/>
              </p:cNvSpPr>
              <p:nvPr/>
            </p:nvSpPr>
            <p:spPr bwMode="auto">
              <a:xfrm rot="5400000">
                <a:off x="547" y="1760"/>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04" name="Line 99"/>
              <p:cNvSpPr>
                <a:spLocks noChangeShapeType="1"/>
              </p:cNvSpPr>
              <p:nvPr/>
            </p:nvSpPr>
            <p:spPr bwMode="auto">
              <a:xfrm rot="5400000">
                <a:off x="547" y="1934"/>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05" name="Line 100"/>
              <p:cNvSpPr>
                <a:spLocks noChangeShapeType="1"/>
              </p:cNvSpPr>
              <p:nvPr/>
            </p:nvSpPr>
            <p:spPr bwMode="auto">
              <a:xfrm rot="5400000">
                <a:off x="547" y="2107"/>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1288" name="Group 101"/>
            <p:cNvGrpSpPr>
              <a:grpSpLocks/>
            </p:cNvGrpSpPr>
            <p:nvPr/>
          </p:nvGrpSpPr>
          <p:grpSpPr bwMode="auto">
            <a:xfrm>
              <a:off x="462" y="924"/>
              <a:ext cx="115" cy="691"/>
              <a:chOff x="462" y="924"/>
              <a:chExt cx="115" cy="691"/>
            </a:xfrm>
          </p:grpSpPr>
          <p:sp>
            <p:nvSpPr>
              <p:cNvPr id="11296" name="Line 102"/>
              <p:cNvSpPr>
                <a:spLocks noChangeShapeType="1"/>
              </p:cNvSpPr>
              <p:nvPr/>
            </p:nvSpPr>
            <p:spPr bwMode="auto">
              <a:xfrm rot="5400000">
                <a:off x="520" y="155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297" name="Line 103"/>
              <p:cNvSpPr>
                <a:spLocks noChangeShapeType="1"/>
              </p:cNvSpPr>
              <p:nvPr/>
            </p:nvSpPr>
            <p:spPr bwMode="auto">
              <a:xfrm rot="5400000">
                <a:off x="230" y="1270"/>
                <a:ext cx="691"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298" name="Line 104"/>
              <p:cNvSpPr>
                <a:spLocks noChangeShapeType="1"/>
              </p:cNvSpPr>
              <p:nvPr/>
            </p:nvSpPr>
            <p:spPr bwMode="auto">
              <a:xfrm rot="5400000">
                <a:off x="547" y="1065"/>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299" name="Line 105"/>
              <p:cNvSpPr>
                <a:spLocks noChangeShapeType="1"/>
              </p:cNvSpPr>
              <p:nvPr/>
            </p:nvSpPr>
            <p:spPr bwMode="auto">
              <a:xfrm rot="5400000">
                <a:off x="547" y="1239"/>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300" name="Line 106"/>
              <p:cNvSpPr>
                <a:spLocks noChangeShapeType="1"/>
              </p:cNvSpPr>
              <p:nvPr/>
            </p:nvSpPr>
            <p:spPr bwMode="auto">
              <a:xfrm rot="5400000">
                <a:off x="547" y="1412"/>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1289" name="Group 107"/>
            <p:cNvGrpSpPr>
              <a:grpSpLocks/>
            </p:cNvGrpSpPr>
            <p:nvPr/>
          </p:nvGrpSpPr>
          <p:grpSpPr bwMode="auto">
            <a:xfrm>
              <a:off x="462" y="232"/>
              <a:ext cx="115" cy="691"/>
              <a:chOff x="462" y="232"/>
              <a:chExt cx="115" cy="691"/>
            </a:xfrm>
          </p:grpSpPr>
          <p:sp>
            <p:nvSpPr>
              <p:cNvPr id="11291" name="Line 108"/>
              <p:cNvSpPr>
                <a:spLocks noChangeShapeType="1"/>
              </p:cNvSpPr>
              <p:nvPr/>
            </p:nvSpPr>
            <p:spPr bwMode="auto">
              <a:xfrm rot="5400000">
                <a:off x="520" y="864"/>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292" name="Line 109"/>
              <p:cNvSpPr>
                <a:spLocks noChangeShapeType="1"/>
              </p:cNvSpPr>
              <p:nvPr/>
            </p:nvSpPr>
            <p:spPr bwMode="auto">
              <a:xfrm rot="5400000">
                <a:off x="230" y="578"/>
                <a:ext cx="691"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293" name="Line 110"/>
              <p:cNvSpPr>
                <a:spLocks noChangeShapeType="1"/>
              </p:cNvSpPr>
              <p:nvPr/>
            </p:nvSpPr>
            <p:spPr bwMode="auto">
              <a:xfrm rot="5400000">
                <a:off x="547" y="373"/>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294" name="Line 111"/>
              <p:cNvSpPr>
                <a:spLocks noChangeShapeType="1"/>
              </p:cNvSpPr>
              <p:nvPr/>
            </p:nvSpPr>
            <p:spPr bwMode="auto">
              <a:xfrm rot="5400000">
                <a:off x="547" y="547"/>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1295" name="Line 112"/>
              <p:cNvSpPr>
                <a:spLocks noChangeShapeType="1"/>
              </p:cNvSpPr>
              <p:nvPr/>
            </p:nvSpPr>
            <p:spPr bwMode="auto">
              <a:xfrm rot="5400000">
                <a:off x="547" y="720"/>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sp>
          <p:nvSpPr>
            <p:cNvPr id="11290" name="Line 113"/>
            <p:cNvSpPr>
              <a:spLocks noChangeShapeType="1"/>
            </p:cNvSpPr>
            <p:nvPr/>
          </p:nvSpPr>
          <p:spPr bwMode="auto">
            <a:xfrm rot="5400000">
              <a:off x="518" y="17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7" name="Group 114"/>
          <p:cNvGrpSpPr>
            <a:grpSpLocks/>
          </p:cNvGrpSpPr>
          <p:nvPr/>
        </p:nvGrpSpPr>
        <p:grpSpPr bwMode="auto">
          <a:xfrm>
            <a:off x="463550" y="277813"/>
            <a:ext cx="635000" cy="5868987"/>
            <a:chOff x="52" y="116"/>
            <a:chExt cx="400" cy="3697"/>
          </a:xfrm>
        </p:grpSpPr>
        <p:sp>
          <p:nvSpPr>
            <p:cNvPr id="11279" name="Text Box 115"/>
            <p:cNvSpPr txBox="1">
              <a:spLocks noChangeArrowheads="1"/>
            </p:cNvSpPr>
            <p:nvPr/>
          </p:nvSpPr>
          <p:spPr bwMode="auto">
            <a:xfrm>
              <a:off x="54" y="3582"/>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0.10</a:t>
              </a:r>
            </a:p>
          </p:txBody>
        </p:sp>
        <p:sp>
          <p:nvSpPr>
            <p:cNvPr id="11280" name="Text Box 116"/>
            <p:cNvSpPr txBox="1">
              <a:spLocks noChangeArrowheads="1"/>
            </p:cNvSpPr>
            <p:nvPr/>
          </p:nvSpPr>
          <p:spPr bwMode="auto">
            <a:xfrm>
              <a:off x="55" y="2886"/>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0.14</a:t>
              </a:r>
            </a:p>
          </p:txBody>
        </p:sp>
        <p:sp>
          <p:nvSpPr>
            <p:cNvPr id="11281" name="Text Box 117"/>
            <p:cNvSpPr txBox="1">
              <a:spLocks noChangeArrowheads="1"/>
            </p:cNvSpPr>
            <p:nvPr/>
          </p:nvSpPr>
          <p:spPr bwMode="auto">
            <a:xfrm>
              <a:off x="54" y="2190"/>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0.18</a:t>
              </a:r>
            </a:p>
          </p:txBody>
        </p:sp>
        <p:sp>
          <p:nvSpPr>
            <p:cNvPr id="11282" name="Text Box 118"/>
            <p:cNvSpPr txBox="1">
              <a:spLocks noChangeArrowheads="1"/>
            </p:cNvSpPr>
            <p:nvPr/>
          </p:nvSpPr>
          <p:spPr bwMode="auto">
            <a:xfrm>
              <a:off x="54" y="1495"/>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0.22</a:t>
              </a:r>
            </a:p>
          </p:txBody>
        </p:sp>
        <p:sp>
          <p:nvSpPr>
            <p:cNvPr id="11283" name="Text Box 119"/>
            <p:cNvSpPr txBox="1">
              <a:spLocks noChangeArrowheads="1"/>
            </p:cNvSpPr>
            <p:nvPr/>
          </p:nvSpPr>
          <p:spPr bwMode="auto">
            <a:xfrm>
              <a:off x="54" y="802"/>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0.26</a:t>
              </a:r>
            </a:p>
          </p:txBody>
        </p:sp>
        <p:sp>
          <p:nvSpPr>
            <p:cNvPr id="11284" name="Text Box 120"/>
            <p:cNvSpPr txBox="1">
              <a:spLocks noChangeArrowheads="1"/>
            </p:cNvSpPr>
            <p:nvPr/>
          </p:nvSpPr>
          <p:spPr bwMode="auto">
            <a:xfrm>
              <a:off x="52" y="116"/>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0.30</a:t>
              </a:r>
            </a:p>
          </p:txBody>
        </p:sp>
      </p:grpSp>
      <p:sp>
        <p:nvSpPr>
          <p:cNvPr id="94344" name="Text Box 136"/>
          <p:cNvSpPr txBox="1">
            <a:spLocks noChangeArrowheads="1"/>
          </p:cNvSpPr>
          <p:nvPr/>
        </p:nvSpPr>
        <p:spPr bwMode="auto">
          <a:xfrm>
            <a:off x="2971800" y="12700"/>
            <a:ext cx="3171317" cy="461665"/>
          </a:xfrm>
          <a:prstGeom prst="rect">
            <a:avLst/>
          </a:prstGeom>
          <a:noFill/>
          <a:ln w="9525">
            <a:noFill/>
            <a:miter lim="800000"/>
            <a:headEnd/>
            <a:tailEnd/>
          </a:ln>
        </p:spPr>
        <p:txBody>
          <a:bodyPr wrap="none">
            <a:spAutoFit/>
          </a:bodyPr>
          <a:lstStyle/>
          <a:p>
            <a:r>
              <a:rPr lang="en-US" sz="2400" b="0" dirty="0">
                <a:solidFill>
                  <a:srgbClr val="FFFFFF"/>
                </a:solidFill>
                <a:latin typeface="Tahoma" pitchFamily="34" charset="0"/>
              </a:rPr>
              <a:t>Stretch Versus </a:t>
            </a:r>
            <a:r>
              <a:rPr lang="en-US" sz="2400" b="0" dirty="0" smtClean="0">
                <a:solidFill>
                  <a:srgbClr val="FFFFFF"/>
                </a:solidFill>
                <a:latin typeface="Tahoma" pitchFamily="34" charset="0"/>
              </a:rPr>
              <a:t>Weight</a:t>
            </a:r>
            <a:endParaRPr lang="en-US" sz="2400" b="0" dirty="0">
              <a:solidFill>
                <a:srgbClr val="FFFFFF"/>
              </a:solidFill>
              <a:latin typeface="Tahoma" pitchFamily="34" charset="0"/>
            </a:endParaRPr>
          </a:p>
        </p:txBody>
      </p:sp>
      <p:sp>
        <p:nvSpPr>
          <p:cNvPr id="94393" name="Text Box 185"/>
          <p:cNvSpPr txBox="1">
            <a:spLocks noChangeArrowheads="1"/>
          </p:cNvSpPr>
          <p:nvPr/>
        </p:nvSpPr>
        <p:spPr bwMode="auto">
          <a:xfrm>
            <a:off x="1762125" y="2971800"/>
            <a:ext cx="7305675" cy="915988"/>
          </a:xfrm>
          <a:prstGeom prst="rect">
            <a:avLst/>
          </a:prstGeom>
          <a:noFill/>
          <a:ln w="9525">
            <a:noFill/>
            <a:miter lim="800000"/>
            <a:headEnd/>
            <a:tailEnd/>
          </a:ln>
        </p:spPr>
        <p:txBody>
          <a:bodyPr>
            <a:spAutoFit/>
          </a:bodyPr>
          <a:lstStyle/>
          <a:p>
            <a:r>
              <a:rPr lang="en-US" sz="1800" b="0">
                <a:solidFill>
                  <a:srgbClr val="FFFFFF"/>
                </a:solidFill>
                <a:latin typeface="Tahoma" pitchFamily="34" charset="0"/>
              </a:rPr>
              <a:t>The graph should be made so that the data fills as much of the page as possible.  To do this, sometimes it is better not to start numbering an axis at zero, but rather a value near the first data point.</a:t>
            </a:r>
          </a:p>
        </p:txBody>
      </p:sp>
      <p:sp>
        <p:nvSpPr>
          <p:cNvPr id="94394" name="Freeform 186"/>
          <p:cNvSpPr>
            <a:spLocks/>
          </p:cNvSpPr>
          <p:nvPr/>
        </p:nvSpPr>
        <p:spPr bwMode="auto">
          <a:xfrm>
            <a:off x="1371600" y="3962400"/>
            <a:ext cx="3781425" cy="1905000"/>
          </a:xfrm>
          <a:custGeom>
            <a:avLst/>
            <a:gdLst>
              <a:gd name="T0" fmla="*/ 3781425 w 2382"/>
              <a:gd name="T1" fmla="*/ 0 h 1200"/>
              <a:gd name="T2" fmla="*/ 2819400 w 2382"/>
              <a:gd name="T3" fmla="*/ 685800 h 1200"/>
              <a:gd name="T4" fmla="*/ 1981200 w 2382"/>
              <a:gd name="T5" fmla="*/ 449263 h 1200"/>
              <a:gd name="T6" fmla="*/ 0 w 2382"/>
              <a:gd name="T7" fmla="*/ 1905000 h 1200"/>
              <a:gd name="T8" fmla="*/ 0 60000 65536"/>
              <a:gd name="T9" fmla="*/ 0 60000 65536"/>
              <a:gd name="T10" fmla="*/ 0 60000 65536"/>
              <a:gd name="T11" fmla="*/ 0 60000 65536"/>
              <a:gd name="T12" fmla="*/ 0 w 2382"/>
              <a:gd name="T13" fmla="*/ 0 h 1200"/>
              <a:gd name="T14" fmla="*/ 2382 w 2382"/>
              <a:gd name="T15" fmla="*/ 1200 h 1200"/>
            </a:gdLst>
            <a:ahLst/>
            <a:cxnLst>
              <a:cxn ang="T8">
                <a:pos x="T0" y="T1"/>
              </a:cxn>
              <a:cxn ang="T9">
                <a:pos x="T2" y="T3"/>
              </a:cxn>
              <a:cxn ang="T10">
                <a:pos x="T4" y="T5"/>
              </a:cxn>
              <a:cxn ang="T11">
                <a:pos x="T6" y="T7"/>
              </a:cxn>
            </a:cxnLst>
            <a:rect l="T12" t="T13" r="T14" b="T15"/>
            <a:pathLst>
              <a:path w="2382" h="1200">
                <a:moveTo>
                  <a:pt x="2382" y="0"/>
                </a:moveTo>
                <a:cubicBezTo>
                  <a:pt x="2282" y="72"/>
                  <a:pt x="1965" y="385"/>
                  <a:pt x="1776" y="432"/>
                </a:cubicBezTo>
                <a:cubicBezTo>
                  <a:pt x="1587" y="479"/>
                  <a:pt x="1544" y="155"/>
                  <a:pt x="1248" y="283"/>
                </a:cubicBezTo>
                <a:cubicBezTo>
                  <a:pt x="952" y="411"/>
                  <a:pt x="260" y="1009"/>
                  <a:pt x="0" y="1200"/>
                </a:cubicBezTo>
              </a:path>
            </a:pathLst>
          </a:custGeom>
          <a:noFill/>
          <a:ln w="9525">
            <a:solidFill>
              <a:srgbClr val="000000"/>
            </a:solidFill>
            <a:round/>
            <a:headEnd type="none" w="med" len="med"/>
            <a:tailEnd type="triangle" w="med" len="med"/>
          </a:ln>
        </p:spPr>
        <p:txBody>
          <a:bodyPr wrap="none"/>
          <a:lstStyle/>
          <a:p>
            <a:endParaRPr lang="en-US" b="0">
              <a:solidFill>
                <a:srgbClr val="FFFFFF"/>
              </a:solidFill>
              <a:latin typeface="Tahoma" pitchFamily="34" charset="0"/>
            </a:endParaRPr>
          </a:p>
        </p:txBody>
      </p:sp>
    </p:spTree>
    <p:extLst>
      <p:ext uri="{BB962C8B-B14F-4D97-AF65-F5344CB8AC3E}">
        <p14:creationId xmlns:p14="http://schemas.microsoft.com/office/powerpoint/2010/main" xmlns="" val="22136465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4232"/>
                                        </p:tgtEl>
                                        <p:attrNameLst>
                                          <p:attrName>style.visibility</p:attrName>
                                        </p:attrNameLst>
                                      </p:cBhvr>
                                      <p:to>
                                        <p:strVal val="visible"/>
                                      </p:to>
                                    </p:set>
                                    <p:animEffect transition="in" filter="fade">
                                      <p:cBhvr>
                                        <p:cTn id="7" dur="2000"/>
                                        <p:tgtEl>
                                          <p:spTgt spid="94232"/>
                                        </p:tgtEl>
                                      </p:cBhvr>
                                    </p:animEffect>
                                    <p:anim calcmode="lin" valueType="num">
                                      <p:cBhvr>
                                        <p:cTn id="8" dur="2000" fill="hold"/>
                                        <p:tgtEl>
                                          <p:spTgt spid="94232"/>
                                        </p:tgtEl>
                                        <p:attrNameLst>
                                          <p:attrName>ppt_x</p:attrName>
                                        </p:attrNameLst>
                                      </p:cBhvr>
                                      <p:tavLst>
                                        <p:tav tm="0">
                                          <p:val>
                                            <p:strVal val="#ppt_x"/>
                                          </p:val>
                                        </p:tav>
                                        <p:tav tm="100000">
                                          <p:val>
                                            <p:strVal val="#ppt_x"/>
                                          </p:val>
                                        </p:tav>
                                      </p:tavLst>
                                    </p:anim>
                                    <p:anim calcmode="lin" valueType="num">
                                      <p:cBhvr>
                                        <p:cTn id="9" dur="2000" fill="hold"/>
                                        <p:tgtEl>
                                          <p:spTgt spid="9423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3000"/>
                                        <p:tgtEl>
                                          <p:spTgt spid="3"/>
                                        </p:tgtEl>
                                      </p:cBhvr>
                                    </p:animEffect>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3000"/>
                                        <p:tgtEl>
                                          <p:spTgt spid="2"/>
                                        </p:tgtEl>
                                      </p:cBhvr>
                                    </p:animEffect>
                                  </p:childTnLst>
                                </p:cTn>
                              </p:par>
                              <p:par>
                                <p:cTn id="18" presetID="10" presetClass="exit" presetSubtype="0" fill="hold" grpId="1" nodeType="withEffect">
                                  <p:stCondLst>
                                    <p:cond delay="0"/>
                                  </p:stCondLst>
                                  <p:childTnLst>
                                    <p:animEffect transition="out" filter="fade">
                                      <p:cBhvr>
                                        <p:cTn id="19" dur="5000"/>
                                        <p:tgtEl>
                                          <p:spTgt spid="94232"/>
                                        </p:tgtEl>
                                      </p:cBhvr>
                                    </p:animEffect>
                                    <p:set>
                                      <p:cBhvr>
                                        <p:cTn id="20" dur="1" fill="hold">
                                          <p:stCondLst>
                                            <p:cond delay="4999"/>
                                          </p:stCondLst>
                                        </p:cTn>
                                        <p:tgtEl>
                                          <p:spTgt spid="94232"/>
                                        </p:tgtEl>
                                        <p:attrNameLst>
                                          <p:attrName>style.visibility</p:attrName>
                                        </p:attrNameLst>
                                      </p:cBhvr>
                                      <p:to>
                                        <p:strVal val="hidden"/>
                                      </p:to>
                                    </p:set>
                                  </p:childTnLst>
                                </p:cTn>
                              </p:par>
                              <p:par>
                                <p:cTn id="21" presetID="23" presetClass="entr" presetSubtype="16" fill="hold" grpId="0" nodeType="withEffect">
                                  <p:stCondLst>
                                    <p:cond delay="3000"/>
                                  </p:stCondLst>
                                  <p:childTnLst>
                                    <p:set>
                                      <p:cBhvr>
                                        <p:cTn id="22" dur="1" fill="hold">
                                          <p:stCondLst>
                                            <p:cond delay="0"/>
                                          </p:stCondLst>
                                        </p:cTn>
                                        <p:tgtEl>
                                          <p:spTgt spid="94233"/>
                                        </p:tgtEl>
                                        <p:attrNameLst>
                                          <p:attrName>style.visibility</p:attrName>
                                        </p:attrNameLst>
                                      </p:cBhvr>
                                      <p:to>
                                        <p:strVal val="visible"/>
                                      </p:to>
                                    </p:set>
                                    <p:anim calcmode="lin" valueType="num">
                                      <p:cBhvr>
                                        <p:cTn id="23" dur="500" fill="hold"/>
                                        <p:tgtEl>
                                          <p:spTgt spid="94233"/>
                                        </p:tgtEl>
                                        <p:attrNameLst>
                                          <p:attrName>ppt_w</p:attrName>
                                        </p:attrNameLst>
                                      </p:cBhvr>
                                      <p:tavLst>
                                        <p:tav tm="0">
                                          <p:val>
                                            <p:fltVal val="0"/>
                                          </p:val>
                                        </p:tav>
                                        <p:tav tm="100000">
                                          <p:val>
                                            <p:strVal val="#ppt_w"/>
                                          </p:val>
                                        </p:tav>
                                      </p:tavLst>
                                    </p:anim>
                                    <p:anim calcmode="lin" valueType="num">
                                      <p:cBhvr>
                                        <p:cTn id="24" dur="500" fill="hold"/>
                                        <p:tgtEl>
                                          <p:spTgt spid="94233"/>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94287"/>
                                        </p:tgtEl>
                                        <p:attrNameLst>
                                          <p:attrName>style.visibility</p:attrName>
                                        </p:attrNameLst>
                                      </p:cBhvr>
                                      <p:to>
                                        <p:strVal val="visible"/>
                                      </p:to>
                                    </p:set>
                                    <p:anim calcmode="lin" valueType="num">
                                      <p:cBhvr>
                                        <p:cTn id="29" dur="2000" fill="hold"/>
                                        <p:tgtEl>
                                          <p:spTgt spid="94287"/>
                                        </p:tgtEl>
                                        <p:attrNameLst>
                                          <p:attrName>ppt_w</p:attrName>
                                        </p:attrNameLst>
                                      </p:cBhvr>
                                      <p:tavLst>
                                        <p:tav tm="0">
                                          <p:val>
                                            <p:strVal val="#ppt_w*0.70"/>
                                          </p:val>
                                        </p:tav>
                                        <p:tav tm="100000">
                                          <p:val>
                                            <p:strVal val="#ppt_w"/>
                                          </p:val>
                                        </p:tav>
                                      </p:tavLst>
                                    </p:anim>
                                    <p:anim calcmode="lin" valueType="num">
                                      <p:cBhvr>
                                        <p:cTn id="30" dur="2000" fill="hold"/>
                                        <p:tgtEl>
                                          <p:spTgt spid="94287"/>
                                        </p:tgtEl>
                                        <p:attrNameLst>
                                          <p:attrName>ppt_h</p:attrName>
                                        </p:attrNameLst>
                                      </p:cBhvr>
                                      <p:tavLst>
                                        <p:tav tm="0">
                                          <p:val>
                                            <p:strVal val="#ppt_h"/>
                                          </p:val>
                                        </p:tav>
                                        <p:tav tm="100000">
                                          <p:val>
                                            <p:strVal val="#ppt_h"/>
                                          </p:val>
                                        </p:tav>
                                      </p:tavLst>
                                    </p:anim>
                                    <p:animEffect transition="in" filter="fade">
                                      <p:cBhvr>
                                        <p:cTn id="31" dur="2000"/>
                                        <p:tgtEl>
                                          <p:spTgt spid="9428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3000"/>
                                        <p:tgtEl>
                                          <p:spTgt spid="11"/>
                                        </p:tgtEl>
                                      </p:cBhvr>
                                    </p:animEffect>
                                  </p:childTnLst>
                                </p:cTn>
                              </p:par>
                              <p:par>
                                <p:cTn id="37" presetID="2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3000"/>
                                        <p:tgtEl>
                                          <p:spTgt spid="17"/>
                                        </p:tgtEl>
                                      </p:cBhvr>
                                    </p:animEffect>
                                  </p:childTnLst>
                                </p:cTn>
                              </p:par>
                              <p:par>
                                <p:cTn id="40" presetID="10" presetClass="exit" presetSubtype="0" fill="hold" grpId="1" nodeType="withEffect">
                                  <p:stCondLst>
                                    <p:cond delay="0"/>
                                  </p:stCondLst>
                                  <p:childTnLst>
                                    <p:animEffect transition="out" filter="fade">
                                      <p:cBhvr>
                                        <p:cTn id="41" dur="5000"/>
                                        <p:tgtEl>
                                          <p:spTgt spid="94287"/>
                                        </p:tgtEl>
                                      </p:cBhvr>
                                    </p:animEffect>
                                    <p:set>
                                      <p:cBhvr>
                                        <p:cTn id="42" dur="1" fill="hold">
                                          <p:stCondLst>
                                            <p:cond delay="4999"/>
                                          </p:stCondLst>
                                        </p:cTn>
                                        <p:tgtEl>
                                          <p:spTgt spid="94287"/>
                                        </p:tgtEl>
                                        <p:attrNameLst>
                                          <p:attrName>style.visibility</p:attrName>
                                        </p:attrNameLst>
                                      </p:cBhvr>
                                      <p:to>
                                        <p:strVal val="hidden"/>
                                      </p:to>
                                    </p:set>
                                  </p:childTnLst>
                                </p:cTn>
                              </p:par>
                              <p:par>
                                <p:cTn id="43" presetID="23" presetClass="entr" presetSubtype="16" fill="hold" grpId="0" nodeType="withEffect">
                                  <p:stCondLst>
                                    <p:cond delay="3000"/>
                                  </p:stCondLst>
                                  <p:childTnLst>
                                    <p:set>
                                      <p:cBhvr>
                                        <p:cTn id="44" dur="1" fill="hold">
                                          <p:stCondLst>
                                            <p:cond delay="0"/>
                                          </p:stCondLst>
                                        </p:cTn>
                                        <p:tgtEl>
                                          <p:spTgt spid="94289"/>
                                        </p:tgtEl>
                                        <p:attrNameLst>
                                          <p:attrName>style.visibility</p:attrName>
                                        </p:attrNameLst>
                                      </p:cBhvr>
                                      <p:to>
                                        <p:strVal val="visible"/>
                                      </p:to>
                                    </p:set>
                                    <p:anim calcmode="lin" valueType="num">
                                      <p:cBhvr>
                                        <p:cTn id="45" dur="500" fill="hold"/>
                                        <p:tgtEl>
                                          <p:spTgt spid="94289"/>
                                        </p:tgtEl>
                                        <p:attrNameLst>
                                          <p:attrName>ppt_w</p:attrName>
                                        </p:attrNameLst>
                                      </p:cBhvr>
                                      <p:tavLst>
                                        <p:tav tm="0">
                                          <p:val>
                                            <p:fltVal val="0"/>
                                          </p:val>
                                        </p:tav>
                                        <p:tav tm="100000">
                                          <p:val>
                                            <p:strVal val="#ppt_w"/>
                                          </p:val>
                                        </p:tav>
                                      </p:tavLst>
                                    </p:anim>
                                    <p:anim calcmode="lin" valueType="num">
                                      <p:cBhvr>
                                        <p:cTn id="46" dur="500" fill="hold"/>
                                        <p:tgtEl>
                                          <p:spTgt spid="94289"/>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528" fill="hold" grpId="0" nodeType="clickEffect">
                                  <p:stCondLst>
                                    <p:cond delay="0"/>
                                  </p:stCondLst>
                                  <p:childTnLst>
                                    <p:set>
                                      <p:cBhvr>
                                        <p:cTn id="50" dur="1" fill="hold">
                                          <p:stCondLst>
                                            <p:cond delay="0"/>
                                          </p:stCondLst>
                                        </p:cTn>
                                        <p:tgtEl>
                                          <p:spTgt spid="94344"/>
                                        </p:tgtEl>
                                        <p:attrNameLst>
                                          <p:attrName>style.visibility</p:attrName>
                                        </p:attrNameLst>
                                      </p:cBhvr>
                                      <p:to>
                                        <p:strVal val="visible"/>
                                      </p:to>
                                    </p:set>
                                    <p:anim calcmode="lin" valueType="num">
                                      <p:cBhvr>
                                        <p:cTn id="51" dur="1000" fill="hold"/>
                                        <p:tgtEl>
                                          <p:spTgt spid="94344"/>
                                        </p:tgtEl>
                                        <p:attrNameLst>
                                          <p:attrName>ppt_w</p:attrName>
                                        </p:attrNameLst>
                                      </p:cBhvr>
                                      <p:tavLst>
                                        <p:tav tm="0">
                                          <p:val>
                                            <p:fltVal val="0"/>
                                          </p:val>
                                        </p:tav>
                                        <p:tav tm="100000">
                                          <p:val>
                                            <p:strVal val="#ppt_w"/>
                                          </p:val>
                                        </p:tav>
                                      </p:tavLst>
                                    </p:anim>
                                    <p:anim calcmode="lin" valueType="num">
                                      <p:cBhvr>
                                        <p:cTn id="52" dur="1000" fill="hold"/>
                                        <p:tgtEl>
                                          <p:spTgt spid="94344"/>
                                        </p:tgtEl>
                                        <p:attrNameLst>
                                          <p:attrName>ppt_h</p:attrName>
                                        </p:attrNameLst>
                                      </p:cBhvr>
                                      <p:tavLst>
                                        <p:tav tm="0">
                                          <p:val>
                                            <p:fltVal val="0"/>
                                          </p:val>
                                        </p:tav>
                                        <p:tav tm="100000">
                                          <p:val>
                                            <p:strVal val="#ppt_h"/>
                                          </p:val>
                                        </p:tav>
                                      </p:tavLst>
                                    </p:anim>
                                    <p:anim calcmode="lin" valueType="num">
                                      <p:cBhvr>
                                        <p:cTn id="53" dur="1000" fill="hold"/>
                                        <p:tgtEl>
                                          <p:spTgt spid="94344"/>
                                        </p:tgtEl>
                                        <p:attrNameLst>
                                          <p:attrName>ppt_x</p:attrName>
                                        </p:attrNameLst>
                                      </p:cBhvr>
                                      <p:tavLst>
                                        <p:tav tm="0">
                                          <p:val>
                                            <p:fltVal val="0.5"/>
                                          </p:val>
                                        </p:tav>
                                        <p:tav tm="100000">
                                          <p:val>
                                            <p:strVal val="#ppt_x"/>
                                          </p:val>
                                        </p:tav>
                                      </p:tavLst>
                                    </p:anim>
                                    <p:anim calcmode="lin" valueType="num">
                                      <p:cBhvr>
                                        <p:cTn id="54" dur="1000" fill="hold"/>
                                        <p:tgtEl>
                                          <p:spTgt spid="9434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VIDTEST.WAV"/>
                                        </p:tgtEl>
                                      </p:cMediaNode>
                                    </p:audio>
                                  </p:subTnLst>
                                </p:cTn>
                              </p:par>
                            </p:childTnLst>
                          </p:cTn>
                        </p:par>
                        <p:par>
                          <p:cTn id="55" fill="hold" nodeType="afterGroup">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94390"/>
                                        </p:tgtEl>
                                        <p:attrNameLst>
                                          <p:attrName>style.visibility</p:attrName>
                                        </p:attrNameLst>
                                      </p:cBhvr>
                                      <p:to>
                                        <p:strVal val="visible"/>
                                      </p:to>
                                    </p:set>
                                    <p:animEffect transition="in" filter="fade">
                                      <p:cBhvr>
                                        <p:cTn id="58" dur="2000"/>
                                        <p:tgtEl>
                                          <p:spTgt spid="9439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4393"/>
                                        </p:tgtEl>
                                        <p:attrNameLst>
                                          <p:attrName>style.visibility</p:attrName>
                                        </p:attrNameLst>
                                      </p:cBhvr>
                                      <p:to>
                                        <p:strVal val="visible"/>
                                      </p:to>
                                    </p:set>
                                    <p:animEffect transition="in" filter="fade">
                                      <p:cBhvr>
                                        <p:cTn id="63" dur="2000"/>
                                        <p:tgtEl>
                                          <p:spTgt spid="94393"/>
                                        </p:tgtEl>
                                      </p:cBhvr>
                                    </p:animEffect>
                                  </p:childTnLst>
                                </p:cTn>
                              </p:par>
                            </p:childTnLst>
                          </p:cTn>
                        </p:par>
                        <p:par>
                          <p:cTn id="64" fill="hold" nodeType="afterGroup">
                            <p:stCondLst>
                              <p:cond delay="2000"/>
                            </p:stCondLst>
                            <p:childTnLst>
                              <p:par>
                                <p:cTn id="65" presetID="10" presetClass="exit" presetSubtype="0" fill="hold" grpId="1" nodeType="afterEffect">
                                  <p:stCondLst>
                                    <p:cond delay="0"/>
                                  </p:stCondLst>
                                  <p:childTnLst>
                                    <p:animEffect transition="out" filter="fade">
                                      <p:cBhvr>
                                        <p:cTn id="66" dur="2000"/>
                                        <p:tgtEl>
                                          <p:spTgt spid="94390"/>
                                        </p:tgtEl>
                                      </p:cBhvr>
                                    </p:animEffect>
                                    <p:set>
                                      <p:cBhvr>
                                        <p:cTn id="67" dur="1" fill="hold">
                                          <p:stCondLst>
                                            <p:cond delay="1999"/>
                                          </p:stCondLst>
                                        </p:cTn>
                                        <p:tgtEl>
                                          <p:spTgt spid="94390"/>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xit" presetSubtype="0" fill="hold" grpId="1" nodeType="clickEffect">
                                  <p:stCondLst>
                                    <p:cond delay="0"/>
                                  </p:stCondLst>
                                  <p:childTnLst>
                                    <p:animEffect transition="out" filter="fade">
                                      <p:cBhvr>
                                        <p:cTn id="71" dur="2000"/>
                                        <p:tgtEl>
                                          <p:spTgt spid="94393"/>
                                        </p:tgtEl>
                                      </p:cBhvr>
                                    </p:animEffect>
                                    <p:set>
                                      <p:cBhvr>
                                        <p:cTn id="72" dur="1" fill="hold">
                                          <p:stCondLst>
                                            <p:cond delay="1999"/>
                                          </p:stCondLst>
                                        </p:cTn>
                                        <p:tgtEl>
                                          <p:spTgt spid="94393"/>
                                        </p:tgtEl>
                                        <p:attrNameLst>
                                          <p:attrName>style.visibility</p:attrName>
                                        </p:attrNameLst>
                                      </p:cBhvr>
                                      <p:to>
                                        <p:strVal val="hidden"/>
                                      </p:to>
                                    </p:set>
                                  </p:childTnLst>
                                </p:cTn>
                              </p:par>
                              <p:par>
                                <p:cTn id="73" presetID="22" presetClass="entr" presetSubtype="2" fill="hold" grpId="0" nodeType="withEffect">
                                  <p:stCondLst>
                                    <p:cond delay="0"/>
                                  </p:stCondLst>
                                  <p:childTnLst>
                                    <p:set>
                                      <p:cBhvr>
                                        <p:cTn id="74" dur="1" fill="hold">
                                          <p:stCondLst>
                                            <p:cond delay="0"/>
                                          </p:stCondLst>
                                        </p:cTn>
                                        <p:tgtEl>
                                          <p:spTgt spid="94394"/>
                                        </p:tgtEl>
                                        <p:attrNameLst>
                                          <p:attrName>style.visibility</p:attrName>
                                        </p:attrNameLst>
                                      </p:cBhvr>
                                      <p:to>
                                        <p:strVal val="visible"/>
                                      </p:to>
                                    </p:set>
                                    <p:animEffect transition="in" filter="wipe(right)">
                                      <p:cBhvr>
                                        <p:cTn id="75" dur="2000"/>
                                        <p:tgtEl>
                                          <p:spTgt spid="94394"/>
                                        </p:tgtEl>
                                      </p:cBhvr>
                                    </p:animEffect>
                                  </p:childTnLst>
                                </p:cTn>
                              </p:par>
                            </p:childTnLst>
                          </p:cTn>
                        </p:par>
                        <p:par>
                          <p:cTn id="76" fill="hold" nodeType="afterGroup">
                            <p:stCondLst>
                              <p:cond delay="2000"/>
                            </p:stCondLst>
                            <p:childTnLst>
                              <p:par>
                                <p:cTn id="77" presetID="10" presetClass="exit" presetSubtype="0" fill="hold" grpId="1" nodeType="afterEffect">
                                  <p:stCondLst>
                                    <p:cond delay="1000"/>
                                  </p:stCondLst>
                                  <p:childTnLst>
                                    <p:animEffect transition="out" filter="fade">
                                      <p:cBhvr>
                                        <p:cTn id="78" dur="2000"/>
                                        <p:tgtEl>
                                          <p:spTgt spid="94394"/>
                                        </p:tgtEl>
                                      </p:cBhvr>
                                    </p:animEffect>
                                    <p:set>
                                      <p:cBhvr>
                                        <p:cTn id="79" dur="1" fill="hold">
                                          <p:stCondLst>
                                            <p:cond delay="1999"/>
                                          </p:stCondLst>
                                        </p:cTn>
                                        <p:tgtEl>
                                          <p:spTgt spid="943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90" grpId="0"/>
      <p:bldP spid="94390" grpId="1"/>
      <p:bldP spid="94232" grpId="0"/>
      <p:bldP spid="94232" grpId="1"/>
      <p:bldP spid="94233" grpId="0"/>
      <p:bldP spid="94287" grpId="0"/>
      <p:bldP spid="94287" grpId="1"/>
      <p:bldP spid="94289" grpId="0"/>
      <p:bldP spid="94344" grpId="0"/>
      <p:bldP spid="94393" grpId="0"/>
      <p:bldP spid="94393" grpId="1"/>
      <p:bldP spid="94394" grpId="0" animBg="1"/>
      <p:bldP spid="94394"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7" name="Rectangle 3"/>
          <p:cNvSpPr>
            <a:spLocks noGrp="1" noChangeArrowheads="1"/>
          </p:cNvSpPr>
          <p:nvPr>
            <p:ph type="title"/>
          </p:nvPr>
        </p:nvSpPr>
        <p:spPr/>
        <p:txBody>
          <a:bodyPr/>
          <a:lstStyle/>
          <a:p>
            <a:r>
              <a:rPr lang="en-US"/>
              <a:t>What Is Chemistry?</a:t>
            </a:r>
          </a:p>
        </p:txBody>
      </p:sp>
      <p:sp>
        <p:nvSpPr>
          <p:cNvPr id="154629" name="Text Box 5"/>
          <p:cNvSpPr txBox="1">
            <a:spLocks noChangeArrowheads="1"/>
          </p:cNvSpPr>
          <p:nvPr/>
        </p:nvSpPr>
        <p:spPr bwMode="auto">
          <a:xfrm>
            <a:off x="723900" y="2286000"/>
            <a:ext cx="3962400" cy="1384995"/>
          </a:xfrm>
          <a:prstGeom prst="rect">
            <a:avLst/>
          </a:prstGeom>
          <a:noFill/>
          <a:ln w="9525">
            <a:noFill/>
            <a:miter lim="800000"/>
            <a:headEnd/>
            <a:tailEnd/>
          </a:ln>
          <a:effectLst/>
        </p:spPr>
        <p:txBody>
          <a:bodyPr>
            <a:spAutoFit/>
          </a:bodyPr>
          <a:lstStyle/>
          <a:p>
            <a:pPr>
              <a:spcBef>
                <a:spcPct val="50000"/>
              </a:spcBef>
            </a:pPr>
            <a:r>
              <a:rPr lang="en-US" sz="2800" b="0" dirty="0"/>
              <a:t>The trees, the water, and the buildings </a:t>
            </a:r>
            <a:r>
              <a:rPr lang="en-US" sz="2800" b="0" dirty="0" smtClean="0"/>
              <a:t>are </a:t>
            </a:r>
            <a:r>
              <a:rPr lang="en-US" sz="2800" b="0" dirty="0"/>
              <a:t>all examples of matter.</a:t>
            </a:r>
          </a:p>
        </p:txBody>
      </p:sp>
      <p:pic>
        <p:nvPicPr>
          <p:cNvPr id="154630" name="Picture 6" descr="0132525763_R003a"/>
          <p:cNvPicPr>
            <a:picLocks noChangeAspect="1" noChangeArrowheads="1"/>
          </p:cNvPicPr>
          <p:nvPr/>
        </p:nvPicPr>
        <p:blipFill>
          <a:blip r:embed="rId3" cstate="print"/>
          <a:srcRect l="42857"/>
          <a:stretch>
            <a:fillRect/>
          </a:stretch>
        </p:blipFill>
        <p:spPr bwMode="auto">
          <a:xfrm>
            <a:off x="5146963" y="1066800"/>
            <a:ext cx="3505200" cy="4572390"/>
          </a:xfrm>
          <a:prstGeom prst="rect">
            <a:avLst/>
          </a:prstGeom>
          <a:ln w="88900" cap="sq" cmpd="thickThin">
            <a:solidFill>
              <a:srgbClr val="000000"/>
            </a:solidFill>
            <a:prstDash val="solid"/>
            <a:miter lim="800000"/>
          </a:ln>
          <a:effectLst>
            <a:innerShdw blurRad="76200">
              <a:srgbClr val="000000"/>
            </a:innerShdw>
          </a:effectLst>
        </p:spPr>
      </p:pic>
      <p:sp>
        <p:nvSpPr>
          <p:cNvPr id="154631" name="Text Box 7"/>
          <p:cNvSpPr txBox="1">
            <a:spLocks noChangeArrowheads="1"/>
          </p:cNvSpPr>
          <p:nvPr/>
        </p:nvSpPr>
        <p:spPr bwMode="auto">
          <a:xfrm>
            <a:off x="685800" y="732509"/>
            <a:ext cx="4038600" cy="1373187"/>
          </a:xfrm>
          <a:prstGeom prst="rect">
            <a:avLst/>
          </a:prstGeom>
          <a:noFill/>
          <a:ln w="9525">
            <a:noFill/>
            <a:miter lim="800000"/>
            <a:headEnd/>
            <a:tailEnd/>
          </a:ln>
          <a:effectLst/>
        </p:spPr>
        <p:txBody>
          <a:bodyPr>
            <a:spAutoFit/>
          </a:bodyPr>
          <a:lstStyle/>
          <a:p>
            <a:pPr>
              <a:spcBef>
                <a:spcPct val="50000"/>
              </a:spcBef>
            </a:pPr>
            <a:r>
              <a:rPr lang="en-US" sz="2800" u="sng" dirty="0"/>
              <a:t>Matter</a:t>
            </a:r>
            <a:r>
              <a:rPr lang="en-US" sz="2800" b="0" dirty="0"/>
              <a:t> is anything that has mass and occupies space.</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0894" y="3792538"/>
            <a:ext cx="4025406" cy="28479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92345" name="Text Box 185"/>
          <p:cNvSpPr txBox="1">
            <a:spLocks noChangeArrowheads="1"/>
          </p:cNvSpPr>
          <p:nvPr/>
        </p:nvSpPr>
        <p:spPr bwMode="auto">
          <a:xfrm>
            <a:off x="2117725" y="4419600"/>
            <a:ext cx="6416675" cy="641350"/>
          </a:xfrm>
          <a:prstGeom prst="rect">
            <a:avLst/>
          </a:prstGeom>
          <a:noFill/>
          <a:ln w="9525">
            <a:noFill/>
            <a:miter lim="800000"/>
            <a:headEnd/>
            <a:tailEnd/>
          </a:ln>
        </p:spPr>
        <p:txBody>
          <a:bodyPr>
            <a:spAutoFit/>
          </a:bodyPr>
          <a:lstStyle/>
          <a:p>
            <a:r>
              <a:rPr lang="en-US" sz="1800" b="0">
                <a:solidFill>
                  <a:srgbClr val="FFFFFF"/>
                </a:solidFill>
                <a:latin typeface="Tahoma" pitchFamily="34" charset="0"/>
              </a:rPr>
              <a:t>Each data point should be circled, so that it can be easily found and distinguished from other dots on the paper.</a:t>
            </a:r>
          </a:p>
        </p:txBody>
      </p:sp>
      <p:grpSp>
        <p:nvGrpSpPr>
          <p:cNvPr id="2" name="Group 3"/>
          <p:cNvGrpSpPr>
            <a:grpSpLocks/>
          </p:cNvGrpSpPr>
          <p:nvPr/>
        </p:nvGrpSpPr>
        <p:grpSpPr bwMode="auto">
          <a:xfrm>
            <a:off x="7807325" y="1300163"/>
            <a:ext cx="136525" cy="136525"/>
            <a:chOff x="1034" y="3536"/>
            <a:chExt cx="86" cy="86"/>
          </a:xfrm>
        </p:grpSpPr>
        <p:sp>
          <p:nvSpPr>
            <p:cNvPr id="12444" name="Oval 4"/>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2445" name="Oval 5"/>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grpSp>
        <p:nvGrpSpPr>
          <p:cNvPr id="3" name="Group 6"/>
          <p:cNvGrpSpPr>
            <a:grpSpLocks/>
          </p:cNvGrpSpPr>
          <p:nvPr/>
        </p:nvGrpSpPr>
        <p:grpSpPr bwMode="auto">
          <a:xfrm>
            <a:off x="6953250" y="1712913"/>
            <a:ext cx="136525" cy="136525"/>
            <a:chOff x="1034" y="3536"/>
            <a:chExt cx="86" cy="86"/>
          </a:xfrm>
        </p:grpSpPr>
        <p:sp>
          <p:nvSpPr>
            <p:cNvPr id="12442" name="Oval 7"/>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2443" name="Oval 8"/>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grpSp>
        <p:nvGrpSpPr>
          <p:cNvPr id="4" name="Group 9"/>
          <p:cNvGrpSpPr>
            <a:grpSpLocks/>
          </p:cNvGrpSpPr>
          <p:nvPr/>
        </p:nvGrpSpPr>
        <p:grpSpPr bwMode="auto">
          <a:xfrm>
            <a:off x="6099175" y="2322513"/>
            <a:ext cx="136525" cy="136525"/>
            <a:chOff x="1034" y="3536"/>
            <a:chExt cx="86" cy="86"/>
          </a:xfrm>
        </p:grpSpPr>
        <p:sp>
          <p:nvSpPr>
            <p:cNvPr id="12440" name="Oval 10"/>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2441" name="Oval 11"/>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grpSp>
        <p:nvGrpSpPr>
          <p:cNvPr id="5" name="Group 12"/>
          <p:cNvGrpSpPr>
            <a:grpSpLocks/>
          </p:cNvGrpSpPr>
          <p:nvPr/>
        </p:nvGrpSpPr>
        <p:grpSpPr bwMode="auto">
          <a:xfrm>
            <a:off x="5861050" y="2614613"/>
            <a:ext cx="136525" cy="136525"/>
            <a:chOff x="1034" y="3536"/>
            <a:chExt cx="86" cy="86"/>
          </a:xfrm>
        </p:grpSpPr>
        <p:sp>
          <p:nvSpPr>
            <p:cNvPr id="12438" name="Oval 13"/>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2439" name="Oval 14"/>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grpSp>
        <p:nvGrpSpPr>
          <p:cNvPr id="6" name="Group 15"/>
          <p:cNvGrpSpPr>
            <a:grpSpLocks/>
          </p:cNvGrpSpPr>
          <p:nvPr/>
        </p:nvGrpSpPr>
        <p:grpSpPr bwMode="auto">
          <a:xfrm>
            <a:off x="4879975" y="3284538"/>
            <a:ext cx="136525" cy="136525"/>
            <a:chOff x="1034" y="3536"/>
            <a:chExt cx="86" cy="86"/>
          </a:xfrm>
        </p:grpSpPr>
        <p:sp>
          <p:nvSpPr>
            <p:cNvPr id="12436" name="Oval 16"/>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2437" name="Oval 17"/>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grpSp>
        <p:nvGrpSpPr>
          <p:cNvPr id="7" name="Group 18"/>
          <p:cNvGrpSpPr>
            <a:grpSpLocks/>
          </p:cNvGrpSpPr>
          <p:nvPr/>
        </p:nvGrpSpPr>
        <p:grpSpPr bwMode="auto">
          <a:xfrm>
            <a:off x="3908425" y="3767138"/>
            <a:ext cx="136525" cy="136525"/>
            <a:chOff x="1034" y="3536"/>
            <a:chExt cx="86" cy="86"/>
          </a:xfrm>
        </p:grpSpPr>
        <p:sp>
          <p:nvSpPr>
            <p:cNvPr id="12434" name="Oval 19"/>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2435" name="Oval 20"/>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grpSp>
        <p:nvGrpSpPr>
          <p:cNvPr id="8" name="Group 21"/>
          <p:cNvGrpSpPr>
            <a:grpSpLocks/>
          </p:cNvGrpSpPr>
          <p:nvPr/>
        </p:nvGrpSpPr>
        <p:grpSpPr bwMode="auto">
          <a:xfrm>
            <a:off x="2930525" y="4589463"/>
            <a:ext cx="136525" cy="136525"/>
            <a:chOff x="1034" y="3536"/>
            <a:chExt cx="86" cy="86"/>
          </a:xfrm>
        </p:grpSpPr>
        <p:sp>
          <p:nvSpPr>
            <p:cNvPr id="12432" name="Oval 22"/>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2433" name="Oval 23"/>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sp>
        <p:nvSpPr>
          <p:cNvPr id="12298" name="Text Box 25"/>
          <p:cNvSpPr txBox="1">
            <a:spLocks noChangeArrowheads="1"/>
          </p:cNvSpPr>
          <p:nvPr/>
        </p:nvSpPr>
        <p:spPr bwMode="auto">
          <a:xfrm>
            <a:off x="3932238" y="6508750"/>
            <a:ext cx="2011362" cy="366713"/>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Weight (Newtons)</a:t>
            </a:r>
          </a:p>
        </p:txBody>
      </p:sp>
      <p:grpSp>
        <p:nvGrpSpPr>
          <p:cNvPr id="12299" name="Group 26"/>
          <p:cNvGrpSpPr>
            <a:grpSpLocks/>
          </p:cNvGrpSpPr>
          <p:nvPr/>
        </p:nvGrpSpPr>
        <p:grpSpPr bwMode="auto">
          <a:xfrm>
            <a:off x="1138238" y="6146800"/>
            <a:ext cx="7677150" cy="373063"/>
            <a:chOff x="477" y="3813"/>
            <a:chExt cx="4836" cy="235"/>
          </a:xfrm>
        </p:grpSpPr>
        <p:sp>
          <p:nvSpPr>
            <p:cNvPr id="12425" name="Text Box 27"/>
            <p:cNvSpPr txBox="1">
              <a:spLocks noChangeArrowheads="1"/>
            </p:cNvSpPr>
            <p:nvPr/>
          </p:nvSpPr>
          <p:spPr bwMode="auto">
            <a:xfrm>
              <a:off x="477" y="3816"/>
              <a:ext cx="195"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a:t>
              </a:r>
            </a:p>
          </p:txBody>
        </p:sp>
        <p:sp>
          <p:nvSpPr>
            <p:cNvPr id="12426" name="Text Box 28"/>
            <p:cNvSpPr txBox="1">
              <a:spLocks noChangeArrowheads="1"/>
            </p:cNvSpPr>
            <p:nvPr/>
          </p:nvSpPr>
          <p:spPr bwMode="auto">
            <a:xfrm>
              <a:off x="1207" y="3813"/>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10</a:t>
              </a:r>
            </a:p>
          </p:txBody>
        </p:sp>
        <p:sp>
          <p:nvSpPr>
            <p:cNvPr id="12427" name="Text Box 29"/>
            <p:cNvSpPr txBox="1">
              <a:spLocks noChangeArrowheads="1"/>
            </p:cNvSpPr>
            <p:nvPr/>
          </p:nvSpPr>
          <p:spPr bwMode="auto">
            <a:xfrm>
              <a:off x="1968" y="3813"/>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20</a:t>
              </a:r>
            </a:p>
          </p:txBody>
        </p:sp>
        <p:sp>
          <p:nvSpPr>
            <p:cNvPr id="12428" name="Text Box 30"/>
            <p:cNvSpPr txBox="1">
              <a:spLocks noChangeArrowheads="1"/>
            </p:cNvSpPr>
            <p:nvPr/>
          </p:nvSpPr>
          <p:spPr bwMode="auto">
            <a:xfrm>
              <a:off x="2733" y="3815"/>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30</a:t>
              </a:r>
            </a:p>
          </p:txBody>
        </p:sp>
        <p:sp>
          <p:nvSpPr>
            <p:cNvPr id="12429" name="Text Box 31"/>
            <p:cNvSpPr txBox="1">
              <a:spLocks noChangeArrowheads="1"/>
            </p:cNvSpPr>
            <p:nvPr/>
          </p:nvSpPr>
          <p:spPr bwMode="auto">
            <a:xfrm>
              <a:off x="3511" y="3813"/>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40</a:t>
              </a:r>
            </a:p>
          </p:txBody>
        </p:sp>
        <p:sp>
          <p:nvSpPr>
            <p:cNvPr id="12430" name="Text Box 32"/>
            <p:cNvSpPr txBox="1">
              <a:spLocks noChangeArrowheads="1"/>
            </p:cNvSpPr>
            <p:nvPr/>
          </p:nvSpPr>
          <p:spPr bwMode="auto">
            <a:xfrm>
              <a:off x="4272" y="3813"/>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50</a:t>
              </a:r>
            </a:p>
          </p:txBody>
        </p:sp>
        <p:sp>
          <p:nvSpPr>
            <p:cNvPr id="12431" name="Text Box 33"/>
            <p:cNvSpPr txBox="1">
              <a:spLocks noChangeArrowheads="1"/>
            </p:cNvSpPr>
            <p:nvPr/>
          </p:nvSpPr>
          <p:spPr bwMode="auto">
            <a:xfrm>
              <a:off x="5039" y="3817"/>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60</a:t>
              </a:r>
            </a:p>
          </p:txBody>
        </p:sp>
      </p:grpSp>
      <p:grpSp>
        <p:nvGrpSpPr>
          <p:cNvPr id="12300" name="Group 34"/>
          <p:cNvGrpSpPr>
            <a:grpSpLocks/>
          </p:cNvGrpSpPr>
          <p:nvPr/>
        </p:nvGrpSpPr>
        <p:grpSpPr bwMode="auto">
          <a:xfrm>
            <a:off x="1295400" y="5959475"/>
            <a:ext cx="7313613" cy="184150"/>
            <a:chOff x="576" y="3695"/>
            <a:chExt cx="4607" cy="116"/>
          </a:xfrm>
        </p:grpSpPr>
        <p:grpSp>
          <p:nvGrpSpPr>
            <p:cNvPr id="12381" name="Group 35"/>
            <p:cNvGrpSpPr>
              <a:grpSpLocks/>
            </p:cNvGrpSpPr>
            <p:nvPr/>
          </p:nvGrpSpPr>
          <p:grpSpPr bwMode="auto">
            <a:xfrm>
              <a:off x="576" y="3696"/>
              <a:ext cx="4607" cy="115"/>
              <a:chOff x="718" y="3596"/>
              <a:chExt cx="4145" cy="115"/>
            </a:xfrm>
          </p:grpSpPr>
          <p:grpSp>
            <p:nvGrpSpPr>
              <p:cNvPr id="12383" name="Group 36"/>
              <p:cNvGrpSpPr>
                <a:grpSpLocks/>
              </p:cNvGrpSpPr>
              <p:nvPr/>
            </p:nvGrpSpPr>
            <p:grpSpPr bwMode="auto">
              <a:xfrm>
                <a:off x="718" y="3596"/>
                <a:ext cx="691" cy="115"/>
                <a:chOff x="718" y="3596"/>
                <a:chExt cx="576" cy="115"/>
              </a:xfrm>
            </p:grpSpPr>
            <p:sp>
              <p:nvSpPr>
                <p:cNvPr id="12419" name="Line 37"/>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20" name="Line 38"/>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21" name="Line 39"/>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22" name="Line 40"/>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23" name="Line 41"/>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24" name="Line 42"/>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2384" name="Group 43"/>
              <p:cNvGrpSpPr>
                <a:grpSpLocks/>
              </p:cNvGrpSpPr>
              <p:nvPr/>
            </p:nvGrpSpPr>
            <p:grpSpPr bwMode="auto">
              <a:xfrm>
                <a:off x="1409" y="3596"/>
                <a:ext cx="691" cy="115"/>
                <a:chOff x="718" y="3596"/>
                <a:chExt cx="576" cy="115"/>
              </a:xfrm>
            </p:grpSpPr>
            <p:sp>
              <p:nvSpPr>
                <p:cNvPr id="12413" name="Line 44"/>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14" name="Line 45"/>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15" name="Line 46"/>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16" name="Line 47"/>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17" name="Line 48"/>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18" name="Line 49"/>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2385" name="Group 50"/>
              <p:cNvGrpSpPr>
                <a:grpSpLocks/>
              </p:cNvGrpSpPr>
              <p:nvPr/>
            </p:nvGrpSpPr>
            <p:grpSpPr bwMode="auto">
              <a:xfrm>
                <a:off x="2100" y="3596"/>
                <a:ext cx="691" cy="115"/>
                <a:chOff x="718" y="3596"/>
                <a:chExt cx="576" cy="115"/>
              </a:xfrm>
            </p:grpSpPr>
            <p:sp>
              <p:nvSpPr>
                <p:cNvPr id="12407" name="Line 51"/>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08" name="Line 52"/>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09" name="Line 53"/>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10" name="Line 54"/>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11" name="Line 55"/>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12" name="Line 56"/>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2386" name="Group 57"/>
              <p:cNvGrpSpPr>
                <a:grpSpLocks/>
              </p:cNvGrpSpPr>
              <p:nvPr/>
            </p:nvGrpSpPr>
            <p:grpSpPr bwMode="auto">
              <a:xfrm>
                <a:off x="2791" y="3596"/>
                <a:ext cx="691" cy="115"/>
                <a:chOff x="718" y="3596"/>
                <a:chExt cx="576" cy="115"/>
              </a:xfrm>
            </p:grpSpPr>
            <p:sp>
              <p:nvSpPr>
                <p:cNvPr id="12401" name="Line 58"/>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02" name="Line 59"/>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03" name="Line 60"/>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04" name="Line 61"/>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05" name="Line 62"/>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06" name="Line 63"/>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2387" name="Group 64"/>
              <p:cNvGrpSpPr>
                <a:grpSpLocks/>
              </p:cNvGrpSpPr>
              <p:nvPr/>
            </p:nvGrpSpPr>
            <p:grpSpPr bwMode="auto">
              <a:xfrm>
                <a:off x="3482" y="3596"/>
                <a:ext cx="691" cy="115"/>
                <a:chOff x="718" y="3596"/>
                <a:chExt cx="576" cy="115"/>
              </a:xfrm>
            </p:grpSpPr>
            <p:sp>
              <p:nvSpPr>
                <p:cNvPr id="12395" name="Line 65"/>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96" name="Line 66"/>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97" name="Line 67"/>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98" name="Line 68"/>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99" name="Line 69"/>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400" name="Line 70"/>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2388" name="Group 71"/>
              <p:cNvGrpSpPr>
                <a:grpSpLocks/>
              </p:cNvGrpSpPr>
              <p:nvPr/>
            </p:nvGrpSpPr>
            <p:grpSpPr bwMode="auto">
              <a:xfrm>
                <a:off x="4172" y="3596"/>
                <a:ext cx="691" cy="115"/>
                <a:chOff x="718" y="3596"/>
                <a:chExt cx="576" cy="115"/>
              </a:xfrm>
            </p:grpSpPr>
            <p:sp>
              <p:nvSpPr>
                <p:cNvPr id="12389" name="Line 72"/>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90" name="Line 73"/>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91" name="Line 74"/>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92" name="Line 75"/>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93" name="Line 76"/>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94" name="Line 77"/>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sp>
          <p:nvSpPr>
            <p:cNvPr id="12382" name="Line 78"/>
            <p:cNvSpPr>
              <a:spLocks noChangeShapeType="1"/>
            </p:cNvSpPr>
            <p:nvPr/>
          </p:nvSpPr>
          <p:spPr bwMode="auto">
            <a:xfrm>
              <a:off x="576" y="3695"/>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sp>
        <p:nvSpPr>
          <p:cNvPr id="12301" name="Line 80"/>
          <p:cNvSpPr>
            <a:spLocks noChangeShapeType="1"/>
          </p:cNvSpPr>
          <p:nvPr/>
        </p:nvSpPr>
        <p:spPr bwMode="auto">
          <a:xfrm rot="5400000">
            <a:off x="5104607" y="-286545"/>
            <a:ext cx="0" cy="182563"/>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02" name="Text Box 81"/>
          <p:cNvSpPr txBox="1">
            <a:spLocks noChangeArrowheads="1"/>
          </p:cNvSpPr>
          <p:nvPr/>
        </p:nvSpPr>
        <p:spPr bwMode="auto">
          <a:xfrm rot="-5400000">
            <a:off x="-638969" y="3344070"/>
            <a:ext cx="1838325" cy="366712"/>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Stretch (meters)</a:t>
            </a:r>
          </a:p>
        </p:txBody>
      </p:sp>
      <p:grpSp>
        <p:nvGrpSpPr>
          <p:cNvPr id="12303" name="Group 82"/>
          <p:cNvGrpSpPr>
            <a:grpSpLocks/>
          </p:cNvGrpSpPr>
          <p:nvPr/>
        </p:nvGrpSpPr>
        <p:grpSpPr bwMode="auto">
          <a:xfrm>
            <a:off x="1111250" y="461963"/>
            <a:ext cx="185738" cy="5500687"/>
            <a:chOff x="460" y="232"/>
            <a:chExt cx="117" cy="3465"/>
          </a:xfrm>
        </p:grpSpPr>
        <p:grpSp>
          <p:nvGrpSpPr>
            <p:cNvPr id="12350" name="Group 83"/>
            <p:cNvGrpSpPr>
              <a:grpSpLocks/>
            </p:cNvGrpSpPr>
            <p:nvPr/>
          </p:nvGrpSpPr>
          <p:grpSpPr bwMode="auto">
            <a:xfrm>
              <a:off x="462" y="3006"/>
              <a:ext cx="115" cy="691"/>
              <a:chOff x="462" y="3006"/>
              <a:chExt cx="115" cy="691"/>
            </a:xfrm>
          </p:grpSpPr>
          <p:sp>
            <p:nvSpPr>
              <p:cNvPr id="12376" name="Line 84"/>
              <p:cNvSpPr>
                <a:spLocks noChangeShapeType="1"/>
              </p:cNvSpPr>
              <p:nvPr/>
            </p:nvSpPr>
            <p:spPr bwMode="auto">
              <a:xfrm rot="5400000">
                <a:off x="520" y="3638"/>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77" name="Line 85"/>
              <p:cNvSpPr>
                <a:spLocks noChangeShapeType="1"/>
              </p:cNvSpPr>
              <p:nvPr/>
            </p:nvSpPr>
            <p:spPr bwMode="auto">
              <a:xfrm rot="5400000">
                <a:off x="230" y="3352"/>
                <a:ext cx="691"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78" name="Line 86"/>
              <p:cNvSpPr>
                <a:spLocks noChangeShapeType="1"/>
              </p:cNvSpPr>
              <p:nvPr/>
            </p:nvSpPr>
            <p:spPr bwMode="auto">
              <a:xfrm rot="5400000">
                <a:off x="547" y="3147"/>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79" name="Line 87"/>
              <p:cNvSpPr>
                <a:spLocks noChangeShapeType="1"/>
              </p:cNvSpPr>
              <p:nvPr/>
            </p:nvSpPr>
            <p:spPr bwMode="auto">
              <a:xfrm rot="5400000">
                <a:off x="547" y="3321"/>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80" name="Line 88"/>
              <p:cNvSpPr>
                <a:spLocks noChangeShapeType="1"/>
              </p:cNvSpPr>
              <p:nvPr/>
            </p:nvSpPr>
            <p:spPr bwMode="auto">
              <a:xfrm rot="5400000">
                <a:off x="547" y="3494"/>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2351" name="Group 89"/>
            <p:cNvGrpSpPr>
              <a:grpSpLocks/>
            </p:cNvGrpSpPr>
            <p:nvPr/>
          </p:nvGrpSpPr>
          <p:grpSpPr bwMode="auto">
            <a:xfrm>
              <a:off x="462" y="2312"/>
              <a:ext cx="115" cy="691"/>
              <a:chOff x="462" y="2312"/>
              <a:chExt cx="115" cy="691"/>
            </a:xfrm>
          </p:grpSpPr>
          <p:sp>
            <p:nvSpPr>
              <p:cNvPr id="12371" name="Line 90"/>
              <p:cNvSpPr>
                <a:spLocks noChangeShapeType="1"/>
              </p:cNvSpPr>
              <p:nvPr/>
            </p:nvSpPr>
            <p:spPr bwMode="auto">
              <a:xfrm rot="5400000">
                <a:off x="520" y="2944"/>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72" name="Line 91"/>
              <p:cNvSpPr>
                <a:spLocks noChangeShapeType="1"/>
              </p:cNvSpPr>
              <p:nvPr/>
            </p:nvSpPr>
            <p:spPr bwMode="auto">
              <a:xfrm rot="5400000">
                <a:off x="230" y="2658"/>
                <a:ext cx="691"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73" name="Line 92"/>
              <p:cNvSpPr>
                <a:spLocks noChangeShapeType="1"/>
              </p:cNvSpPr>
              <p:nvPr/>
            </p:nvSpPr>
            <p:spPr bwMode="auto">
              <a:xfrm rot="5400000">
                <a:off x="547" y="2453"/>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74" name="Line 93"/>
              <p:cNvSpPr>
                <a:spLocks noChangeShapeType="1"/>
              </p:cNvSpPr>
              <p:nvPr/>
            </p:nvSpPr>
            <p:spPr bwMode="auto">
              <a:xfrm rot="5400000">
                <a:off x="547" y="2627"/>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75" name="Line 94"/>
              <p:cNvSpPr>
                <a:spLocks noChangeShapeType="1"/>
              </p:cNvSpPr>
              <p:nvPr/>
            </p:nvSpPr>
            <p:spPr bwMode="auto">
              <a:xfrm rot="5400000">
                <a:off x="547" y="2800"/>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2352" name="Group 95"/>
            <p:cNvGrpSpPr>
              <a:grpSpLocks/>
            </p:cNvGrpSpPr>
            <p:nvPr/>
          </p:nvGrpSpPr>
          <p:grpSpPr bwMode="auto">
            <a:xfrm>
              <a:off x="462" y="1619"/>
              <a:ext cx="115" cy="691"/>
              <a:chOff x="462" y="1619"/>
              <a:chExt cx="115" cy="691"/>
            </a:xfrm>
          </p:grpSpPr>
          <p:sp>
            <p:nvSpPr>
              <p:cNvPr id="12366" name="Line 96"/>
              <p:cNvSpPr>
                <a:spLocks noChangeShapeType="1"/>
              </p:cNvSpPr>
              <p:nvPr/>
            </p:nvSpPr>
            <p:spPr bwMode="auto">
              <a:xfrm rot="5400000">
                <a:off x="520" y="2251"/>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67" name="Line 97"/>
              <p:cNvSpPr>
                <a:spLocks noChangeShapeType="1"/>
              </p:cNvSpPr>
              <p:nvPr/>
            </p:nvSpPr>
            <p:spPr bwMode="auto">
              <a:xfrm rot="5400000">
                <a:off x="230" y="1965"/>
                <a:ext cx="691"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68" name="Line 98"/>
              <p:cNvSpPr>
                <a:spLocks noChangeShapeType="1"/>
              </p:cNvSpPr>
              <p:nvPr/>
            </p:nvSpPr>
            <p:spPr bwMode="auto">
              <a:xfrm rot="5400000">
                <a:off x="547" y="1760"/>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69" name="Line 99"/>
              <p:cNvSpPr>
                <a:spLocks noChangeShapeType="1"/>
              </p:cNvSpPr>
              <p:nvPr/>
            </p:nvSpPr>
            <p:spPr bwMode="auto">
              <a:xfrm rot="5400000">
                <a:off x="547" y="1934"/>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70" name="Line 100"/>
              <p:cNvSpPr>
                <a:spLocks noChangeShapeType="1"/>
              </p:cNvSpPr>
              <p:nvPr/>
            </p:nvSpPr>
            <p:spPr bwMode="auto">
              <a:xfrm rot="5400000">
                <a:off x="547" y="2107"/>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2353" name="Group 101"/>
            <p:cNvGrpSpPr>
              <a:grpSpLocks/>
            </p:cNvGrpSpPr>
            <p:nvPr/>
          </p:nvGrpSpPr>
          <p:grpSpPr bwMode="auto">
            <a:xfrm>
              <a:off x="462" y="924"/>
              <a:ext cx="115" cy="691"/>
              <a:chOff x="462" y="924"/>
              <a:chExt cx="115" cy="691"/>
            </a:xfrm>
          </p:grpSpPr>
          <p:sp>
            <p:nvSpPr>
              <p:cNvPr id="12361" name="Line 102"/>
              <p:cNvSpPr>
                <a:spLocks noChangeShapeType="1"/>
              </p:cNvSpPr>
              <p:nvPr/>
            </p:nvSpPr>
            <p:spPr bwMode="auto">
              <a:xfrm rot="5400000">
                <a:off x="520" y="155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62" name="Line 103"/>
              <p:cNvSpPr>
                <a:spLocks noChangeShapeType="1"/>
              </p:cNvSpPr>
              <p:nvPr/>
            </p:nvSpPr>
            <p:spPr bwMode="auto">
              <a:xfrm rot="5400000">
                <a:off x="230" y="1270"/>
                <a:ext cx="691"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63" name="Line 104"/>
              <p:cNvSpPr>
                <a:spLocks noChangeShapeType="1"/>
              </p:cNvSpPr>
              <p:nvPr/>
            </p:nvSpPr>
            <p:spPr bwMode="auto">
              <a:xfrm rot="5400000">
                <a:off x="547" y="1065"/>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64" name="Line 105"/>
              <p:cNvSpPr>
                <a:spLocks noChangeShapeType="1"/>
              </p:cNvSpPr>
              <p:nvPr/>
            </p:nvSpPr>
            <p:spPr bwMode="auto">
              <a:xfrm rot="5400000">
                <a:off x="547" y="1239"/>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65" name="Line 106"/>
              <p:cNvSpPr>
                <a:spLocks noChangeShapeType="1"/>
              </p:cNvSpPr>
              <p:nvPr/>
            </p:nvSpPr>
            <p:spPr bwMode="auto">
              <a:xfrm rot="5400000">
                <a:off x="547" y="1412"/>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2354" name="Group 107"/>
            <p:cNvGrpSpPr>
              <a:grpSpLocks/>
            </p:cNvGrpSpPr>
            <p:nvPr/>
          </p:nvGrpSpPr>
          <p:grpSpPr bwMode="auto">
            <a:xfrm>
              <a:off x="462" y="232"/>
              <a:ext cx="115" cy="691"/>
              <a:chOff x="462" y="232"/>
              <a:chExt cx="115" cy="691"/>
            </a:xfrm>
          </p:grpSpPr>
          <p:sp>
            <p:nvSpPr>
              <p:cNvPr id="12356" name="Line 108"/>
              <p:cNvSpPr>
                <a:spLocks noChangeShapeType="1"/>
              </p:cNvSpPr>
              <p:nvPr/>
            </p:nvSpPr>
            <p:spPr bwMode="auto">
              <a:xfrm rot="5400000">
                <a:off x="520" y="864"/>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57" name="Line 109"/>
              <p:cNvSpPr>
                <a:spLocks noChangeShapeType="1"/>
              </p:cNvSpPr>
              <p:nvPr/>
            </p:nvSpPr>
            <p:spPr bwMode="auto">
              <a:xfrm rot="5400000">
                <a:off x="230" y="578"/>
                <a:ext cx="691"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58" name="Line 110"/>
              <p:cNvSpPr>
                <a:spLocks noChangeShapeType="1"/>
              </p:cNvSpPr>
              <p:nvPr/>
            </p:nvSpPr>
            <p:spPr bwMode="auto">
              <a:xfrm rot="5400000">
                <a:off x="547" y="373"/>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59" name="Line 111"/>
              <p:cNvSpPr>
                <a:spLocks noChangeShapeType="1"/>
              </p:cNvSpPr>
              <p:nvPr/>
            </p:nvSpPr>
            <p:spPr bwMode="auto">
              <a:xfrm rot="5400000">
                <a:off x="547" y="547"/>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2360" name="Line 112"/>
              <p:cNvSpPr>
                <a:spLocks noChangeShapeType="1"/>
              </p:cNvSpPr>
              <p:nvPr/>
            </p:nvSpPr>
            <p:spPr bwMode="auto">
              <a:xfrm rot="5400000">
                <a:off x="547" y="720"/>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sp>
          <p:nvSpPr>
            <p:cNvPr id="12355" name="Line 113"/>
            <p:cNvSpPr>
              <a:spLocks noChangeShapeType="1"/>
            </p:cNvSpPr>
            <p:nvPr/>
          </p:nvSpPr>
          <p:spPr bwMode="auto">
            <a:xfrm rot="5400000">
              <a:off x="518" y="17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2304" name="Group 114"/>
          <p:cNvGrpSpPr>
            <a:grpSpLocks/>
          </p:cNvGrpSpPr>
          <p:nvPr/>
        </p:nvGrpSpPr>
        <p:grpSpPr bwMode="auto">
          <a:xfrm>
            <a:off x="463550" y="277813"/>
            <a:ext cx="635000" cy="5868987"/>
            <a:chOff x="52" y="116"/>
            <a:chExt cx="400" cy="3697"/>
          </a:xfrm>
        </p:grpSpPr>
        <p:sp>
          <p:nvSpPr>
            <p:cNvPr id="12344" name="Text Box 115"/>
            <p:cNvSpPr txBox="1">
              <a:spLocks noChangeArrowheads="1"/>
            </p:cNvSpPr>
            <p:nvPr/>
          </p:nvSpPr>
          <p:spPr bwMode="auto">
            <a:xfrm>
              <a:off x="54" y="3582"/>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0.10</a:t>
              </a:r>
            </a:p>
          </p:txBody>
        </p:sp>
        <p:sp>
          <p:nvSpPr>
            <p:cNvPr id="12345" name="Text Box 116"/>
            <p:cNvSpPr txBox="1">
              <a:spLocks noChangeArrowheads="1"/>
            </p:cNvSpPr>
            <p:nvPr/>
          </p:nvSpPr>
          <p:spPr bwMode="auto">
            <a:xfrm>
              <a:off x="55" y="2886"/>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0.14</a:t>
              </a:r>
            </a:p>
          </p:txBody>
        </p:sp>
        <p:sp>
          <p:nvSpPr>
            <p:cNvPr id="12346" name="Text Box 117"/>
            <p:cNvSpPr txBox="1">
              <a:spLocks noChangeArrowheads="1"/>
            </p:cNvSpPr>
            <p:nvPr/>
          </p:nvSpPr>
          <p:spPr bwMode="auto">
            <a:xfrm>
              <a:off x="54" y="2190"/>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0.18</a:t>
              </a:r>
            </a:p>
          </p:txBody>
        </p:sp>
        <p:sp>
          <p:nvSpPr>
            <p:cNvPr id="12347" name="Text Box 118"/>
            <p:cNvSpPr txBox="1">
              <a:spLocks noChangeArrowheads="1"/>
            </p:cNvSpPr>
            <p:nvPr/>
          </p:nvSpPr>
          <p:spPr bwMode="auto">
            <a:xfrm>
              <a:off x="54" y="1495"/>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0.22</a:t>
              </a:r>
            </a:p>
          </p:txBody>
        </p:sp>
        <p:sp>
          <p:nvSpPr>
            <p:cNvPr id="12348" name="Text Box 119"/>
            <p:cNvSpPr txBox="1">
              <a:spLocks noChangeArrowheads="1"/>
            </p:cNvSpPr>
            <p:nvPr/>
          </p:nvSpPr>
          <p:spPr bwMode="auto">
            <a:xfrm>
              <a:off x="54" y="802"/>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0.26</a:t>
              </a:r>
            </a:p>
          </p:txBody>
        </p:sp>
        <p:sp>
          <p:nvSpPr>
            <p:cNvPr id="12349" name="Text Box 120"/>
            <p:cNvSpPr txBox="1">
              <a:spLocks noChangeArrowheads="1"/>
            </p:cNvSpPr>
            <p:nvPr/>
          </p:nvSpPr>
          <p:spPr bwMode="auto">
            <a:xfrm>
              <a:off x="52" y="116"/>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0.30</a:t>
              </a:r>
            </a:p>
          </p:txBody>
        </p:sp>
      </p:grpSp>
      <p:grpSp>
        <p:nvGrpSpPr>
          <p:cNvPr id="25" name="Group 121"/>
          <p:cNvGrpSpPr>
            <a:grpSpLocks/>
          </p:cNvGrpSpPr>
          <p:nvPr/>
        </p:nvGrpSpPr>
        <p:grpSpPr bwMode="auto">
          <a:xfrm>
            <a:off x="1952625" y="5227638"/>
            <a:ext cx="136525" cy="136525"/>
            <a:chOff x="1034" y="3536"/>
            <a:chExt cx="86" cy="86"/>
          </a:xfrm>
        </p:grpSpPr>
        <p:sp>
          <p:nvSpPr>
            <p:cNvPr id="12342" name="Oval 122"/>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2343" name="Oval 123"/>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grpSp>
        <p:nvGrpSpPr>
          <p:cNvPr id="26" name="Group 124"/>
          <p:cNvGrpSpPr>
            <a:grpSpLocks/>
          </p:cNvGrpSpPr>
          <p:nvPr/>
        </p:nvGrpSpPr>
        <p:grpSpPr bwMode="auto">
          <a:xfrm>
            <a:off x="8296275" y="750888"/>
            <a:ext cx="136525" cy="136525"/>
            <a:chOff x="1034" y="3536"/>
            <a:chExt cx="86" cy="86"/>
          </a:xfrm>
        </p:grpSpPr>
        <p:sp>
          <p:nvSpPr>
            <p:cNvPr id="12340" name="Oval 125"/>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2341" name="Oval 126"/>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sp>
        <p:nvSpPr>
          <p:cNvPr id="92287" name="Freeform 127"/>
          <p:cNvSpPr>
            <a:spLocks/>
          </p:cNvSpPr>
          <p:nvPr/>
        </p:nvSpPr>
        <p:spPr bwMode="auto">
          <a:xfrm>
            <a:off x="1295400" y="617538"/>
            <a:ext cx="7602538" cy="5067300"/>
          </a:xfrm>
          <a:custGeom>
            <a:avLst/>
            <a:gdLst>
              <a:gd name="T0" fmla="*/ 0 w 4789"/>
              <a:gd name="T1" fmla="*/ 5067300 h 3192"/>
              <a:gd name="T2" fmla="*/ 7602538 w 4789"/>
              <a:gd name="T3" fmla="*/ 0 h 3192"/>
              <a:gd name="T4" fmla="*/ 0 60000 65536"/>
              <a:gd name="T5" fmla="*/ 0 60000 65536"/>
              <a:gd name="T6" fmla="*/ 0 w 4789"/>
              <a:gd name="T7" fmla="*/ 0 h 3192"/>
              <a:gd name="T8" fmla="*/ 4789 w 4789"/>
              <a:gd name="T9" fmla="*/ 3192 h 3192"/>
            </a:gdLst>
            <a:ahLst/>
            <a:cxnLst>
              <a:cxn ang="T4">
                <a:pos x="T0" y="T1"/>
              </a:cxn>
              <a:cxn ang="T5">
                <a:pos x="T2" y="T3"/>
              </a:cxn>
            </a:cxnLst>
            <a:rect l="T6" t="T7" r="T8" b="T9"/>
            <a:pathLst>
              <a:path w="4789" h="3192">
                <a:moveTo>
                  <a:pt x="0" y="3192"/>
                </a:moveTo>
                <a:lnTo>
                  <a:pt x="4789" y="0"/>
                </a:lnTo>
              </a:path>
            </a:pathLst>
          </a:custGeom>
          <a:noFill/>
          <a:ln w="38100" cmpd="sng">
            <a:solidFill>
              <a:srgbClr val="3333FF"/>
            </a:solidFill>
            <a:round/>
            <a:headEnd type="none" w="med" len="med"/>
            <a:tailEnd type="none" w="med" len="med"/>
          </a:ln>
        </p:spPr>
        <p:txBody>
          <a:bodyPr wrap="none"/>
          <a:lstStyle/>
          <a:p>
            <a:endParaRPr lang="en-US" b="0">
              <a:solidFill>
                <a:srgbClr val="FFFFFF"/>
              </a:solidFill>
              <a:latin typeface="Tahoma" pitchFamily="34" charset="0"/>
            </a:endParaRPr>
          </a:p>
        </p:txBody>
      </p:sp>
      <p:sp>
        <p:nvSpPr>
          <p:cNvPr id="12308" name="Text Box 136"/>
          <p:cNvSpPr txBox="1">
            <a:spLocks noChangeArrowheads="1"/>
          </p:cNvSpPr>
          <p:nvPr/>
        </p:nvSpPr>
        <p:spPr bwMode="auto">
          <a:xfrm>
            <a:off x="2971800" y="12700"/>
            <a:ext cx="4818063" cy="457200"/>
          </a:xfrm>
          <a:prstGeom prst="rect">
            <a:avLst/>
          </a:prstGeom>
          <a:noFill/>
          <a:ln w="9525">
            <a:noFill/>
            <a:miter lim="800000"/>
            <a:headEnd/>
            <a:tailEnd/>
          </a:ln>
        </p:spPr>
        <p:txBody>
          <a:bodyPr wrap="none">
            <a:spAutoFit/>
          </a:bodyPr>
          <a:lstStyle/>
          <a:p>
            <a:r>
              <a:rPr lang="en-US" sz="2400" b="0">
                <a:solidFill>
                  <a:srgbClr val="FFFFFF"/>
                </a:solidFill>
                <a:latin typeface="Tahoma" pitchFamily="34" charset="0"/>
              </a:rPr>
              <a:t>Stretch Versus Weight - Susie Que</a:t>
            </a:r>
          </a:p>
        </p:txBody>
      </p:sp>
      <p:sp>
        <p:nvSpPr>
          <p:cNvPr id="92306" name="Freeform 146"/>
          <p:cNvSpPr>
            <a:spLocks/>
          </p:cNvSpPr>
          <p:nvPr/>
        </p:nvSpPr>
        <p:spPr bwMode="auto">
          <a:xfrm>
            <a:off x="1293813" y="822325"/>
            <a:ext cx="7073900" cy="4864100"/>
          </a:xfrm>
          <a:custGeom>
            <a:avLst/>
            <a:gdLst>
              <a:gd name="T0" fmla="*/ 0 w 4456"/>
              <a:gd name="T1" fmla="*/ 4864100 h 3064"/>
              <a:gd name="T2" fmla="*/ 728663 w 4456"/>
              <a:gd name="T3" fmla="*/ 4473575 h 3064"/>
              <a:gd name="T4" fmla="*/ 1701800 w 4456"/>
              <a:gd name="T5" fmla="*/ 3835400 h 3064"/>
              <a:gd name="T6" fmla="*/ 2687638 w 4456"/>
              <a:gd name="T7" fmla="*/ 3016250 h 3064"/>
              <a:gd name="T8" fmla="*/ 3654425 w 4456"/>
              <a:gd name="T9" fmla="*/ 2530475 h 3064"/>
              <a:gd name="T10" fmla="*/ 4635500 w 4456"/>
              <a:gd name="T11" fmla="*/ 1854200 h 3064"/>
              <a:gd name="T12" fmla="*/ 4872038 w 4456"/>
              <a:gd name="T13" fmla="*/ 1573213 h 3064"/>
              <a:gd name="T14" fmla="*/ 5729288 w 4456"/>
              <a:gd name="T15" fmla="*/ 962025 h 3064"/>
              <a:gd name="T16" fmla="*/ 6583363 w 4456"/>
              <a:gd name="T17" fmla="*/ 547688 h 3064"/>
              <a:gd name="T18" fmla="*/ 7073900 w 4456"/>
              <a:gd name="T19" fmla="*/ 0 h 30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56"/>
              <a:gd name="T31" fmla="*/ 0 h 3064"/>
              <a:gd name="T32" fmla="*/ 4456 w 4456"/>
              <a:gd name="T33" fmla="*/ 3064 h 30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56" h="3064">
                <a:moveTo>
                  <a:pt x="0" y="3064"/>
                </a:moveTo>
                <a:lnTo>
                  <a:pt x="459" y="2818"/>
                </a:lnTo>
                <a:lnTo>
                  <a:pt x="1072" y="2416"/>
                </a:lnTo>
                <a:lnTo>
                  <a:pt x="1693" y="1900"/>
                </a:lnTo>
                <a:lnTo>
                  <a:pt x="2302" y="1594"/>
                </a:lnTo>
                <a:lnTo>
                  <a:pt x="2920" y="1168"/>
                </a:lnTo>
                <a:lnTo>
                  <a:pt x="3069" y="991"/>
                </a:lnTo>
                <a:lnTo>
                  <a:pt x="3609" y="606"/>
                </a:lnTo>
                <a:lnTo>
                  <a:pt x="4147" y="345"/>
                </a:lnTo>
                <a:lnTo>
                  <a:pt x="4456" y="0"/>
                </a:lnTo>
              </a:path>
            </a:pathLst>
          </a:custGeom>
          <a:noFill/>
          <a:ln w="38100" cmpd="sng">
            <a:solidFill>
              <a:srgbClr val="FF0000"/>
            </a:solidFill>
            <a:round/>
            <a:headEnd type="none" w="med" len="med"/>
            <a:tailEnd type="none" w="med" len="med"/>
          </a:ln>
        </p:spPr>
        <p:txBody>
          <a:bodyPr wrap="none"/>
          <a:lstStyle/>
          <a:p>
            <a:endParaRPr lang="en-US" b="0">
              <a:solidFill>
                <a:srgbClr val="FFFFFF"/>
              </a:solidFill>
              <a:latin typeface="Tahoma" pitchFamily="34" charset="0"/>
            </a:endParaRPr>
          </a:p>
        </p:txBody>
      </p:sp>
      <p:sp>
        <p:nvSpPr>
          <p:cNvPr id="92307" name="Text Box 147"/>
          <p:cNvSpPr txBox="1">
            <a:spLocks noChangeArrowheads="1"/>
          </p:cNvSpPr>
          <p:nvPr/>
        </p:nvSpPr>
        <p:spPr bwMode="auto">
          <a:xfrm>
            <a:off x="5029200" y="3613150"/>
            <a:ext cx="4043363" cy="366713"/>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This is not a connect-the-dot exercise.</a:t>
            </a:r>
          </a:p>
        </p:txBody>
      </p:sp>
      <p:sp>
        <p:nvSpPr>
          <p:cNvPr id="92308" name="Text Box 148"/>
          <p:cNvSpPr txBox="1">
            <a:spLocks noChangeArrowheads="1"/>
          </p:cNvSpPr>
          <p:nvPr/>
        </p:nvSpPr>
        <p:spPr bwMode="auto">
          <a:xfrm>
            <a:off x="2362200" y="5576888"/>
            <a:ext cx="6403975" cy="366712"/>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The data appears to fit a straight line somewhat like this one.</a:t>
            </a:r>
          </a:p>
        </p:txBody>
      </p:sp>
      <p:sp>
        <p:nvSpPr>
          <p:cNvPr id="92314" name="Text Box 154"/>
          <p:cNvSpPr txBox="1">
            <a:spLocks noChangeArrowheads="1"/>
          </p:cNvSpPr>
          <p:nvPr/>
        </p:nvSpPr>
        <p:spPr bwMode="auto">
          <a:xfrm>
            <a:off x="6197600" y="2681288"/>
            <a:ext cx="2076450" cy="366712"/>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Let’s plot the data.</a:t>
            </a:r>
          </a:p>
        </p:txBody>
      </p:sp>
      <p:sp>
        <p:nvSpPr>
          <p:cNvPr id="92315" name="Text Box 155"/>
          <p:cNvSpPr txBox="1">
            <a:spLocks noChangeArrowheads="1"/>
          </p:cNvSpPr>
          <p:nvPr/>
        </p:nvSpPr>
        <p:spPr bwMode="auto">
          <a:xfrm>
            <a:off x="2063750" y="5087938"/>
            <a:ext cx="1517650" cy="366712"/>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(6.0, 0.1240)</a:t>
            </a:r>
          </a:p>
        </p:txBody>
      </p:sp>
      <p:sp>
        <p:nvSpPr>
          <p:cNvPr id="92316" name="Line 156"/>
          <p:cNvSpPr>
            <a:spLocks noChangeShapeType="1"/>
          </p:cNvSpPr>
          <p:nvPr/>
        </p:nvSpPr>
        <p:spPr bwMode="auto">
          <a:xfrm flipH="1">
            <a:off x="1290638" y="5291138"/>
            <a:ext cx="733425"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17" name="Line 157"/>
          <p:cNvSpPr>
            <a:spLocks noChangeShapeType="1"/>
          </p:cNvSpPr>
          <p:nvPr/>
        </p:nvSpPr>
        <p:spPr bwMode="auto">
          <a:xfrm flipV="1">
            <a:off x="2028825" y="5286375"/>
            <a:ext cx="0" cy="67627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18" name="Text Box 158"/>
          <p:cNvSpPr txBox="1">
            <a:spLocks noChangeArrowheads="1"/>
          </p:cNvSpPr>
          <p:nvPr/>
        </p:nvSpPr>
        <p:spPr bwMode="auto">
          <a:xfrm>
            <a:off x="3048000" y="4445000"/>
            <a:ext cx="1643063" cy="366713"/>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(14.0, 0.1475)</a:t>
            </a:r>
          </a:p>
        </p:txBody>
      </p:sp>
      <p:sp>
        <p:nvSpPr>
          <p:cNvPr id="92319" name="Line 159"/>
          <p:cNvSpPr>
            <a:spLocks noChangeShapeType="1"/>
          </p:cNvSpPr>
          <p:nvPr/>
        </p:nvSpPr>
        <p:spPr bwMode="auto">
          <a:xfrm flipV="1">
            <a:off x="3005138" y="4648200"/>
            <a:ext cx="0" cy="131445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20" name="Line 160"/>
          <p:cNvSpPr>
            <a:spLocks noChangeShapeType="1"/>
          </p:cNvSpPr>
          <p:nvPr/>
        </p:nvSpPr>
        <p:spPr bwMode="auto">
          <a:xfrm>
            <a:off x="1285875" y="4652963"/>
            <a:ext cx="1714500"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22" name="Line 162"/>
          <p:cNvSpPr>
            <a:spLocks noChangeShapeType="1"/>
          </p:cNvSpPr>
          <p:nvPr/>
        </p:nvSpPr>
        <p:spPr bwMode="auto">
          <a:xfrm flipV="1">
            <a:off x="4953000" y="3348038"/>
            <a:ext cx="0" cy="2614612"/>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23" name="Line 163"/>
          <p:cNvSpPr>
            <a:spLocks noChangeShapeType="1"/>
          </p:cNvSpPr>
          <p:nvPr/>
        </p:nvSpPr>
        <p:spPr bwMode="auto">
          <a:xfrm>
            <a:off x="1295400" y="3352800"/>
            <a:ext cx="3656013"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24" name="Text Box 164"/>
          <p:cNvSpPr txBox="1">
            <a:spLocks noChangeArrowheads="1"/>
          </p:cNvSpPr>
          <p:nvPr/>
        </p:nvSpPr>
        <p:spPr bwMode="auto">
          <a:xfrm>
            <a:off x="4019550" y="3646488"/>
            <a:ext cx="1643063" cy="366712"/>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(22.0, 0.1775)</a:t>
            </a:r>
          </a:p>
        </p:txBody>
      </p:sp>
      <p:sp>
        <p:nvSpPr>
          <p:cNvPr id="92325" name="Line 165"/>
          <p:cNvSpPr>
            <a:spLocks noChangeShapeType="1"/>
          </p:cNvSpPr>
          <p:nvPr/>
        </p:nvSpPr>
        <p:spPr bwMode="auto">
          <a:xfrm flipH="1">
            <a:off x="1295400" y="3825875"/>
            <a:ext cx="2678113"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26" name="Line 166"/>
          <p:cNvSpPr>
            <a:spLocks noChangeShapeType="1"/>
          </p:cNvSpPr>
          <p:nvPr/>
        </p:nvSpPr>
        <p:spPr bwMode="auto">
          <a:xfrm flipV="1">
            <a:off x="3981450" y="3836988"/>
            <a:ext cx="0" cy="212090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27" name="Text Box 167"/>
          <p:cNvSpPr txBox="1">
            <a:spLocks noChangeArrowheads="1"/>
          </p:cNvSpPr>
          <p:nvPr/>
        </p:nvSpPr>
        <p:spPr bwMode="auto">
          <a:xfrm>
            <a:off x="5981700" y="2484438"/>
            <a:ext cx="1643063" cy="366712"/>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(38.0, 0.2195)</a:t>
            </a:r>
          </a:p>
        </p:txBody>
      </p:sp>
      <p:sp>
        <p:nvSpPr>
          <p:cNvPr id="92328" name="Line 168"/>
          <p:cNvSpPr>
            <a:spLocks noChangeShapeType="1"/>
          </p:cNvSpPr>
          <p:nvPr/>
        </p:nvSpPr>
        <p:spPr bwMode="auto">
          <a:xfrm flipV="1">
            <a:off x="5929313" y="2676525"/>
            <a:ext cx="0" cy="329088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29" name="Line 169"/>
          <p:cNvSpPr>
            <a:spLocks noChangeShapeType="1"/>
          </p:cNvSpPr>
          <p:nvPr/>
        </p:nvSpPr>
        <p:spPr bwMode="auto">
          <a:xfrm>
            <a:off x="1295400" y="2681288"/>
            <a:ext cx="4633913"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30" name="Text Box 170"/>
          <p:cNvSpPr txBox="1">
            <a:spLocks noChangeArrowheads="1"/>
          </p:cNvSpPr>
          <p:nvPr/>
        </p:nvSpPr>
        <p:spPr bwMode="auto">
          <a:xfrm>
            <a:off x="6210300" y="2184400"/>
            <a:ext cx="1643063" cy="366713"/>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(40.0, 0.2300)</a:t>
            </a:r>
          </a:p>
        </p:txBody>
      </p:sp>
      <p:sp>
        <p:nvSpPr>
          <p:cNvPr id="92331" name="Line 171"/>
          <p:cNvSpPr>
            <a:spLocks noChangeShapeType="1"/>
          </p:cNvSpPr>
          <p:nvPr/>
        </p:nvSpPr>
        <p:spPr bwMode="auto">
          <a:xfrm flipV="1">
            <a:off x="6172200" y="2390775"/>
            <a:ext cx="0" cy="356552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32" name="Line 172"/>
          <p:cNvSpPr>
            <a:spLocks noChangeShapeType="1"/>
          </p:cNvSpPr>
          <p:nvPr/>
        </p:nvSpPr>
        <p:spPr bwMode="auto">
          <a:xfrm>
            <a:off x="1290638" y="2381250"/>
            <a:ext cx="4872037"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33" name="Text Box 173"/>
          <p:cNvSpPr txBox="1">
            <a:spLocks noChangeArrowheads="1"/>
          </p:cNvSpPr>
          <p:nvPr/>
        </p:nvSpPr>
        <p:spPr bwMode="auto">
          <a:xfrm>
            <a:off x="7080250" y="1587500"/>
            <a:ext cx="1643063" cy="366713"/>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(47.0, 0.2525)</a:t>
            </a:r>
          </a:p>
        </p:txBody>
      </p:sp>
      <p:sp>
        <p:nvSpPr>
          <p:cNvPr id="92334" name="Line 174"/>
          <p:cNvSpPr>
            <a:spLocks noChangeShapeType="1"/>
          </p:cNvSpPr>
          <p:nvPr/>
        </p:nvSpPr>
        <p:spPr bwMode="auto">
          <a:xfrm flipV="1">
            <a:off x="7029450" y="1781175"/>
            <a:ext cx="0" cy="4176713"/>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35" name="Line 175"/>
          <p:cNvSpPr>
            <a:spLocks noChangeShapeType="1"/>
          </p:cNvSpPr>
          <p:nvPr/>
        </p:nvSpPr>
        <p:spPr bwMode="auto">
          <a:xfrm>
            <a:off x="1295400" y="1771650"/>
            <a:ext cx="5730875"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36" name="Text Box 176"/>
          <p:cNvSpPr txBox="1">
            <a:spLocks noChangeArrowheads="1"/>
          </p:cNvSpPr>
          <p:nvPr/>
        </p:nvSpPr>
        <p:spPr bwMode="auto">
          <a:xfrm>
            <a:off x="6173788" y="1163638"/>
            <a:ext cx="1643062" cy="366712"/>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(54.0, 0.2675)</a:t>
            </a:r>
          </a:p>
        </p:txBody>
      </p:sp>
      <p:sp>
        <p:nvSpPr>
          <p:cNvPr id="92337" name="Line 177"/>
          <p:cNvSpPr>
            <a:spLocks noChangeShapeType="1"/>
          </p:cNvSpPr>
          <p:nvPr/>
        </p:nvSpPr>
        <p:spPr bwMode="auto">
          <a:xfrm flipV="1">
            <a:off x="7881938" y="1371600"/>
            <a:ext cx="0" cy="4589463"/>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38" name="Line 178"/>
          <p:cNvSpPr>
            <a:spLocks noChangeShapeType="1"/>
          </p:cNvSpPr>
          <p:nvPr/>
        </p:nvSpPr>
        <p:spPr bwMode="auto">
          <a:xfrm>
            <a:off x="1295400" y="1362075"/>
            <a:ext cx="6581775"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39" name="Text Box 179"/>
          <p:cNvSpPr txBox="1">
            <a:spLocks noChangeArrowheads="1"/>
          </p:cNvSpPr>
          <p:nvPr/>
        </p:nvSpPr>
        <p:spPr bwMode="auto">
          <a:xfrm>
            <a:off x="6648450" y="611188"/>
            <a:ext cx="1643063" cy="366712"/>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(58.0, 0.2875)</a:t>
            </a:r>
          </a:p>
        </p:txBody>
      </p:sp>
      <p:sp>
        <p:nvSpPr>
          <p:cNvPr id="92340" name="Line 180"/>
          <p:cNvSpPr>
            <a:spLocks noChangeShapeType="1"/>
          </p:cNvSpPr>
          <p:nvPr/>
        </p:nvSpPr>
        <p:spPr bwMode="auto">
          <a:xfrm flipV="1">
            <a:off x="8367713" y="828675"/>
            <a:ext cx="0" cy="512762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41" name="Line 181"/>
          <p:cNvSpPr>
            <a:spLocks noChangeShapeType="1"/>
          </p:cNvSpPr>
          <p:nvPr/>
        </p:nvSpPr>
        <p:spPr bwMode="auto">
          <a:xfrm>
            <a:off x="1295400" y="819150"/>
            <a:ext cx="7065963"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92346" name="Text Box 186"/>
          <p:cNvSpPr txBox="1">
            <a:spLocks noChangeArrowheads="1"/>
          </p:cNvSpPr>
          <p:nvPr/>
        </p:nvSpPr>
        <p:spPr bwMode="auto">
          <a:xfrm>
            <a:off x="4991100" y="3155950"/>
            <a:ext cx="1643063" cy="366713"/>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(30.0, 0.1950)</a:t>
            </a:r>
          </a:p>
        </p:txBody>
      </p:sp>
    </p:spTree>
    <p:extLst>
      <p:ext uri="{BB962C8B-B14F-4D97-AF65-F5344CB8AC3E}">
        <p14:creationId xmlns:p14="http://schemas.microsoft.com/office/powerpoint/2010/main" xmlns="" val="36859833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314"/>
                                        </p:tgtEl>
                                        <p:attrNameLst>
                                          <p:attrName>style.visibility</p:attrName>
                                        </p:attrNameLst>
                                      </p:cBhvr>
                                      <p:to>
                                        <p:strVal val="visible"/>
                                      </p:to>
                                    </p:set>
                                    <p:animEffect transition="in" filter="fade">
                                      <p:cBhvr>
                                        <p:cTn id="7" dur="2000"/>
                                        <p:tgtEl>
                                          <p:spTgt spid="92314"/>
                                        </p:tgtEl>
                                      </p:cBhvr>
                                    </p:animEffect>
                                  </p:childTnLst>
                                  <p:subTnLst>
                                    <p:set>
                                      <p:cBhvr override="childStyle">
                                        <p:cTn dur="1" fill="hold" display="0" masterRel="nextClick" afterEffect="1"/>
                                        <p:tgtEl>
                                          <p:spTgt spid="9231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315"/>
                                        </p:tgtEl>
                                        <p:attrNameLst>
                                          <p:attrName>style.visibility</p:attrName>
                                        </p:attrNameLst>
                                      </p:cBhvr>
                                      <p:to>
                                        <p:strVal val="visible"/>
                                      </p:to>
                                    </p:set>
                                    <p:animEffect transition="in" filter="fade">
                                      <p:cBhvr>
                                        <p:cTn id="12" dur="1000"/>
                                        <p:tgtEl>
                                          <p:spTgt spid="923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317"/>
                                        </p:tgtEl>
                                        <p:attrNameLst>
                                          <p:attrName>style.visibility</p:attrName>
                                        </p:attrNameLst>
                                      </p:cBhvr>
                                      <p:to>
                                        <p:strVal val="visible"/>
                                      </p:to>
                                    </p:set>
                                    <p:animEffect transition="in" filter="wipe(down)">
                                      <p:cBhvr>
                                        <p:cTn id="17" dur="2000"/>
                                        <p:tgtEl>
                                          <p:spTgt spid="9231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2316"/>
                                        </p:tgtEl>
                                        <p:attrNameLst>
                                          <p:attrName>style.visibility</p:attrName>
                                        </p:attrNameLst>
                                      </p:cBhvr>
                                      <p:to>
                                        <p:strVal val="visible"/>
                                      </p:to>
                                    </p:set>
                                    <p:animEffect transition="in" filter="wipe(left)">
                                      <p:cBhvr>
                                        <p:cTn id="20" dur="2000"/>
                                        <p:tgtEl>
                                          <p:spTgt spid="92316"/>
                                        </p:tgtEl>
                                      </p:cBhvr>
                                    </p:animEffect>
                                  </p:childTnLst>
                                </p:cTn>
                              </p:par>
                            </p:childTnLst>
                          </p:cTn>
                        </p:par>
                        <p:par>
                          <p:cTn id="21" fill="hold" nodeType="afterGroup">
                            <p:stCondLst>
                              <p:cond delay="2000"/>
                            </p:stCondLst>
                            <p:childTnLst>
                              <p:par>
                                <p:cTn id="22" presetID="23" presetClass="entr" presetSubtype="32"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strVal val="4*#ppt_w"/>
                                          </p:val>
                                        </p:tav>
                                        <p:tav tm="100000">
                                          <p:val>
                                            <p:strVal val="#ppt_w"/>
                                          </p:val>
                                        </p:tav>
                                      </p:tavLst>
                                    </p:anim>
                                    <p:anim calcmode="lin" valueType="num">
                                      <p:cBhvr>
                                        <p:cTn id="25" dur="1000" fill="hold"/>
                                        <p:tgtEl>
                                          <p:spTgt spid="25"/>
                                        </p:tgtEl>
                                        <p:attrNameLst>
                                          <p:attrName>ppt_h</p:attrName>
                                        </p:attrNameLst>
                                      </p:cBhvr>
                                      <p:tavLst>
                                        <p:tav tm="0">
                                          <p:val>
                                            <p:strVal val="4*#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grpId="1" nodeType="clickEffect">
                                  <p:stCondLst>
                                    <p:cond delay="0"/>
                                  </p:stCondLst>
                                  <p:childTnLst>
                                    <p:animEffect transition="out" filter="fade">
                                      <p:cBhvr>
                                        <p:cTn id="29" dur="2000"/>
                                        <p:tgtEl>
                                          <p:spTgt spid="92315"/>
                                        </p:tgtEl>
                                      </p:cBhvr>
                                    </p:animEffect>
                                    <p:set>
                                      <p:cBhvr>
                                        <p:cTn id="30" dur="1" fill="hold">
                                          <p:stCondLst>
                                            <p:cond delay="1999"/>
                                          </p:stCondLst>
                                        </p:cTn>
                                        <p:tgtEl>
                                          <p:spTgt spid="9231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92316"/>
                                        </p:tgtEl>
                                      </p:cBhvr>
                                    </p:animEffect>
                                    <p:set>
                                      <p:cBhvr>
                                        <p:cTn id="33" dur="1" fill="hold">
                                          <p:stCondLst>
                                            <p:cond delay="1999"/>
                                          </p:stCondLst>
                                        </p:cTn>
                                        <p:tgtEl>
                                          <p:spTgt spid="9231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92317"/>
                                        </p:tgtEl>
                                      </p:cBhvr>
                                    </p:animEffect>
                                    <p:set>
                                      <p:cBhvr>
                                        <p:cTn id="36" dur="1" fill="hold">
                                          <p:stCondLst>
                                            <p:cond delay="1999"/>
                                          </p:stCondLst>
                                        </p:cTn>
                                        <p:tgtEl>
                                          <p:spTgt spid="92317"/>
                                        </p:tgtEl>
                                        <p:attrNameLst>
                                          <p:attrName>style.visibility</p:attrName>
                                        </p:attrNameLst>
                                      </p:cBhvr>
                                      <p:to>
                                        <p:strVal val="hidden"/>
                                      </p:to>
                                    </p:set>
                                  </p:childTnLst>
                                </p:cTn>
                              </p:par>
                            </p:childTnLst>
                          </p:cTn>
                        </p:par>
                        <p:par>
                          <p:cTn id="37" fill="hold" nodeType="afterGroup">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92345"/>
                                        </p:tgtEl>
                                        <p:attrNameLst>
                                          <p:attrName>style.visibility</p:attrName>
                                        </p:attrNameLst>
                                      </p:cBhvr>
                                      <p:to>
                                        <p:strVal val="visible"/>
                                      </p:to>
                                    </p:set>
                                    <p:animEffect transition="in" filter="fade">
                                      <p:cBhvr>
                                        <p:cTn id="40" dur="2000"/>
                                        <p:tgtEl>
                                          <p:spTgt spid="9234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grpId="1" nodeType="clickEffect">
                                  <p:stCondLst>
                                    <p:cond delay="0"/>
                                  </p:stCondLst>
                                  <p:childTnLst>
                                    <p:animEffect transition="out" filter="fade">
                                      <p:cBhvr>
                                        <p:cTn id="44" dur="2000"/>
                                        <p:tgtEl>
                                          <p:spTgt spid="92345"/>
                                        </p:tgtEl>
                                      </p:cBhvr>
                                    </p:animEffect>
                                    <p:set>
                                      <p:cBhvr>
                                        <p:cTn id="45" dur="1" fill="hold">
                                          <p:stCondLst>
                                            <p:cond delay="1999"/>
                                          </p:stCondLst>
                                        </p:cTn>
                                        <p:tgtEl>
                                          <p:spTgt spid="92345"/>
                                        </p:tgtEl>
                                        <p:attrNameLst>
                                          <p:attrName>style.visibility</p:attrName>
                                        </p:attrNameLst>
                                      </p:cBhvr>
                                      <p:to>
                                        <p:strVal val="hidden"/>
                                      </p:to>
                                    </p:set>
                                  </p:childTnLst>
                                </p:cTn>
                              </p:par>
                            </p:childTnLst>
                          </p:cTn>
                        </p:par>
                        <p:par>
                          <p:cTn id="46" fill="hold" nodeType="afterGroup">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92318"/>
                                        </p:tgtEl>
                                        <p:attrNameLst>
                                          <p:attrName>style.visibility</p:attrName>
                                        </p:attrNameLst>
                                      </p:cBhvr>
                                      <p:to>
                                        <p:strVal val="visible"/>
                                      </p:to>
                                    </p:set>
                                    <p:animEffect transition="in" filter="fade">
                                      <p:cBhvr>
                                        <p:cTn id="49" dur="1000"/>
                                        <p:tgtEl>
                                          <p:spTgt spid="9231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92319"/>
                                        </p:tgtEl>
                                        <p:attrNameLst>
                                          <p:attrName>style.visibility</p:attrName>
                                        </p:attrNameLst>
                                      </p:cBhvr>
                                      <p:to>
                                        <p:strVal val="visible"/>
                                      </p:to>
                                    </p:set>
                                    <p:animEffect transition="in" filter="wipe(down)">
                                      <p:cBhvr>
                                        <p:cTn id="54" dur="2000"/>
                                        <p:tgtEl>
                                          <p:spTgt spid="9231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92320"/>
                                        </p:tgtEl>
                                        <p:attrNameLst>
                                          <p:attrName>style.visibility</p:attrName>
                                        </p:attrNameLst>
                                      </p:cBhvr>
                                      <p:to>
                                        <p:strVal val="visible"/>
                                      </p:to>
                                    </p:set>
                                    <p:animEffect transition="in" filter="wipe(left)">
                                      <p:cBhvr>
                                        <p:cTn id="57" dur="2000"/>
                                        <p:tgtEl>
                                          <p:spTgt spid="92320"/>
                                        </p:tgtEl>
                                      </p:cBhvr>
                                    </p:animEffect>
                                  </p:childTnLst>
                                </p:cTn>
                              </p:par>
                            </p:childTnLst>
                          </p:cTn>
                        </p:par>
                        <p:par>
                          <p:cTn id="58" fill="hold" nodeType="afterGroup">
                            <p:stCondLst>
                              <p:cond delay="2000"/>
                            </p:stCondLst>
                            <p:childTnLst>
                              <p:par>
                                <p:cTn id="59" presetID="23" presetClass="entr" presetSubtype="32"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ppt_w</p:attrName>
                                        </p:attrNameLst>
                                      </p:cBhvr>
                                      <p:tavLst>
                                        <p:tav tm="0">
                                          <p:val>
                                            <p:strVal val="4*#ppt_w"/>
                                          </p:val>
                                        </p:tav>
                                        <p:tav tm="100000">
                                          <p:val>
                                            <p:strVal val="#ppt_w"/>
                                          </p:val>
                                        </p:tav>
                                      </p:tavLst>
                                    </p:anim>
                                    <p:anim calcmode="lin" valueType="num">
                                      <p:cBhvr>
                                        <p:cTn id="62" dur="10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xit" presetSubtype="0" fill="hold" grpId="1" nodeType="clickEffect">
                                  <p:stCondLst>
                                    <p:cond delay="0"/>
                                  </p:stCondLst>
                                  <p:childTnLst>
                                    <p:animEffect transition="out" filter="fade">
                                      <p:cBhvr>
                                        <p:cTn id="66" dur="2000"/>
                                        <p:tgtEl>
                                          <p:spTgt spid="92318"/>
                                        </p:tgtEl>
                                      </p:cBhvr>
                                    </p:animEffect>
                                    <p:set>
                                      <p:cBhvr>
                                        <p:cTn id="67" dur="1" fill="hold">
                                          <p:stCondLst>
                                            <p:cond delay="1999"/>
                                          </p:stCondLst>
                                        </p:cTn>
                                        <p:tgtEl>
                                          <p:spTgt spid="92318"/>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000"/>
                                        <p:tgtEl>
                                          <p:spTgt spid="92320"/>
                                        </p:tgtEl>
                                      </p:cBhvr>
                                    </p:animEffect>
                                    <p:set>
                                      <p:cBhvr>
                                        <p:cTn id="70" dur="1" fill="hold">
                                          <p:stCondLst>
                                            <p:cond delay="1999"/>
                                          </p:stCondLst>
                                        </p:cTn>
                                        <p:tgtEl>
                                          <p:spTgt spid="92320"/>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92319"/>
                                        </p:tgtEl>
                                      </p:cBhvr>
                                    </p:animEffect>
                                    <p:set>
                                      <p:cBhvr>
                                        <p:cTn id="73" dur="1" fill="hold">
                                          <p:stCondLst>
                                            <p:cond delay="1999"/>
                                          </p:stCondLst>
                                        </p:cTn>
                                        <p:tgtEl>
                                          <p:spTgt spid="92319"/>
                                        </p:tgtEl>
                                        <p:attrNameLst>
                                          <p:attrName>style.visibility</p:attrName>
                                        </p:attrNameLst>
                                      </p:cBhvr>
                                      <p:to>
                                        <p:strVal val="hidden"/>
                                      </p:to>
                                    </p:set>
                                  </p:childTnLst>
                                </p:cTn>
                              </p:par>
                            </p:childTnLst>
                          </p:cTn>
                        </p:par>
                        <p:par>
                          <p:cTn id="74" fill="hold" nodeType="afterGroup">
                            <p:stCondLst>
                              <p:cond delay="2000"/>
                            </p:stCondLst>
                            <p:childTnLst>
                              <p:par>
                                <p:cTn id="75" presetID="10" presetClass="entr" presetSubtype="0" fill="hold" grpId="0" nodeType="afterEffect">
                                  <p:stCondLst>
                                    <p:cond delay="0"/>
                                  </p:stCondLst>
                                  <p:childTnLst>
                                    <p:set>
                                      <p:cBhvr>
                                        <p:cTn id="76" dur="1" fill="hold">
                                          <p:stCondLst>
                                            <p:cond delay="0"/>
                                          </p:stCondLst>
                                        </p:cTn>
                                        <p:tgtEl>
                                          <p:spTgt spid="92324"/>
                                        </p:tgtEl>
                                        <p:attrNameLst>
                                          <p:attrName>style.visibility</p:attrName>
                                        </p:attrNameLst>
                                      </p:cBhvr>
                                      <p:to>
                                        <p:strVal val="visible"/>
                                      </p:to>
                                    </p:set>
                                    <p:animEffect transition="in" filter="fade">
                                      <p:cBhvr>
                                        <p:cTn id="77" dur="1000"/>
                                        <p:tgtEl>
                                          <p:spTgt spid="9232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92326"/>
                                        </p:tgtEl>
                                        <p:attrNameLst>
                                          <p:attrName>style.visibility</p:attrName>
                                        </p:attrNameLst>
                                      </p:cBhvr>
                                      <p:to>
                                        <p:strVal val="visible"/>
                                      </p:to>
                                    </p:set>
                                    <p:animEffect transition="in" filter="wipe(down)">
                                      <p:cBhvr>
                                        <p:cTn id="82" dur="2000"/>
                                        <p:tgtEl>
                                          <p:spTgt spid="92326"/>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92325"/>
                                        </p:tgtEl>
                                        <p:attrNameLst>
                                          <p:attrName>style.visibility</p:attrName>
                                        </p:attrNameLst>
                                      </p:cBhvr>
                                      <p:to>
                                        <p:strVal val="visible"/>
                                      </p:to>
                                    </p:set>
                                    <p:animEffect transition="in" filter="wipe(left)">
                                      <p:cBhvr>
                                        <p:cTn id="85" dur="2000"/>
                                        <p:tgtEl>
                                          <p:spTgt spid="92325"/>
                                        </p:tgtEl>
                                      </p:cBhvr>
                                    </p:animEffect>
                                  </p:childTnLst>
                                </p:cTn>
                              </p:par>
                            </p:childTnLst>
                          </p:cTn>
                        </p:par>
                        <p:par>
                          <p:cTn id="86" fill="hold" nodeType="afterGroup">
                            <p:stCondLst>
                              <p:cond delay="2000"/>
                            </p:stCondLst>
                            <p:childTnLst>
                              <p:par>
                                <p:cTn id="87" presetID="23" presetClass="entr" presetSubtype="32" fill="hold" nodeType="after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1000" fill="hold"/>
                                        <p:tgtEl>
                                          <p:spTgt spid="7"/>
                                        </p:tgtEl>
                                        <p:attrNameLst>
                                          <p:attrName>ppt_w</p:attrName>
                                        </p:attrNameLst>
                                      </p:cBhvr>
                                      <p:tavLst>
                                        <p:tav tm="0">
                                          <p:val>
                                            <p:strVal val="4*#ppt_w"/>
                                          </p:val>
                                        </p:tav>
                                        <p:tav tm="100000">
                                          <p:val>
                                            <p:strVal val="#ppt_w"/>
                                          </p:val>
                                        </p:tav>
                                      </p:tavLst>
                                    </p:anim>
                                    <p:anim calcmode="lin" valueType="num">
                                      <p:cBhvr>
                                        <p:cTn id="90" dur="100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xit" presetSubtype="0" fill="hold" grpId="1" nodeType="clickEffect">
                                  <p:stCondLst>
                                    <p:cond delay="0"/>
                                  </p:stCondLst>
                                  <p:childTnLst>
                                    <p:animEffect transition="out" filter="fade">
                                      <p:cBhvr>
                                        <p:cTn id="94" dur="2000"/>
                                        <p:tgtEl>
                                          <p:spTgt spid="92324"/>
                                        </p:tgtEl>
                                      </p:cBhvr>
                                    </p:animEffect>
                                    <p:set>
                                      <p:cBhvr>
                                        <p:cTn id="95" dur="1" fill="hold">
                                          <p:stCondLst>
                                            <p:cond delay="1999"/>
                                          </p:stCondLst>
                                        </p:cTn>
                                        <p:tgtEl>
                                          <p:spTgt spid="92324"/>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2000"/>
                                        <p:tgtEl>
                                          <p:spTgt spid="92325"/>
                                        </p:tgtEl>
                                      </p:cBhvr>
                                    </p:animEffect>
                                    <p:set>
                                      <p:cBhvr>
                                        <p:cTn id="98" dur="1" fill="hold">
                                          <p:stCondLst>
                                            <p:cond delay="1999"/>
                                          </p:stCondLst>
                                        </p:cTn>
                                        <p:tgtEl>
                                          <p:spTgt spid="92325"/>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2000"/>
                                        <p:tgtEl>
                                          <p:spTgt spid="92326"/>
                                        </p:tgtEl>
                                      </p:cBhvr>
                                    </p:animEffect>
                                    <p:set>
                                      <p:cBhvr>
                                        <p:cTn id="101" dur="1" fill="hold">
                                          <p:stCondLst>
                                            <p:cond delay="1999"/>
                                          </p:stCondLst>
                                        </p:cTn>
                                        <p:tgtEl>
                                          <p:spTgt spid="92326"/>
                                        </p:tgtEl>
                                        <p:attrNameLst>
                                          <p:attrName>style.visibility</p:attrName>
                                        </p:attrNameLst>
                                      </p:cBhvr>
                                      <p:to>
                                        <p:strVal val="hidden"/>
                                      </p:to>
                                    </p:set>
                                  </p:childTnLst>
                                </p:cTn>
                              </p:par>
                            </p:childTnLst>
                          </p:cTn>
                        </p:par>
                        <p:par>
                          <p:cTn id="102" fill="hold" nodeType="afterGroup">
                            <p:stCondLst>
                              <p:cond delay="2000"/>
                            </p:stCondLst>
                            <p:childTnLst>
                              <p:par>
                                <p:cTn id="103" presetID="10" presetClass="entr" presetSubtype="0" fill="hold" grpId="0" nodeType="afterEffect">
                                  <p:stCondLst>
                                    <p:cond delay="0"/>
                                  </p:stCondLst>
                                  <p:childTnLst>
                                    <p:set>
                                      <p:cBhvr>
                                        <p:cTn id="104" dur="1" fill="hold">
                                          <p:stCondLst>
                                            <p:cond delay="0"/>
                                          </p:stCondLst>
                                        </p:cTn>
                                        <p:tgtEl>
                                          <p:spTgt spid="92346"/>
                                        </p:tgtEl>
                                        <p:attrNameLst>
                                          <p:attrName>style.visibility</p:attrName>
                                        </p:attrNameLst>
                                      </p:cBhvr>
                                      <p:to>
                                        <p:strVal val="visible"/>
                                      </p:to>
                                    </p:set>
                                    <p:animEffect transition="in" filter="fade">
                                      <p:cBhvr>
                                        <p:cTn id="105" dur="1000"/>
                                        <p:tgtEl>
                                          <p:spTgt spid="9234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92322"/>
                                        </p:tgtEl>
                                        <p:attrNameLst>
                                          <p:attrName>style.visibility</p:attrName>
                                        </p:attrNameLst>
                                      </p:cBhvr>
                                      <p:to>
                                        <p:strVal val="visible"/>
                                      </p:to>
                                    </p:set>
                                    <p:animEffect transition="in" filter="wipe(down)">
                                      <p:cBhvr>
                                        <p:cTn id="110" dur="2000"/>
                                        <p:tgtEl>
                                          <p:spTgt spid="9232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92323"/>
                                        </p:tgtEl>
                                        <p:attrNameLst>
                                          <p:attrName>style.visibility</p:attrName>
                                        </p:attrNameLst>
                                      </p:cBhvr>
                                      <p:to>
                                        <p:strVal val="visible"/>
                                      </p:to>
                                    </p:set>
                                    <p:animEffect transition="in" filter="wipe(left)">
                                      <p:cBhvr>
                                        <p:cTn id="113" dur="2000"/>
                                        <p:tgtEl>
                                          <p:spTgt spid="92323"/>
                                        </p:tgtEl>
                                      </p:cBhvr>
                                    </p:animEffect>
                                  </p:childTnLst>
                                </p:cTn>
                              </p:par>
                            </p:childTnLst>
                          </p:cTn>
                        </p:par>
                        <p:par>
                          <p:cTn id="114" fill="hold" nodeType="afterGroup">
                            <p:stCondLst>
                              <p:cond delay="2000"/>
                            </p:stCondLst>
                            <p:childTnLst>
                              <p:par>
                                <p:cTn id="115" presetID="23" presetClass="entr" presetSubtype="32" fill="hold" nodeType="afterEffect">
                                  <p:stCondLst>
                                    <p:cond delay="0"/>
                                  </p:stCondLst>
                                  <p:childTnLst>
                                    <p:set>
                                      <p:cBhvr>
                                        <p:cTn id="116" dur="1" fill="hold">
                                          <p:stCondLst>
                                            <p:cond delay="0"/>
                                          </p:stCondLst>
                                        </p:cTn>
                                        <p:tgtEl>
                                          <p:spTgt spid="6"/>
                                        </p:tgtEl>
                                        <p:attrNameLst>
                                          <p:attrName>style.visibility</p:attrName>
                                        </p:attrNameLst>
                                      </p:cBhvr>
                                      <p:to>
                                        <p:strVal val="visible"/>
                                      </p:to>
                                    </p:set>
                                    <p:anim calcmode="lin" valueType="num">
                                      <p:cBhvr>
                                        <p:cTn id="117" dur="1000" fill="hold"/>
                                        <p:tgtEl>
                                          <p:spTgt spid="6"/>
                                        </p:tgtEl>
                                        <p:attrNameLst>
                                          <p:attrName>ppt_w</p:attrName>
                                        </p:attrNameLst>
                                      </p:cBhvr>
                                      <p:tavLst>
                                        <p:tav tm="0">
                                          <p:val>
                                            <p:strVal val="4*#ppt_w"/>
                                          </p:val>
                                        </p:tav>
                                        <p:tav tm="100000">
                                          <p:val>
                                            <p:strVal val="#ppt_w"/>
                                          </p:val>
                                        </p:tav>
                                      </p:tavLst>
                                    </p:anim>
                                    <p:anim calcmode="lin" valueType="num">
                                      <p:cBhvr>
                                        <p:cTn id="118" dur="10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0" presetClass="exit" presetSubtype="0" fill="hold" grpId="1" nodeType="clickEffect">
                                  <p:stCondLst>
                                    <p:cond delay="0"/>
                                  </p:stCondLst>
                                  <p:childTnLst>
                                    <p:animEffect transition="out" filter="fade">
                                      <p:cBhvr>
                                        <p:cTn id="122" dur="2000"/>
                                        <p:tgtEl>
                                          <p:spTgt spid="92346"/>
                                        </p:tgtEl>
                                      </p:cBhvr>
                                    </p:animEffect>
                                    <p:set>
                                      <p:cBhvr>
                                        <p:cTn id="123" dur="1" fill="hold">
                                          <p:stCondLst>
                                            <p:cond delay="1999"/>
                                          </p:stCondLst>
                                        </p:cTn>
                                        <p:tgtEl>
                                          <p:spTgt spid="92346"/>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2000"/>
                                        <p:tgtEl>
                                          <p:spTgt spid="92323"/>
                                        </p:tgtEl>
                                      </p:cBhvr>
                                    </p:animEffect>
                                    <p:set>
                                      <p:cBhvr>
                                        <p:cTn id="126" dur="1" fill="hold">
                                          <p:stCondLst>
                                            <p:cond delay="1999"/>
                                          </p:stCondLst>
                                        </p:cTn>
                                        <p:tgtEl>
                                          <p:spTgt spid="92323"/>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2000"/>
                                        <p:tgtEl>
                                          <p:spTgt spid="92322"/>
                                        </p:tgtEl>
                                      </p:cBhvr>
                                    </p:animEffect>
                                    <p:set>
                                      <p:cBhvr>
                                        <p:cTn id="129" dur="1" fill="hold">
                                          <p:stCondLst>
                                            <p:cond delay="1999"/>
                                          </p:stCondLst>
                                        </p:cTn>
                                        <p:tgtEl>
                                          <p:spTgt spid="92322"/>
                                        </p:tgtEl>
                                        <p:attrNameLst>
                                          <p:attrName>style.visibility</p:attrName>
                                        </p:attrNameLst>
                                      </p:cBhvr>
                                      <p:to>
                                        <p:strVal val="hidden"/>
                                      </p:to>
                                    </p:set>
                                  </p:childTnLst>
                                </p:cTn>
                              </p:par>
                            </p:childTnLst>
                          </p:cTn>
                        </p:par>
                        <p:par>
                          <p:cTn id="130" fill="hold" nodeType="afterGroup">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92327"/>
                                        </p:tgtEl>
                                        <p:attrNameLst>
                                          <p:attrName>style.visibility</p:attrName>
                                        </p:attrNameLst>
                                      </p:cBhvr>
                                      <p:to>
                                        <p:strVal val="visible"/>
                                      </p:to>
                                    </p:set>
                                    <p:animEffect transition="in" filter="fade">
                                      <p:cBhvr>
                                        <p:cTn id="133" dur="1000"/>
                                        <p:tgtEl>
                                          <p:spTgt spid="92327"/>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92328"/>
                                        </p:tgtEl>
                                        <p:attrNameLst>
                                          <p:attrName>style.visibility</p:attrName>
                                        </p:attrNameLst>
                                      </p:cBhvr>
                                      <p:to>
                                        <p:strVal val="visible"/>
                                      </p:to>
                                    </p:set>
                                    <p:animEffect transition="in" filter="wipe(down)">
                                      <p:cBhvr>
                                        <p:cTn id="138" dur="2000"/>
                                        <p:tgtEl>
                                          <p:spTgt spid="92328"/>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92329"/>
                                        </p:tgtEl>
                                        <p:attrNameLst>
                                          <p:attrName>style.visibility</p:attrName>
                                        </p:attrNameLst>
                                      </p:cBhvr>
                                      <p:to>
                                        <p:strVal val="visible"/>
                                      </p:to>
                                    </p:set>
                                    <p:animEffect transition="in" filter="wipe(left)">
                                      <p:cBhvr>
                                        <p:cTn id="141" dur="2000"/>
                                        <p:tgtEl>
                                          <p:spTgt spid="92329"/>
                                        </p:tgtEl>
                                      </p:cBhvr>
                                    </p:animEffect>
                                  </p:childTnLst>
                                </p:cTn>
                              </p:par>
                            </p:childTnLst>
                          </p:cTn>
                        </p:par>
                        <p:par>
                          <p:cTn id="142" fill="hold" nodeType="afterGroup">
                            <p:stCondLst>
                              <p:cond delay="2000"/>
                            </p:stCondLst>
                            <p:childTnLst>
                              <p:par>
                                <p:cTn id="143" presetID="23" presetClass="entr" presetSubtype="32" fill="hold" nodeType="afterEffect">
                                  <p:stCondLst>
                                    <p:cond delay="0"/>
                                  </p:stCondLst>
                                  <p:childTnLst>
                                    <p:set>
                                      <p:cBhvr>
                                        <p:cTn id="144" dur="1" fill="hold">
                                          <p:stCondLst>
                                            <p:cond delay="0"/>
                                          </p:stCondLst>
                                        </p:cTn>
                                        <p:tgtEl>
                                          <p:spTgt spid="5"/>
                                        </p:tgtEl>
                                        <p:attrNameLst>
                                          <p:attrName>style.visibility</p:attrName>
                                        </p:attrNameLst>
                                      </p:cBhvr>
                                      <p:to>
                                        <p:strVal val="visible"/>
                                      </p:to>
                                    </p:set>
                                    <p:anim calcmode="lin" valueType="num">
                                      <p:cBhvr>
                                        <p:cTn id="145" dur="500" fill="hold"/>
                                        <p:tgtEl>
                                          <p:spTgt spid="5"/>
                                        </p:tgtEl>
                                        <p:attrNameLst>
                                          <p:attrName>ppt_w</p:attrName>
                                        </p:attrNameLst>
                                      </p:cBhvr>
                                      <p:tavLst>
                                        <p:tav tm="0">
                                          <p:val>
                                            <p:strVal val="4*#ppt_w"/>
                                          </p:val>
                                        </p:tav>
                                        <p:tav tm="100000">
                                          <p:val>
                                            <p:strVal val="#ppt_w"/>
                                          </p:val>
                                        </p:tav>
                                      </p:tavLst>
                                    </p:anim>
                                    <p:anim calcmode="lin" valueType="num">
                                      <p:cBhvr>
                                        <p:cTn id="146"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0" presetClass="exit" presetSubtype="0" fill="hold" grpId="1" nodeType="clickEffect">
                                  <p:stCondLst>
                                    <p:cond delay="0"/>
                                  </p:stCondLst>
                                  <p:childTnLst>
                                    <p:animEffect transition="out" filter="fade">
                                      <p:cBhvr>
                                        <p:cTn id="150" dur="2000"/>
                                        <p:tgtEl>
                                          <p:spTgt spid="92329"/>
                                        </p:tgtEl>
                                      </p:cBhvr>
                                    </p:animEffect>
                                    <p:set>
                                      <p:cBhvr>
                                        <p:cTn id="151" dur="1" fill="hold">
                                          <p:stCondLst>
                                            <p:cond delay="1999"/>
                                          </p:stCondLst>
                                        </p:cTn>
                                        <p:tgtEl>
                                          <p:spTgt spid="92329"/>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2000"/>
                                        <p:tgtEl>
                                          <p:spTgt spid="92327"/>
                                        </p:tgtEl>
                                      </p:cBhvr>
                                    </p:animEffect>
                                    <p:set>
                                      <p:cBhvr>
                                        <p:cTn id="154" dur="1" fill="hold">
                                          <p:stCondLst>
                                            <p:cond delay="1999"/>
                                          </p:stCondLst>
                                        </p:cTn>
                                        <p:tgtEl>
                                          <p:spTgt spid="92327"/>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2000"/>
                                        <p:tgtEl>
                                          <p:spTgt spid="92328"/>
                                        </p:tgtEl>
                                      </p:cBhvr>
                                    </p:animEffect>
                                    <p:set>
                                      <p:cBhvr>
                                        <p:cTn id="157" dur="1" fill="hold">
                                          <p:stCondLst>
                                            <p:cond delay="1999"/>
                                          </p:stCondLst>
                                        </p:cTn>
                                        <p:tgtEl>
                                          <p:spTgt spid="92328"/>
                                        </p:tgtEl>
                                        <p:attrNameLst>
                                          <p:attrName>style.visibility</p:attrName>
                                        </p:attrNameLst>
                                      </p:cBhvr>
                                      <p:to>
                                        <p:strVal val="hidden"/>
                                      </p:to>
                                    </p:set>
                                  </p:childTnLst>
                                </p:cTn>
                              </p:par>
                            </p:childTnLst>
                          </p:cTn>
                        </p:par>
                        <p:par>
                          <p:cTn id="158" fill="hold" nodeType="afterGroup">
                            <p:stCondLst>
                              <p:cond delay="2000"/>
                            </p:stCondLst>
                            <p:childTnLst>
                              <p:par>
                                <p:cTn id="159" presetID="10" presetClass="entr" presetSubtype="0" fill="hold" grpId="0" nodeType="afterEffect">
                                  <p:stCondLst>
                                    <p:cond delay="0"/>
                                  </p:stCondLst>
                                  <p:childTnLst>
                                    <p:set>
                                      <p:cBhvr>
                                        <p:cTn id="160" dur="1" fill="hold">
                                          <p:stCondLst>
                                            <p:cond delay="0"/>
                                          </p:stCondLst>
                                        </p:cTn>
                                        <p:tgtEl>
                                          <p:spTgt spid="92330"/>
                                        </p:tgtEl>
                                        <p:attrNameLst>
                                          <p:attrName>style.visibility</p:attrName>
                                        </p:attrNameLst>
                                      </p:cBhvr>
                                      <p:to>
                                        <p:strVal val="visible"/>
                                      </p:to>
                                    </p:set>
                                    <p:animEffect transition="in" filter="fade">
                                      <p:cBhvr>
                                        <p:cTn id="161" dur="1000"/>
                                        <p:tgtEl>
                                          <p:spTgt spid="92330"/>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4" fill="hold" grpId="0" nodeType="clickEffect">
                                  <p:stCondLst>
                                    <p:cond delay="0"/>
                                  </p:stCondLst>
                                  <p:childTnLst>
                                    <p:set>
                                      <p:cBhvr>
                                        <p:cTn id="165" dur="1" fill="hold">
                                          <p:stCondLst>
                                            <p:cond delay="0"/>
                                          </p:stCondLst>
                                        </p:cTn>
                                        <p:tgtEl>
                                          <p:spTgt spid="92331"/>
                                        </p:tgtEl>
                                        <p:attrNameLst>
                                          <p:attrName>style.visibility</p:attrName>
                                        </p:attrNameLst>
                                      </p:cBhvr>
                                      <p:to>
                                        <p:strVal val="visible"/>
                                      </p:to>
                                    </p:set>
                                    <p:animEffect transition="in" filter="wipe(down)">
                                      <p:cBhvr>
                                        <p:cTn id="166" dur="2000"/>
                                        <p:tgtEl>
                                          <p:spTgt spid="92331"/>
                                        </p:tgtEl>
                                      </p:cBhvr>
                                    </p:animEffect>
                                  </p:childTnLst>
                                </p:cTn>
                              </p:par>
                              <p:par>
                                <p:cTn id="167" presetID="22" presetClass="entr" presetSubtype="8" fill="hold" grpId="0" nodeType="withEffect">
                                  <p:stCondLst>
                                    <p:cond delay="0"/>
                                  </p:stCondLst>
                                  <p:childTnLst>
                                    <p:set>
                                      <p:cBhvr>
                                        <p:cTn id="168" dur="1" fill="hold">
                                          <p:stCondLst>
                                            <p:cond delay="0"/>
                                          </p:stCondLst>
                                        </p:cTn>
                                        <p:tgtEl>
                                          <p:spTgt spid="92332"/>
                                        </p:tgtEl>
                                        <p:attrNameLst>
                                          <p:attrName>style.visibility</p:attrName>
                                        </p:attrNameLst>
                                      </p:cBhvr>
                                      <p:to>
                                        <p:strVal val="visible"/>
                                      </p:to>
                                    </p:set>
                                    <p:animEffect transition="in" filter="wipe(left)">
                                      <p:cBhvr>
                                        <p:cTn id="169" dur="2000"/>
                                        <p:tgtEl>
                                          <p:spTgt spid="92332"/>
                                        </p:tgtEl>
                                      </p:cBhvr>
                                    </p:animEffect>
                                  </p:childTnLst>
                                </p:cTn>
                              </p:par>
                            </p:childTnLst>
                          </p:cTn>
                        </p:par>
                        <p:par>
                          <p:cTn id="170" fill="hold" nodeType="afterGroup">
                            <p:stCondLst>
                              <p:cond delay="2000"/>
                            </p:stCondLst>
                            <p:childTnLst>
                              <p:par>
                                <p:cTn id="171" presetID="23" presetClass="entr" presetSubtype="32" fill="hold" nodeType="afterEffect">
                                  <p:stCondLst>
                                    <p:cond delay="0"/>
                                  </p:stCondLst>
                                  <p:childTnLst>
                                    <p:set>
                                      <p:cBhvr>
                                        <p:cTn id="172" dur="1" fill="hold">
                                          <p:stCondLst>
                                            <p:cond delay="0"/>
                                          </p:stCondLst>
                                        </p:cTn>
                                        <p:tgtEl>
                                          <p:spTgt spid="4"/>
                                        </p:tgtEl>
                                        <p:attrNameLst>
                                          <p:attrName>style.visibility</p:attrName>
                                        </p:attrNameLst>
                                      </p:cBhvr>
                                      <p:to>
                                        <p:strVal val="visible"/>
                                      </p:to>
                                    </p:set>
                                    <p:anim calcmode="lin" valueType="num">
                                      <p:cBhvr>
                                        <p:cTn id="173" dur="500" fill="hold"/>
                                        <p:tgtEl>
                                          <p:spTgt spid="4"/>
                                        </p:tgtEl>
                                        <p:attrNameLst>
                                          <p:attrName>ppt_w</p:attrName>
                                        </p:attrNameLst>
                                      </p:cBhvr>
                                      <p:tavLst>
                                        <p:tav tm="0">
                                          <p:val>
                                            <p:strVal val="4*#ppt_w"/>
                                          </p:val>
                                        </p:tav>
                                        <p:tav tm="100000">
                                          <p:val>
                                            <p:strVal val="#ppt_w"/>
                                          </p:val>
                                        </p:tav>
                                      </p:tavLst>
                                    </p:anim>
                                    <p:anim calcmode="lin" valueType="num">
                                      <p:cBhvr>
                                        <p:cTn id="174"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0" presetClass="exit" presetSubtype="0" fill="hold" grpId="1" nodeType="clickEffect">
                                  <p:stCondLst>
                                    <p:cond delay="0"/>
                                  </p:stCondLst>
                                  <p:childTnLst>
                                    <p:animEffect transition="out" filter="fade">
                                      <p:cBhvr>
                                        <p:cTn id="178" dur="2000"/>
                                        <p:tgtEl>
                                          <p:spTgt spid="92330"/>
                                        </p:tgtEl>
                                      </p:cBhvr>
                                    </p:animEffect>
                                    <p:set>
                                      <p:cBhvr>
                                        <p:cTn id="179" dur="1" fill="hold">
                                          <p:stCondLst>
                                            <p:cond delay="1999"/>
                                          </p:stCondLst>
                                        </p:cTn>
                                        <p:tgtEl>
                                          <p:spTgt spid="92330"/>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2000"/>
                                        <p:tgtEl>
                                          <p:spTgt spid="92332"/>
                                        </p:tgtEl>
                                      </p:cBhvr>
                                    </p:animEffect>
                                    <p:set>
                                      <p:cBhvr>
                                        <p:cTn id="182" dur="1" fill="hold">
                                          <p:stCondLst>
                                            <p:cond delay="1999"/>
                                          </p:stCondLst>
                                        </p:cTn>
                                        <p:tgtEl>
                                          <p:spTgt spid="92332"/>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2000"/>
                                        <p:tgtEl>
                                          <p:spTgt spid="92331"/>
                                        </p:tgtEl>
                                      </p:cBhvr>
                                    </p:animEffect>
                                    <p:set>
                                      <p:cBhvr>
                                        <p:cTn id="185" dur="1" fill="hold">
                                          <p:stCondLst>
                                            <p:cond delay="1999"/>
                                          </p:stCondLst>
                                        </p:cTn>
                                        <p:tgtEl>
                                          <p:spTgt spid="92331"/>
                                        </p:tgtEl>
                                        <p:attrNameLst>
                                          <p:attrName>style.visibility</p:attrName>
                                        </p:attrNameLst>
                                      </p:cBhvr>
                                      <p:to>
                                        <p:strVal val="hidden"/>
                                      </p:to>
                                    </p:set>
                                  </p:childTnLst>
                                </p:cTn>
                              </p:par>
                            </p:childTnLst>
                          </p:cTn>
                        </p:par>
                        <p:par>
                          <p:cTn id="186" fill="hold" nodeType="afterGroup">
                            <p:stCondLst>
                              <p:cond delay="2000"/>
                            </p:stCondLst>
                            <p:childTnLst>
                              <p:par>
                                <p:cTn id="187" presetID="10" presetClass="entr" presetSubtype="0" fill="hold" grpId="0" nodeType="afterEffect">
                                  <p:stCondLst>
                                    <p:cond delay="0"/>
                                  </p:stCondLst>
                                  <p:childTnLst>
                                    <p:set>
                                      <p:cBhvr>
                                        <p:cTn id="188" dur="1" fill="hold">
                                          <p:stCondLst>
                                            <p:cond delay="0"/>
                                          </p:stCondLst>
                                        </p:cTn>
                                        <p:tgtEl>
                                          <p:spTgt spid="92333"/>
                                        </p:tgtEl>
                                        <p:attrNameLst>
                                          <p:attrName>style.visibility</p:attrName>
                                        </p:attrNameLst>
                                      </p:cBhvr>
                                      <p:to>
                                        <p:strVal val="visible"/>
                                      </p:to>
                                    </p:set>
                                    <p:animEffect transition="in" filter="fade">
                                      <p:cBhvr>
                                        <p:cTn id="189" dur="1000"/>
                                        <p:tgtEl>
                                          <p:spTgt spid="92333"/>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2" presetClass="entr" presetSubtype="4" fill="hold" grpId="0" nodeType="clickEffect">
                                  <p:stCondLst>
                                    <p:cond delay="0"/>
                                  </p:stCondLst>
                                  <p:childTnLst>
                                    <p:set>
                                      <p:cBhvr>
                                        <p:cTn id="193" dur="1" fill="hold">
                                          <p:stCondLst>
                                            <p:cond delay="0"/>
                                          </p:stCondLst>
                                        </p:cTn>
                                        <p:tgtEl>
                                          <p:spTgt spid="92334"/>
                                        </p:tgtEl>
                                        <p:attrNameLst>
                                          <p:attrName>style.visibility</p:attrName>
                                        </p:attrNameLst>
                                      </p:cBhvr>
                                      <p:to>
                                        <p:strVal val="visible"/>
                                      </p:to>
                                    </p:set>
                                    <p:animEffect transition="in" filter="wipe(down)">
                                      <p:cBhvr>
                                        <p:cTn id="194" dur="2000"/>
                                        <p:tgtEl>
                                          <p:spTgt spid="92334"/>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92335"/>
                                        </p:tgtEl>
                                        <p:attrNameLst>
                                          <p:attrName>style.visibility</p:attrName>
                                        </p:attrNameLst>
                                      </p:cBhvr>
                                      <p:to>
                                        <p:strVal val="visible"/>
                                      </p:to>
                                    </p:set>
                                    <p:animEffect transition="in" filter="wipe(left)">
                                      <p:cBhvr>
                                        <p:cTn id="197" dur="2000"/>
                                        <p:tgtEl>
                                          <p:spTgt spid="92335"/>
                                        </p:tgtEl>
                                      </p:cBhvr>
                                    </p:animEffect>
                                  </p:childTnLst>
                                </p:cTn>
                              </p:par>
                            </p:childTnLst>
                          </p:cTn>
                        </p:par>
                        <p:par>
                          <p:cTn id="198" fill="hold" nodeType="afterGroup">
                            <p:stCondLst>
                              <p:cond delay="2000"/>
                            </p:stCondLst>
                            <p:childTnLst>
                              <p:par>
                                <p:cTn id="199" presetID="23" presetClass="entr" presetSubtype="32" fill="hold" nodeType="afterEffect">
                                  <p:stCondLst>
                                    <p:cond delay="0"/>
                                  </p:stCondLst>
                                  <p:childTnLst>
                                    <p:set>
                                      <p:cBhvr>
                                        <p:cTn id="200" dur="1" fill="hold">
                                          <p:stCondLst>
                                            <p:cond delay="0"/>
                                          </p:stCondLst>
                                        </p:cTn>
                                        <p:tgtEl>
                                          <p:spTgt spid="3"/>
                                        </p:tgtEl>
                                        <p:attrNameLst>
                                          <p:attrName>style.visibility</p:attrName>
                                        </p:attrNameLst>
                                      </p:cBhvr>
                                      <p:to>
                                        <p:strVal val="visible"/>
                                      </p:to>
                                    </p:set>
                                    <p:anim calcmode="lin" valueType="num">
                                      <p:cBhvr>
                                        <p:cTn id="201" dur="500" fill="hold"/>
                                        <p:tgtEl>
                                          <p:spTgt spid="3"/>
                                        </p:tgtEl>
                                        <p:attrNameLst>
                                          <p:attrName>ppt_w</p:attrName>
                                        </p:attrNameLst>
                                      </p:cBhvr>
                                      <p:tavLst>
                                        <p:tav tm="0">
                                          <p:val>
                                            <p:strVal val="4*#ppt_w"/>
                                          </p:val>
                                        </p:tav>
                                        <p:tav tm="100000">
                                          <p:val>
                                            <p:strVal val="#ppt_w"/>
                                          </p:val>
                                        </p:tav>
                                      </p:tavLst>
                                    </p:anim>
                                    <p:anim calcmode="lin" valueType="num">
                                      <p:cBhvr>
                                        <p:cTn id="202"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0" presetClass="exit" presetSubtype="0" fill="hold" grpId="1" nodeType="clickEffect">
                                  <p:stCondLst>
                                    <p:cond delay="0"/>
                                  </p:stCondLst>
                                  <p:childTnLst>
                                    <p:animEffect transition="out" filter="fade">
                                      <p:cBhvr>
                                        <p:cTn id="206" dur="2000"/>
                                        <p:tgtEl>
                                          <p:spTgt spid="92333"/>
                                        </p:tgtEl>
                                      </p:cBhvr>
                                    </p:animEffect>
                                    <p:set>
                                      <p:cBhvr>
                                        <p:cTn id="207" dur="1" fill="hold">
                                          <p:stCondLst>
                                            <p:cond delay="1999"/>
                                          </p:stCondLst>
                                        </p:cTn>
                                        <p:tgtEl>
                                          <p:spTgt spid="92333"/>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2000"/>
                                        <p:tgtEl>
                                          <p:spTgt spid="92335"/>
                                        </p:tgtEl>
                                      </p:cBhvr>
                                    </p:animEffect>
                                    <p:set>
                                      <p:cBhvr>
                                        <p:cTn id="210" dur="1" fill="hold">
                                          <p:stCondLst>
                                            <p:cond delay="1999"/>
                                          </p:stCondLst>
                                        </p:cTn>
                                        <p:tgtEl>
                                          <p:spTgt spid="92335"/>
                                        </p:tgtEl>
                                        <p:attrNameLst>
                                          <p:attrName>style.visibility</p:attrName>
                                        </p:attrNameLst>
                                      </p:cBhvr>
                                      <p:to>
                                        <p:strVal val="hidden"/>
                                      </p:to>
                                    </p:set>
                                  </p:childTnLst>
                                </p:cTn>
                              </p:par>
                              <p:par>
                                <p:cTn id="211" presetID="10" presetClass="exit" presetSubtype="0" fill="hold" grpId="1" nodeType="withEffect">
                                  <p:stCondLst>
                                    <p:cond delay="0"/>
                                  </p:stCondLst>
                                  <p:childTnLst>
                                    <p:animEffect transition="out" filter="fade">
                                      <p:cBhvr>
                                        <p:cTn id="212" dur="2000"/>
                                        <p:tgtEl>
                                          <p:spTgt spid="92334"/>
                                        </p:tgtEl>
                                      </p:cBhvr>
                                    </p:animEffect>
                                    <p:set>
                                      <p:cBhvr>
                                        <p:cTn id="213" dur="1" fill="hold">
                                          <p:stCondLst>
                                            <p:cond delay="1999"/>
                                          </p:stCondLst>
                                        </p:cTn>
                                        <p:tgtEl>
                                          <p:spTgt spid="92334"/>
                                        </p:tgtEl>
                                        <p:attrNameLst>
                                          <p:attrName>style.visibility</p:attrName>
                                        </p:attrNameLst>
                                      </p:cBhvr>
                                      <p:to>
                                        <p:strVal val="hidden"/>
                                      </p:to>
                                    </p:set>
                                  </p:childTnLst>
                                </p:cTn>
                              </p:par>
                            </p:childTnLst>
                          </p:cTn>
                        </p:par>
                        <p:par>
                          <p:cTn id="214" fill="hold" nodeType="afterGroup">
                            <p:stCondLst>
                              <p:cond delay="2000"/>
                            </p:stCondLst>
                            <p:childTnLst>
                              <p:par>
                                <p:cTn id="215" presetID="10" presetClass="entr" presetSubtype="0" fill="hold" grpId="0" nodeType="afterEffect">
                                  <p:stCondLst>
                                    <p:cond delay="0"/>
                                  </p:stCondLst>
                                  <p:childTnLst>
                                    <p:set>
                                      <p:cBhvr>
                                        <p:cTn id="216" dur="1" fill="hold">
                                          <p:stCondLst>
                                            <p:cond delay="0"/>
                                          </p:stCondLst>
                                        </p:cTn>
                                        <p:tgtEl>
                                          <p:spTgt spid="92336"/>
                                        </p:tgtEl>
                                        <p:attrNameLst>
                                          <p:attrName>style.visibility</p:attrName>
                                        </p:attrNameLst>
                                      </p:cBhvr>
                                      <p:to>
                                        <p:strVal val="visible"/>
                                      </p:to>
                                    </p:set>
                                    <p:animEffect transition="in" filter="fade">
                                      <p:cBhvr>
                                        <p:cTn id="217" dur="1000"/>
                                        <p:tgtEl>
                                          <p:spTgt spid="92336"/>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22" presetClass="entr" presetSubtype="4" fill="hold" grpId="0" nodeType="clickEffect">
                                  <p:stCondLst>
                                    <p:cond delay="0"/>
                                  </p:stCondLst>
                                  <p:childTnLst>
                                    <p:set>
                                      <p:cBhvr>
                                        <p:cTn id="221" dur="1" fill="hold">
                                          <p:stCondLst>
                                            <p:cond delay="0"/>
                                          </p:stCondLst>
                                        </p:cTn>
                                        <p:tgtEl>
                                          <p:spTgt spid="92337"/>
                                        </p:tgtEl>
                                        <p:attrNameLst>
                                          <p:attrName>style.visibility</p:attrName>
                                        </p:attrNameLst>
                                      </p:cBhvr>
                                      <p:to>
                                        <p:strVal val="visible"/>
                                      </p:to>
                                    </p:set>
                                    <p:animEffect transition="in" filter="wipe(down)">
                                      <p:cBhvr>
                                        <p:cTn id="222" dur="2000"/>
                                        <p:tgtEl>
                                          <p:spTgt spid="92337"/>
                                        </p:tgtEl>
                                      </p:cBhvr>
                                    </p:animEffect>
                                  </p:childTnLst>
                                </p:cTn>
                              </p:par>
                              <p:par>
                                <p:cTn id="223" presetID="22" presetClass="entr" presetSubtype="8" fill="hold" grpId="0" nodeType="withEffect">
                                  <p:stCondLst>
                                    <p:cond delay="0"/>
                                  </p:stCondLst>
                                  <p:childTnLst>
                                    <p:set>
                                      <p:cBhvr>
                                        <p:cTn id="224" dur="1" fill="hold">
                                          <p:stCondLst>
                                            <p:cond delay="0"/>
                                          </p:stCondLst>
                                        </p:cTn>
                                        <p:tgtEl>
                                          <p:spTgt spid="92338"/>
                                        </p:tgtEl>
                                        <p:attrNameLst>
                                          <p:attrName>style.visibility</p:attrName>
                                        </p:attrNameLst>
                                      </p:cBhvr>
                                      <p:to>
                                        <p:strVal val="visible"/>
                                      </p:to>
                                    </p:set>
                                    <p:animEffect transition="in" filter="wipe(left)">
                                      <p:cBhvr>
                                        <p:cTn id="225" dur="2000"/>
                                        <p:tgtEl>
                                          <p:spTgt spid="92338"/>
                                        </p:tgtEl>
                                      </p:cBhvr>
                                    </p:animEffect>
                                  </p:childTnLst>
                                </p:cTn>
                              </p:par>
                            </p:childTnLst>
                          </p:cTn>
                        </p:par>
                        <p:par>
                          <p:cTn id="226" fill="hold" nodeType="afterGroup">
                            <p:stCondLst>
                              <p:cond delay="2000"/>
                            </p:stCondLst>
                            <p:childTnLst>
                              <p:par>
                                <p:cTn id="227" presetID="23" presetClass="entr" presetSubtype="32" fill="hold" nodeType="afterEffect">
                                  <p:stCondLst>
                                    <p:cond delay="0"/>
                                  </p:stCondLst>
                                  <p:childTnLst>
                                    <p:set>
                                      <p:cBhvr>
                                        <p:cTn id="228" dur="1" fill="hold">
                                          <p:stCondLst>
                                            <p:cond delay="0"/>
                                          </p:stCondLst>
                                        </p:cTn>
                                        <p:tgtEl>
                                          <p:spTgt spid="2"/>
                                        </p:tgtEl>
                                        <p:attrNameLst>
                                          <p:attrName>style.visibility</p:attrName>
                                        </p:attrNameLst>
                                      </p:cBhvr>
                                      <p:to>
                                        <p:strVal val="visible"/>
                                      </p:to>
                                    </p:set>
                                    <p:anim calcmode="lin" valueType="num">
                                      <p:cBhvr>
                                        <p:cTn id="229" dur="500" fill="hold"/>
                                        <p:tgtEl>
                                          <p:spTgt spid="2"/>
                                        </p:tgtEl>
                                        <p:attrNameLst>
                                          <p:attrName>ppt_w</p:attrName>
                                        </p:attrNameLst>
                                      </p:cBhvr>
                                      <p:tavLst>
                                        <p:tav tm="0">
                                          <p:val>
                                            <p:strVal val="4*#ppt_w"/>
                                          </p:val>
                                        </p:tav>
                                        <p:tav tm="100000">
                                          <p:val>
                                            <p:strVal val="#ppt_w"/>
                                          </p:val>
                                        </p:tav>
                                      </p:tavLst>
                                    </p:anim>
                                    <p:anim calcmode="lin" valueType="num">
                                      <p:cBhvr>
                                        <p:cTn id="230"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10" presetClass="exit" presetSubtype="0" fill="hold" grpId="1" nodeType="clickEffect">
                                  <p:stCondLst>
                                    <p:cond delay="0"/>
                                  </p:stCondLst>
                                  <p:childTnLst>
                                    <p:animEffect transition="out" filter="fade">
                                      <p:cBhvr>
                                        <p:cTn id="234" dur="2000"/>
                                        <p:tgtEl>
                                          <p:spTgt spid="92336"/>
                                        </p:tgtEl>
                                      </p:cBhvr>
                                    </p:animEffect>
                                    <p:set>
                                      <p:cBhvr>
                                        <p:cTn id="235" dur="1" fill="hold">
                                          <p:stCondLst>
                                            <p:cond delay="1999"/>
                                          </p:stCondLst>
                                        </p:cTn>
                                        <p:tgtEl>
                                          <p:spTgt spid="92336"/>
                                        </p:tgtEl>
                                        <p:attrNameLst>
                                          <p:attrName>style.visibility</p:attrName>
                                        </p:attrNameLst>
                                      </p:cBhvr>
                                      <p:to>
                                        <p:strVal val="hidden"/>
                                      </p:to>
                                    </p:set>
                                  </p:childTnLst>
                                </p:cTn>
                              </p:par>
                              <p:par>
                                <p:cTn id="236" presetID="10" presetClass="exit" presetSubtype="0" fill="hold" grpId="1" nodeType="withEffect">
                                  <p:stCondLst>
                                    <p:cond delay="0"/>
                                  </p:stCondLst>
                                  <p:childTnLst>
                                    <p:animEffect transition="out" filter="fade">
                                      <p:cBhvr>
                                        <p:cTn id="237" dur="2000"/>
                                        <p:tgtEl>
                                          <p:spTgt spid="92338"/>
                                        </p:tgtEl>
                                      </p:cBhvr>
                                    </p:animEffect>
                                    <p:set>
                                      <p:cBhvr>
                                        <p:cTn id="238" dur="1" fill="hold">
                                          <p:stCondLst>
                                            <p:cond delay="1999"/>
                                          </p:stCondLst>
                                        </p:cTn>
                                        <p:tgtEl>
                                          <p:spTgt spid="92338"/>
                                        </p:tgtEl>
                                        <p:attrNameLst>
                                          <p:attrName>style.visibility</p:attrName>
                                        </p:attrNameLst>
                                      </p:cBhvr>
                                      <p:to>
                                        <p:strVal val="hidden"/>
                                      </p:to>
                                    </p:set>
                                  </p:childTnLst>
                                </p:cTn>
                              </p:par>
                              <p:par>
                                <p:cTn id="239" presetID="10" presetClass="exit" presetSubtype="0" fill="hold" grpId="1" nodeType="withEffect">
                                  <p:stCondLst>
                                    <p:cond delay="0"/>
                                  </p:stCondLst>
                                  <p:childTnLst>
                                    <p:animEffect transition="out" filter="fade">
                                      <p:cBhvr>
                                        <p:cTn id="240" dur="2000"/>
                                        <p:tgtEl>
                                          <p:spTgt spid="92337"/>
                                        </p:tgtEl>
                                      </p:cBhvr>
                                    </p:animEffect>
                                    <p:set>
                                      <p:cBhvr>
                                        <p:cTn id="241" dur="1" fill="hold">
                                          <p:stCondLst>
                                            <p:cond delay="1999"/>
                                          </p:stCondLst>
                                        </p:cTn>
                                        <p:tgtEl>
                                          <p:spTgt spid="92337"/>
                                        </p:tgtEl>
                                        <p:attrNameLst>
                                          <p:attrName>style.visibility</p:attrName>
                                        </p:attrNameLst>
                                      </p:cBhvr>
                                      <p:to>
                                        <p:strVal val="hidden"/>
                                      </p:to>
                                    </p:set>
                                  </p:childTnLst>
                                </p:cTn>
                              </p:par>
                            </p:childTnLst>
                          </p:cTn>
                        </p:par>
                        <p:par>
                          <p:cTn id="242" fill="hold" nodeType="afterGroup">
                            <p:stCondLst>
                              <p:cond delay="2000"/>
                            </p:stCondLst>
                            <p:childTnLst>
                              <p:par>
                                <p:cTn id="243" presetID="10" presetClass="entr" presetSubtype="0" fill="hold" grpId="0" nodeType="afterEffect">
                                  <p:stCondLst>
                                    <p:cond delay="0"/>
                                  </p:stCondLst>
                                  <p:childTnLst>
                                    <p:set>
                                      <p:cBhvr>
                                        <p:cTn id="244" dur="1" fill="hold">
                                          <p:stCondLst>
                                            <p:cond delay="0"/>
                                          </p:stCondLst>
                                        </p:cTn>
                                        <p:tgtEl>
                                          <p:spTgt spid="92339"/>
                                        </p:tgtEl>
                                        <p:attrNameLst>
                                          <p:attrName>style.visibility</p:attrName>
                                        </p:attrNameLst>
                                      </p:cBhvr>
                                      <p:to>
                                        <p:strVal val="visible"/>
                                      </p:to>
                                    </p:set>
                                    <p:animEffect transition="in" filter="fade">
                                      <p:cBhvr>
                                        <p:cTn id="245" dur="1000"/>
                                        <p:tgtEl>
                                          <p:spTgt spid="92339"/>
                                        </p:tgtEl>
                                      </p:cBhvr>
                                    </p:animEffect>
                                  </p:childTnLst>
                                </p:cTn>
                              </p:par>
                            </p:childTnLst>
                          </p:cTn>
                        </p:par>
                      </p:childTnLst>
                    </p:cTn>
                  </p:par>
                  <p:par>
                    <p:cTn id="246" fill="hold" nodeType="clickPar">
                      <p:stCondLst>
                        <p:cond delay="indefinite"/>
                      </p:stCondLst>
                      <p:childTnLst>
                        <p:par>
                          <p:cTn id="247" fill="hold" nodeType="withGroup">
                            <p:stCondLst>
                              <p:cond delay="0"/>
                            </p:stCondLst>
                            <p:childTnLst>
                              <p:par>
                                <p:cTn id="248" presetID="22" presetClass="entr" presetSubtype="4" fill="hold" grpId="0" nodeType="clickEffect">
                                  <p:stCondLst>
                                    <p:cond delay="0"/>
                                  </p:stCondLst>
                                  <p:childTnLst>
                                    <p:set>
                                      <p:cBhvr>
                                        <p:cTn id="249" dur="1" fill="hold">
                                          <p:stCondLst>
                                            <p:cond delay="0"/>
                                          </p:stCondLst>
                                        </p:cTn>
                                        <p:tgtEl>
                                          <p:spTgt spid="92340"/>
                                        </p:tgtEl>
                                        <p:attrNameLst>
                                          <p:attrName>style.visibility</p:attrName>
                                        </p:attrNameLst>
                                      </p:cBhvr>
                                      <p:to>
                                        <p:strVal val="visible"/>
                                      </p:to>
                                    </p:set>
                                    <p:animEffect transition="in" filter="wipe(down)">
                                      <p:cBhvr>
                                        <p:cTn id="250" dur="2000"/>
                                        <p:tgtEl>
                                          <p:spTgt spid="92340"/>
                                        </p:tgtEl>
                                      </p:cBhvr>
                                    </p:animEffect>
                                  </p:childTnLst>
                                </p:cTn>
                              </p:par>
                              <p:par>
                                <p:cTn id="251" presetID="22" presetClass="entr" presetSubtype="8" fill="hold" grpId="0" nodeType="withEffect">
                                  <p:stCondLst>
                                    <p:cond delay="0"/>
                                  </p:stCondLst>
                                  <p:childTnLst>
                                    <p:set>
                                      <p:cBhvr>
                                        <p:cTn id="252" dur="1" fill="hold">
                                          <p:stCondLst>
                                            <p:cond delay="0"/>
                                          </p:stCondLst>
                                        </p:cTn>
                                        <p:tgtEl>
                                          <p:spTgt spid="92341"/>
                                        </p:tgtEl>
                                        <p:attrNameLst>
                                          <p:attrName>style.visibility</p:attrName>
                                        </p:attrNameLst>
                                      </p:cBhvr>
                                      <p:to>
                                        <p:strVal val="visible"/>
                                      </p:to>
                                    </p:set>
                                    <p:animEffect transition="in" filter="wipe(left)">
                                      <p:cBhvr>
                                        <p:cTn id="253" dur="2000"/>
                                        <p:tgtEl>
                                          <p:spTgt spid="92341"/>
                                        </p:tgtEl>
                                      </p:cBhvr>
                                    </p:animEffect>
                                  </p:childTnLst>
                                </p:cTn>
                              </p:par>
                            </p:childTnLst>
                          </p:cTn>
                        </p:par>
                        <p:par>
                          <p:cTn id="254" fill="hold" nodeType="afterGroup">
                            <p:stCondLst>
                              <p:cond delay="2000"/>
                            </p:stCondLst>
                            <p:childTnLst>
                              <p:par>
                                <p:cTn id="255" presetID="23" presetClass="entr" presetSubtype="32" fill="hold" nodeType="afterEffect">
                                  <p:stCondLst>
                                    <p:cond delay="0"/>
                                  </p:stCondLst>
                                  <p:childTnLst>
                                    <p:set>
                                      <p:cBhvr>
                                        <p:cTn id="256" dur="1" fill="hold">
                                          <p:stCondLst>
                                            <p:cond delay="0"/>
                                          </p:stCondLst>
                                        </p:cTn>
                                        <p:tgtEl>
                                          <p:spTgt spid="26"/>
                                        </p:tgtEl>
                                        <p:attrNameLst>
                                          <p:attrName>style.visibility</p:attrName>
                                        </p:attrNameLst>
                                      </p:cBhvr>
                                      <p:to>
                                        <p:strVal val="visible"/>
                                      </p:to>
                                    </p:set>
                                    <p:anim calcmode="lin" valueType="num">
                                      <p:cBhvr>
                                        <p:cTn id="257" dur="500" fill="hold"/>
                                        <p:tgtEl>
                                          <p:spTgt spid="26"/>
                                        </p:tgtEl>
                                        <p:attrNameLst>
                                          <p:attrName>ppt_w</p:attrName>
                                        </p:attrNameLst>
                                      </p:cBhvr>
                                      <p:tavLst>
                                        <p:tav tm="0">
                                          <p:val>
                                            <p:strVal val="4*#ppt_w"/>
                                          </p:val>
                                        </p:tav>
                                        <p:tav tm="100000">
                                          <p:val>
                                            <p:strVal val="#ppt_w"/>
                                          </p:val>
                                        </p:tav>
                                      </p:tavLst>
                                    </p:anim>
                                    <p:anim calcmode="lin" valueType="num">
                                      <p:cBhvr>
                                        <p:cTn id="258" dur="500" fill="hold"/>
                                        <p:tgtEl>
                                          <p:spTgt spid="26"/>
                                        </p:tgtEl>
                                        <p:attrNameLst>
                                          <p:attrName>ppt_h</p:attrName>
                                        </p:attrNameLst>
                                      </p:cBhvr>
                                      <p:tavLst>
                                        <p:tav tm="0">
                                          <p:val>
                                            <p:strVal val="4*#ppt_h"/>
                                          </p:val>
                                        </p:tav>
                                        <p:tav tm="100000">
                                          <p:val>
                                            <p:strVal val="#ppt_h"/>
                                          </p:val>
                                        </p:tav>
                                      </p:tavLst>
                                    </p:anim>
                                  </p:childTnLst>
                                </p:cTn>
                              </p:par>
                            </p:childTnLst>
                          </p:cTn>
                        </p:par>
                      </p:childTnLst>
                    </p:cTn>
                  </p:par>
                  <p:par>
                    <p:cTn id="259" fill="hold" nodeType="clickPar">
                      <p:stCondLst>
                        <p:cond delay="indefinite"/>
                      </p:stCondLst>
                      <p:childTnLst>
                        <p:par>
                          <p:cTn id="260" fill="hold" nodeType="withGroup">
                            <p:stCondLst>
                              <p:cond delay="0"/>
                            </p:stCondLst>
                            <p:childTnLst>
                              <p:par>
                                <p:cTn id="261" presetID="10" presetClass="exit" presetSubtype="0" fill="hold" grpId="1" nodeType="clickEffect">
                                  <p:stCondLst>
                                    <p:cond delay="0"/>
                                  </p:stCondLst>
                                  <p:childTnLst>
                                    <p:animEffect transition="out" filter="fade">
                                      <p:cBhvr>
                                        <p:cTn id="262" dur="2000"/>
                                        <p:tgtEl>
                                          <p:spTgt spid="92339"/>
                                        </p:tgtEl>
                                      </p:cBhvr>
                                    </p:animEffect>
                                    <p:set>
                                      <p:cBhvr>
                                        <p:cTn id="263" dur="1" fill="hold">
                                          <p:stCondLst>
                                            <p:cond delay="1999"/>
                                          </p:stCondLst>
                                        </p:cTn>
                                        <p:tgtEl>
                                          <p:spTgt spid="92339"/>
                                        </p:tgtEl>
                                        <p:attrNameLst>
                                          <p:attrName>style.visibility</p:attrName>
                                        </p:attrNameLst>
                                      </p:cBhvr>
                                      <p:to>
                                        <p:strVal val="hidden"/>
                                      </p:to>
                                    </p:set>
                                  </p:childTnLst>
                                </p:cTn>
                              </p:par>
                              <p:par>
                                <p:cTn id="264" presetID="10" presetClass="exit" presetSubtype="0" fill="hold" grpId="1" nodeType="withEffect">
                                  <p:stCondLst>
                                    <p:cond delay="0"/>
                                  </p:stCondLst>
                                  <p:childTnLst>
                                    <p:animEffect transition="out" filter="fade">
                                      <p:cBhvr>
                                        <p:cTn id="265" dur="2000"/>
                                        <p:tgtEl>
                                          <p:spTgt spid="92341"/>
                                        </p:tgtEl>
                                      </p:cBhvr>
                                    </p:animEffect>
                                    <p:set>
                                      <p:cBhvr>
                                        <p:cTn id="266" dur="1" fill="hold">
                                          <p:stCondLst>
                                            <p:cond delay="1999"/>
                                          </p:stCondLst>
                                        </p:cTn>
                                        <p:tgtEl>
                                          <p:spTgt spid="92341"/>
                                        </p:tgtEl>
                                        <p:attrNameLst>
                                          <p:attrName>style.visibility</p:attrName>
                                        </p:attrNameLst>
                                      </p:cBhvr>
                                      <p:to>
                                        <p:strVal val="hidden"/>
                                      </p:to>
                                    </p:set>
                                  </p:childTnLst>
                                </p:cTn>
                              </p:par>
                              <p:par>
                                <p:cTn id="267" presetID="10" presetClass="exit" presetSubtype="0" fill="hold" grpId="1" nodeType="withEffect">
                                  <p:stCondLst>
                                    <p:cond delay="0"/>
                                  </p:stCondLst>
                                  <p:childTnLst>
                                    <p:animEffect transition="out" filter="fade">
                                      <p:cBhvr>
                                        <p:cTn id="268" dur="2000"/>
                                        <p:tgtEl>
                                          <p:spTgt spid="92340"/>
                                        </p:tgtEl>
                                      </p:cBhvr>
                                    </p:animEffect>
                                    <p:set>
                                      <p:cBhvr>
                                        <p:cTn id="269" dur="1" fill="hold">
                                          <p:stCondLst>
                                            <p:cond delay="1999"/>
                                          </p:stCondLst>
                                        </p:cTn>
                                        <p:tgtEl>
                                          <p:spTgt spid="92340"/>
                                        </p:tgtEl>
                                        <p:attrNameLst>
                                          <p:attrName>style.visibility</p:attrName>
                                        </p:attrNameLst>
                                      </p:cBhvr>
                                      <p:to>
                                        <p:strVal val="hidden"/>
                                      </p:to>
                                    </p:se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22" presetClass="entr" presetSubtype="8" fill="hold" grpId="0" nodeType="clickEffect">
                                  <p:stCondLst>
                                    <p:cond delay="0"/>
                                  </p:stCondLst>
                                  <p:childTnLst>
                                    <p:set>
                                      <p:cBhvr>
                                        <p:cTn id="273" dur="1" fill="hold">
                                          <p:stCondLst>
                                            <p:cond delay="0"/>
                                          </p:stCondLst>
                                        </p:cTn>
                                        <p:tgtEl>
                                          <p:spTgt spid="92306"/>
                                        </p:tgtEl>
                                        <p:attrNameLst>
                                          <p:attrName>style.visibility</p:attrName>
                                        </p:attrNameLst>
                                      </p:cBhvr>
                                      <p:to>
                                        <p:strVal val="visible"/>
                                      </p:to>
                                    </p:set>
                                    <p:animEffect transition="in" filter="wipe(left)">
                                      <p:cBhvr>
                                        <p:cTn id="274" dur="5000"/>
                                        <p:tgtEl>
                                          <p:spTgt spid="92306"/>
                                        </p:tgtEl>
                                      </p:cBhvr>
                                    </p:animEffect>
                                  </p:childTnLst>
                                </p:cTn>
                              </p:par>
                            </p:childTnLst>
                          </p:cTn>
                        </p:par>
                      </p:childTnLst>
                    </p:cTn>
                  </p:par>
                  <p:par>
                    <p:cTn id="275" fill="hold" nodeType="clickPar">
                      <p:stCondLst>
                        <p:cond delay="indefinite"/>
                      </p:stCondLst>
                      <p:childTnLst>
                        <p:par>
                          <p:cTn id="276" fill="hold" nodeType="withGroup">
                            <p:stCondLst>
                              <p:cond delay="0"/>
                            </p:stCondLst>
                            <p:childTnLst>
                              <p:par>
                                <p:cTn id="277" presetID="55" presetClass="entr" presetSubtype="0" fill="hold" grpId="0" nodeType="clickEffect">
                                  <p:stCondLst>
                                    <p:cond delay="0"/>
                                  </p:stCondLst>
                                  <p:childTnLst>
                                    <p:set>
                                      <p:cBhvr>
                                        <p:cTn id="278" dur="1" fill="hold">
                                          <p:stCondLst>
                                            <p:cond delay="0"/>
                                          </p:stCondLst>
                                        </p:cTn>
                                        <p:tgtEl>
                                          <p:spTgt spid="92307"/>
                                        </p:tgtEl>
                                        <p:attrNameLst>
                                          <p:attrName>style.visibility</p:attrName>
                                        </p:attrNameLst>
                                      </p:cBhvr>
                                      <p:to>
                                        <p:strVal val="visible"/>
                                      </p:to>
                                    </p:set>
                                    <p:anim calcmode="lin" valueType="num">
                                      <p:cBhvr>
                                        <p:cTn id="279" dur="500" fill="hold"/>
                                        <p:tgtEl>
                                          <p:spTgt spid="92307"/>
                                        </p:tgtEl>
                                        <p:attrNameLst>
                                          <p:attrName>ppt_w</p:attrName>
                                        </p:attrNameLst>
                                      </p:cBhvr>
                                      <p:tavLst>
                                        <p:tav tm="0">
                                          <p:val>
                                            <p:strVal val="#ppt_w*0.70"/>
                                          </p:val>
                                        </p:tav>
                                        <p:tav tm="100000">
                                          <p:val>
                                            <p:strVal val="#ppt_w"/>
                                          </p:val>
                                        </p:tav>
                                      </p:tavLst>
                                    </p:anim>
                                    <p:anim calcmode="lin" valueType="num">
                                      <p:cBhvr>
                                        <p:cTn id="280" dur="500" fill="hold"/>
                                        <p:tgtEl>
                                          <p:spTgt spid="92307"/>
                                        </p:tgtEl>
                                        <p:attrNameLst>
                                          <p:attrName>ppt_h</p:attrName>
                                        </p:attrNameLst>
                                      </p:cBhvr>
                                      <p:tavLst>
                                        <p:tav tm="0">
                                          <p:val>
                                            <p:strVal val="#ppt_h"/>
                                          </p:val>
                                        </p:tav>
                                        <p:tav tm="100000">
                                          <p:val>
                                            <p:strVal val="#ppt_h"/>
                                          </p:val>
                                        </p:tav>
                                      </p:tavLst>
                                    </p:anim>
                                    <p:animEffect transition="in" filter="fade">
                                      <p:cBhvr>
                                        <p:cTn id="281" dur="500"/>
                                        <p:tgtEl>
                                          <p:spTgt spid="92307"/>
                                        </p:tgtEl>
                                      </p:cBhvr>
                                    </p:animEffect>
                                  </p:childTnLst>
                                </p:cTn>
                              </p:par>
                            </p:childTnLst>
                          </p:cTn>
                        </p:par>
                        <p:par>
                          <p:cTn id="282" fill="hold" nodeType="afterGroup">
                            <p:stCondLst>
                              <p:cond delay="500"/>
                            </p:stCondLst>
                            <p:childTnLst>
                              <p:par>
                                <p:cTn id="283" presetID="22" presetClass="exit" presetSubtype="2" fill="hold" grpId="1" nodeType="afterEffect">
                                  <p:stCondLst>
                                    <p:cond delay="1000"/>
                                  </p:stCondLst>
                                  <p:childTnLst>
                                    <p:animEffect transition="out" filter="wipe(right)">
                                      <p:cBhvr>
                                        <p:cTn id="284" dur="5000"/>
                                        <p:tgtEl>
                                          <p:spTgt spid="92306"/>
                                        </p:tgtEl>
                                      </p:cBhvr>
                                    </p:animEffect>
                                    <p:set>
                                      <p:cBhvr>
                                        <p:cTn id="285" dur="1" fill="hold">
                                          <p:stCondLst>
                                            <p:cond delay="4999"/>
                                          </p:stCondLst>
                                        </p:cTn>
                                        <p:tgtEl>
                                          <p:spTgt spid="92306"/>
                                        </p:tgtEl>
                                        <p:attrNameLst>
                                          <p:attrName>style.visibility</p:attrName>
                                        </p:attrNameLst>
                                      </p:cBhvr>
                                      <p:to>
                                        <p:strVal val="hidden"/>
                                      </p:to>
                                    </p:set>
                                  </p:childTnLst>
                                  <p:subTnLst>
                                    <p:audio>
                                      <p:cMediaNode>
                                        <p:cTn display="0" masterRel="sameClick">
                                          <p:stCondLst>
                                            <p:cond evt="begin" delay="0">
                                              <p:tn val="283"/>
                                            </p:cond>
                                          </p:stCondLst>
                                          <p:endCondLst>
                                            <p:cond evt="onStopAudio" delay="0">
                                              <p:tgtEl>
                                                <p:sldTgt/>
                                              </p:tgtEl>
                                            </p:cond>
                                          </p:endCondLst>
                                        </p:cTn>
                                        <p:tgtEl>
                                          <p:sndTgt r:embed="rId3" name="error.wav"/>
                                        </p:tgtEl>
                                      </p:cMediaNode>
                                    </p:audio>
                                  </p:subTnLst>
                                </p:cTn>
                              </p:par>
                            </p:childTnLst>
                          </p:cTn>
                        </p:par>
                      </p:childTnLst>
                    </p:cTn>
                  </p:par>
                  <p:par>
                    <p:cTn id="286" fill="hold" nodeType="clickPar">
                      <p:stCondLst>
                        <p:cond delay="indefinite"/>
                      </p:stCondLst>
                      <p:childTnLst>
                        <p:par>
                          <p:cTn id="287" fill="hold" nodeType="withGroup">
                            <p:stCondLst>
                              <p:cond delay="0"/>
                            </p:stCondLst>
                            <p:childTnLst>
                              <p:par>
                                <p:cTn id="288" presetID="10" presetClass="entr" presetSubtype="0" fill="hold" grpId="0" nodeType="clickEffect">
                                  <p:stCondLst>
                                    <p:cond delay="0"/>
                                  </p:stCondLst>
                                  <p:childTnLst>
                                    <p:set>
                                      <p:cBhvr>
                                        <p:cTn id="289" dur="1" fill="hold">
                                          <p:stCondLst>
                                            <p:cond delay="0"/>
                                          </p:stCondLst>
                                        </p:cTn>
                                        <p:tgtEl>
                                          <p:spTgt spid="92308"/>
                                        </p:tgtEl>
                                        <p:attrNameLst>
                                          <p:attrName>style.visibility</p:attrName>
                                        </p:attrNameLst>
                                      </p:cBhvr>
                                      <p:to>
                                        <p:strVal val="visible"/>
                                      </p:to>
                                    </p:set>
                                    <p:animEffect transition="in" filter="fade">
                                      <p:cBhvr>
                                        <p:cTn id="290" dur="2000"/>
                                        <p:tgtEl>
                                          <p:spTgt spid="92308"/>
                                        </p:tgtEl>
                                      </p:cBhvr>
                                    </p:animEffect>
                                  </p:childTnLst>
                                </p:cTn>
                              </p:par>
                            </p:childTnLst>
                          </p:cTn>
                        </p:par>
                        <p:par>
                          <p:cTn id="291" fill="hold" nodeType="afterGroup">
                            <p:stCondLst>
                              <p:cond delay="2000"/>
                            </p:stCondLst>
                            <p:childTnLst>
                              <p:par>
                                <p:cTn id="292" presetID="10" presetClass="exit" presetSubtype="0" fill="hold" grpId="1" nodeType="afterEffect">
                                  <p:stCondLst>
                                    <p:cond delay="0"/>
                                  </p:stCondLst>
                                  <p:childTnLst>
                                    <p:animEffect transition="out" filter="fade">
                                      <p:cBhvr>
                                        <p:cTn id="293" dur="2000"/>
                                        <p:tgtEl>
                                          <p:spTgt spid="92307"/>
                                        </p:tgtEl>
                                      </p:cBhvr>
                                    </p:animEffect>
                                    <p:set>
                                      <p:cBhvr>
                                        <p:cTn id="294" dur="1" fill="hold">
                                          <p:stCondLst>
                                            <p:cond delay="1999"/>
                                          </p:stCondLst>
                                        </p:cTn>
                                        <p:tgtEl>
                                          <p:spTgt spid="92307"/>
                                        </p:tgtEl>
                                        <p:attrNameLst>
                                          <p:attrName>style.visibility</p:attrName>
                                        </p:attrNameLst>
                                      </p:cBhvr>
                                      <p:to>
                                        <p:strVal val="hidden"/>
                                      </p:to>
                                    </p:set>
                                  </p:childTnLst>
                                </p:cTn>
                              </p:par>
                            </p:childTnLst>
                          </p:cTn>
                        </p:par>
                        <p:par>
                          <p:cTn id="295" fill="hold" nodeType="afterGroup">
                            <p:stCondLst>
                              <p:cond delay="4000"/>
                            </p:stCondLst>
                            <p:childTnLst>
                              <p:par>
                                <p:cTn id="296" presetID="22" presetClass="entr" presetSubtype="8" fill="hold" grpId="0" nodeType="afterEffect">
                                  <p:stCondLst>
                                    <p:cond delay="1000"/>
                                  </p:stCondLst>
                                  <p:childTnLst>
                                    <p:set>
                                      <p:cBhvr>
                                        <p:cTn id="297" dur="1" fill="hold">
                                          <p:stCondLst>
                                            <p:cond delay="0"/>
                                          </p:stCondLst>
                                        </p:cTn>
                                        <p:tgtEl>
                                          <p:spTgt spid="92287"/>
                                        </p:tgtEl>
                                        <p:attrNameLst>
                                          <p:attrName>style.visibility</p:attrName>
                                        </p:attrNameLst>
                                      </p:cBhvr>
                                      <p:to>
                                        <p:strVal val="visible"/>
                                      </p:to>
                                    </p:set>
                                    <p:animEffect transition="in" filter="wipe(left)">
                                      <p:cBhvr>
                                        <p:cTn id="298" dur="5000"/>
                                        <p:tgtEl>
                                          <p:spTgt spid="92287"/>
                                        </p:tgtEl>
                                      </p:cBhvr>
                                    </p:animEffect>
                                  </p:childTnLst>
                                </p:cTn>
                              </p:par>
                            </p:childTnLst>
                          </p:cTn>
                        </p:par>
                        <p:par>
                          <p:cTn id="299" fill="hold" nodeType="afterGroup">
                            <p:stCondLst>
                              <p:cond delay="10000"/>
                            </p:stCondLst>
                            <p:childTnLst>
                              <p:par>
                                <p:cTn id="300" presetID="10" presetClass="exit" presetSubtype="0" fill="hold" grpId="1" nodeType="afterEffect">
                                  <p:stCondLst>
                                    <p:cond delay="0"/>
                                  </p:stCondLst>
                                  <p:childTnLst>
                                    <p:animEffect transition="out" filter="fade">
                                      <p:cBhvr>
                                        <p:cTn id="301" dur="2000"/>
                                        <p:tgtEl>
                                          <p:spTgt spid="92308"/>
                                        </p:tgtEl>
                                      </p:cBhvr>
                                    </p:animEffect>
                                    <p:set>
                                      <p:cBhvr>
                                        <p:cTn id="302" dur="1" fill="hold">
                                          <p:stCondLst>
                                            <p:cond delay="1999"/>
                                          </p:stCondLst>
                                        </p:cTn>
                                        <p:tgtEl>
                                          <p:spTgt spid="923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5" grpId="0"/>
      <p:bldP spid="92345" grpId="1"/>
      <p:bldP spid="92287" grpId="0" animBg="1"/>
      <p:bldP spid="92306" grpId="0" animBg="1"/>
      <p:bldP spid="92306" grpId="1" animBg="1"/>
      <p:bldP spid="92307" grpId="0"/>
      <p:bldP spid="92307" grpId="1"/>
      <p:bldP spid="92308" grpId="0"/>
      <p:bldP spid="92308" grpId="1"/>
      <p:bldP spid="92314" grpId="0"/>
      <p:bldP spid="92315" grpId="0"/>
      <p:bldP spid="92315" grpId="1"/>
      <p:bldP spid="92316" grpId="0" animBg="1"/>
      <p:bldP spid="92316" grpId="1" animBg="1"/>
      <p:bldP spid="92317" grpId="0" animBg="1"/>
      <p:bldP spid="92317" grpId="1" animBg="1"/>
      <p:bldP spid="92318" grpId="0"/>
      <p:bldP spid="92318" grpId="1"/>
      <p:bldP spid="92319" grpId="0" animBg="1"/>
      <p:bldP spid="92319" grpId="1" animBg="1"/>
      <p:bldP spid="92320" grpId="0" animBg="1"/>
      <p:bldP spid="92320" grpId="1" animBg="1"/>
      <p:bldP spid="92322" grpId="0" animBg="1"/>
      <p:bldP spid="92322" grpId="1" animBg="1"/>
      <p:bldP spid="92323" grpId="0" animBg="1"/>
      <p:bldP spid="92323" grpId="1" animBg="1"/>
      <p:bldP spid="92324" grpId="0"/>
      <p:bldP spid="92324" grpId="1"/>
      <p:bldP spid="92325" grpId="0" animBg="1"/>
      <p:bldP spid="92325" grpId="1" animBg="1"/>
      <p:bldP spid="92326" grpId="0" animBg="1"/>
      <p:bldP spid="92326" grpId="1" animBg="1"/>
      <p:bldP spid="92327" grpId="0"/>
      <p:bldP spid="92327" grpId="1"/>
      <p:bldP spid="92328" grpId="0" animBg="1"/>
      <p:bldP spid="92328" grpId="1" animBg="1"/>
      <p:bldP spid="92329" grpId="0" animBg="1"/>
      <p:bldP spid="92329" grpId="1" animBg="1"/>
      <p:bldP spid="92330" grpId="0"/>
      <p:bldP spid="92330" grpId="1"/>
      <p:bldP spid="92331" grpId="0" animBg="1"/>
      <p:bldP spid="92331" grpId="1" animBg="1"/>
      <p:bldP spid="92332" grpId="0" animBg="1"/>
      <p:bldP spid="92332" grpId="1" animBg="1"/>
      <p:bldP spid="92333" grpId="0"/>
      <p:bldP spid="92333" grpId="1"/>
      <p:bldP spid="92334" grpId="0" animBg="1"/>
      <p:bldP spid="92334" grpId="1" animBg="1"/>
      <p:bldP spid="92335" grpId="0" animBg="1"/>
      <p:bldP spid="92335" grpId="1" animBg="1"/>
      <p:bldP spid="92336" grpId="0"/>
      <p:bldP spid="92336" grpId="1"/>
      <p:bldP spid="92337" grpId="0" animBg="1"/>
      <p:bldP spid="92337" grpId="1" animBg="1"/>
      <p:bldP spid="92338" grpId="0" animBg="1"/>
      <p:bldP spid="92338" grpId="1" animBg="1"/>
      <p:bldP spid="92339" grpId="0"/>
      <p:bldP spid="92339" grpId="1"/>
      <p:bldP spid="92340" grpId="0" animBg="1"/>
      <p:bldP spid="92340" grpId="1" animBg="1"/>
      <p:bldP spid="92341" grpId="0" animBg="1"/>
      <p:bldP spid="92341" grpId="1" animBg="1"/>
      <p:bldP spid="92346" grpId="0"/>
      <p:bldP spid="92346"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0">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pSp>
        <p:nvGrpSpPr>
          <p:cNvPr id="13314" name="Group 186"/>
          <p:cNvGrpSpPr>
            <a:grpSpLocks/>
          </p:cNvGrpSpPr>
          <p:nvPr/>
        </p:nvGrpSpPr>
        <p:grpSpPr bwMode="auto">
          <a:xfrm>
            <a:off x="96838" y="-195263"/>
            <a:ext cx="8801100" cy="7070726"/>
            <a:chOff x="61" y="-123"/>
            <a:chExt cx="5544" cy="4454"/>
          </a:xfrm>
        </p:grpSpPr>
        <p:grpSp>
          <p:nvGrpSpPr>
            <p:cNvPr id="13318" name="Group 3"/>
            <p:cNvGrpSpPr>
              <a:grpSpLocks/>
            </p:cNvGrpSpPr>
            <p:nvPr/>
          </p:nvGrpSpPr>
          <p:grpSpPr bwMode="auto">
            <a:xfrm>
              <a:off x="4918" y="819"/>
              <a:ext cx="86" cy="86"/>
              <a:chOff x="1034" y="3536"/>
              <a:chExt cx="86" cy="86"/>
            </a:xfrm>
          </p:grpSpPr>
          <p:sp>
            <p:nvSpPr>
              <p:cNvPr id="13440" name="Oval 4"/>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3441" name="Oval 5"/>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grpSp>
          <p:nvGrpSpPr>
            <p:cNvPr id="13319" name="Group 6"/>
            <p:cNvGrpSpPr>
              <a:grpSpLocks/>
            </p:cNvGrpSpPr>
            <p:nvPr/>
          </p:nvGrpSpPr>
          <p:grpSpPr bwMode="auto">
            <a:xfrm>
              <a:off x="4380" y="1079"/>
              <a:ext cx="86" cy="86"/>
              <a:chOff x="1034" y="3536"/>
              <a:chExt cx="86" cy="86"/>
            </a:xfrm>
          </p:grpSpPr>
          <p:sp>
            <p:nvSpPr>
              <p:cNvPr id="13438" name="Oval 7"/>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3439" name="Oval 8"/>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grpSp>
          <p:nvGrpSpPr>
            <p:cNvPr id="13320" name="Group 9"/>
            <p:cNvGrpSpPr>
              <a:grpSpLocks/>
            </p:cNvGrpSpPr>
            <p:nvPr/>
          </p:nvGrpSpPr>
          <p:grpSpPr bwMode="auto">
            <a:xfrm>
              <a:off x="3842" y="1463"/>
              <a:ext cx="86" cy="86"/>
              <a:chOff x="1034" y="3536"/>
              <a:chExt cx="86" cy="86"/>
            </a:xfrm>
          </p:grpSpPr>
          <p:sp>
            <p:nvSpPr>
              <p:cNvPr id="13436" name="Oval 10"/>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3437" name="Oval 11"/>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grpSp>
          <p:nvGrpSpPr>
            <p:cNvPr id="13321" name="Group 12"/>
            <p:cNvGrpSpPr>
              <a:grpSpLocks/>
            </p:cNvGrpSpPr>
            <p:nvPr/>
          </p:nvGrpSpPr>
          <p:grpSpPr bwMode="auto">
            <a:xfrm>
              <a:off x="3692" y="1647"/>
              <a:ext cx="86" cy="86"/>
              <a:chOff x="1034" y="3536"/>
              <a:chExt cx="86" cy="86"/>
            </a:xfrm>
          </p:grpSpPr>
          <p:sp>
            <p:nvSpPr>
              <p:cNvPr id="13434" name="Oval 13"/>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3435" name="Oval 14"/>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grpSp>
          <p:nvGrpSpPr>
            <p:cNvPr id="13322" name="Group 15"/>
            <p:cNvGrpSpPr>
              <a:grpSpLocks/>
            </p:cNvGrpSpPr>
            <p:nvPr/>
          </p:nvGrpSpPr>
          <p:grpSpPr bwMode="auto">
            <a:xfrm>
              <a:off x="3074" y="2069"/>
              <a:ext cx="86" cy="86"/>
              <a:chOff x="1034" y="3536"/>
              <a:chExt cx="86" cy="86"/>
            </a:xfrm>
          </p:grpSpPr>
          <p:sp>
            <p:nvSpPr>
              <p:cNvPr id="13432" name="Oval 16"/>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3433" name="Oval 17"/>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grpSp>
          <p:nvGrpSpPr>
            <p:cNvPr id="13323" name="Group 18"/>
            <p:cNvGrpSpPr>
              <a:grpSpLocks/>
            </p:cNvGrpSpPr>
            <p:nvPr/>
          </p:nvGrpSpPr>
          <p:grpSpPr bwMode="auto">
            <a:xfrm>
              <a:off x="2462" y="2373"/>
              <a:ext cx="86" cy="86"/>
              <a:chOff x="1034" y="3536"/>
              <a:chExt cx="86" cy="86"/>
            </a:xfrm>
          </p:grpSpPr>
          <p:sp>
            <p:nvSpPr>
              <p:cNvPr id="13430" name="Oval 19"/>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3431" name="Oval 20"/>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grpSp>
          <p:nvGrpSpPr>
            <p:cNvPr id="13324" name="Group 21"/>
            <p:cNvGrpSpPr>
              <a:grpSpLocks/>
            </p:cNvGrpSpPr>
            <p:nvPr/>
          </p:nvGrpSpPr>
          <p:grpSpPr bwMode="auto">
            <a:xfrm>
              <a:off x="1846" y="2891"/>
              <a:ext cx="86" cy="86"/>
              <a:chOff x="1034" y="3536"/>
              <a:chExt cx="86" cy="86"/>
            </a:xfrm>
          </p:grpSpPr>
          <p:sp>
            <p:nvSpPr>
              <p:cNvPr id="13428" name="Oval 22"/>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3429" name="Oval 23"/>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sp>
          <p:nvSpPr>
            <p:cNvPr id="13325" name="Text Box 25"/>
            <p:cNvSpPr txBox="1">
              <a:spLocks noChangeArrowheads="1"/>
            </p:cNvSpPr>
            <p:nvPr/>
          </p:nvSpPr>
          <p:spPr bwMode="auto">
            <a:xfrm>
              <a:off x="2477" y="4100"/>
              <a:ext cx="126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Weight (Newtons)</a:t>
              </a:r>
            </a:p>
          </p:txBody>
        </p:sp>
        <p:grpSp>
          <p:nvGrpSpPr>
            <p:cNvPr id="13326" name="Group 26"/>
            <p:cNvGrpSpPr>
              <a:grpSpLocks/>
            </p:cNvGrpSpPr>
            <p:nvPr/>
          </p:nvGrpSpPr>
          <p:grpSpPr bwMode="auto">
            <a:xfrm>
              <a:off x="717" y="3872"/>
              <a:ext cx="4836" cy="235"/>
              <a:chOff x="477" y="3813"/>
              <a:chExt cx="4836" cy="235"/>
            </a:xfrm>
          </p:grpSpPr>
          <p:sp>
            <p:nvSpPr>
              <p:cNvPr id="13421" name="Text Box 27"/>
              <p:cNvSpPr txBox="1">
                <a:spLocks noChangeArrowheads="1"/>
              </p:cNvSpPr>
              <p:nvPr/>
            </p:nvSpPr>
            <p:spPr bwMode="auto">
              <a:xfrm>
                <a:off x="477" y="3816"/>
                <a:ext cx="195"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a:t>
                </a:r>
              </a:p>
            </p:txBody>
          </p:sp>
          <p:sp>
            <p:nvSpPr>
              <p:cNvPr id="13422" name="Text Box 28"/>
              <p:cNvSpPr txBox="1">
                <a:spLocks noChangeArrowheads="1"/>
              </p:cNvSpPr>
              <p:nvPr/>
            </p:nvSpPr>
            <p:spPr bwMode="auto">
              <a:xfrm>
                <a:off x="1207" y="3813"/>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10</a:t>
                </a:r>
              </a:p>
            </p:txBody>
          </p:sp>
          <p:sp>
            <p:nvSpPr>
              <p:cNvPr id="13423" name="Text Box 29"/>
              <p:cNvSpPr txBox="1">
                <a:spLocks noChangeArrowheads="1"/>
              </p:cNvSpPr>
              <p:nvPr/>
            </p:nvSpPr>
            <p:spPr bwMode="auto">
              <a:xfrm>
                <a:off x="1968" y="3813"/>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20</a:t>
                </a:r>
              </a:p>
            </p:txBody>
          </p:sp>
          <p:sp>
            <p:nvSpPr>
              <p:cNvPr id="13424" name="Text Box 30"/>
              <p:cNvSpPr txBox="1">
                <a:spLocks noChangeArrowheads="1"/>
              </p:cNvSpPr>
              <p:nvPr/>
            </p:nvSpPr>
            <p:spPr bwMode="auto">
              <a:xfrm>
                <a:off x="2733" y="3815"/>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30</a:t>
                </a:r>
              </a:p>
            </p:txBody>
          </p:sp>
          <p:sp>
            <p:nvSpPr>
              <p:cNvPr id="13425" name="Text Box 31"/>
              <p:cNvSpPr txBox="1">
                <a:spLocks noChangeArrowheads="1"/>
              </p:cNvSpPr>
              <p:nvPr/>
            </p:nvSpPr>
            <p:spPr bwMode="auto">
              <a:xfrm>
                <a:off x="3511" y="3813"/>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40</a:t>
                </a:r>
              </a:p>
            </p:txBody>
          </p:sp>
          <p:sp>
            <p:nvSpPr>
              <p:cNvPr id="13426" name="Text Box 32"/>
              <p:cNvSpPr txBox="1">
                <a:spLocks noChangeArrowheads="1"/>
              </p:cNvSpPr>
              <p:nvPr/>
            </p:nvSpPr>
            <p:spPr bwMode="auto">
              <a:xfrm>
                <a:off x="4272" y="3813"/>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50</a:t>
                </a:r>
              </a:p>
            </p:txBody>
          </p:sp>
          <p:sp>
            <p:nvSpPr>
              <p:cNvPr id="13427" name="Text Box 33"/>
              <p:cNvSpPr txBox="1">
                <a:spLocks noChangeArrowheads="1"/>
              </p:cNvSpPr>
              <p:nvPr/>
            </p:nvSpPr>
            <p:spPr bwMode="auto">
              <a:xfrm>
                <a:off x="5039" y="3817"/>
                <a:ext cx="274"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60</a:t>
                </a:r>
              </a:p>
            </p:txBody>
          </p:sp>
        </p:grpSp>
        <p:grpSp>
          <p:nvGrpSpPr>
            <p:cNvPr id="13327" name="Group 34"/>
            <p:cNvGrpSpPr>
              <a:grpSpLocks/>
            </p:cNvGrpSpPr>
            <p:nvPr/>
          </p:nvGrpSpPr>
          <p:grpSpPr bwMode="auto">
            <a:xfrm>
              <a:off x="816" y="3754"/>
              <a:ext cx="4607" cy="116"/>
              <a:chOff x="576" y="3695"/>
              <a:chExt cx="4607" cy="116"/>
            </a:xfrm>
          </p:grpSpPr>
          <p:grpSp>
            <p:nvGrpSpPr>
              <p:cNvPr id="13377" name="Group 35"/>
              <p:cNvGrpSpPr>
                <a:grpSpLocks/>
              </p:cNvGrpSpPr>
              <p:nvPr/>
            </p:nvGrpSpPr>
            <p:grpSpPr bwMode="auto">
              <a:xfrm>
                <a:off x="576" y="3696"/>
                <a:ext cx="4607" cy="115"/>
                <a:chOff x="718" y="3596"/>
                <a:chExt cx="4145" cy="115"/>
              </a:xfrm>
            </p:grpSpPr>
            <p:grpSp>
              <p:nvGrpSpPr>
                <p:cNvPr id="13379" name="Group 36"/>
                <p:cNvGrpSpPr>
                  <a:grpSpLocks/>
                </p:cNvGrpSpPr>
                <p:nvPr/>
              </p:nvGrpSpPr>
              <p:grpSpPr bwMode="auto">
                <a:xfrm>
                  <a:off x="718" y="3596"/>
                  <a:ext cx="691" cy="115"/>
                  <a:chOff x="718" y="3596"/>
                  <a:chExt cx="576" cy="115"/>
                </a:xfrm>
              </p:grpSpPr>
              <p:sp>
                <p:nvSpPr>
                  <p:cNvPr id="13415" name="Line 37"/>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16" name="Line 38"/>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17" name="Line 39"/>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18" name="Line 40"/>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19" name="Line 41"/>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20" name="Line 42"/>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3380" name="Group 43"/>
                <p:cNvGrpSpPr>
                  <a:grpSpLocks/>
                </p:cNvGrpSpPr>
                <p:nvPr/>
              </p:nvGrpSpPr>
              <p:grpSpPr bwMode="auto">
                <a:xfrm>
                  <a:off x="1409" y="3596"/>
                  <a:ext cx="691" cy="115"/>
                  <a:chOff x="718" y="3596"/>
                  <a:chExt cx="576" cy="115"/>
                </a:xfrm>
              </p:grpSpPr>
              <p:sp>
                <p:nvSpPr>
                  <p:cNvPr id="13409" name="Line 44"/>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10" name="Line 45"/>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11" name="Line 46"/>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12" name="Line 47"/>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13" name="Line 48"/>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14" name="Line 49"/>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3381" name="Group 50"/>
                <p:cNvGrpSpPr>
                  <a:grpSpLocks/>
                </p:cNvGrpSpPr>
                <p:nvPr/>
              </p:nvGrpSpPr>
              <p:grpSpPr bwMode="auto">
                <a:xfrm>
                  <a:off x="2100" y="3596"/>
                  <a:ext cx="691" cy="115"/>
                  <a:chOff x="718" y="3596"/>
                  <a:chExt cx="576" cy="115"/>
                </a:xfrm>
              </p:grpSpPr>
              <p:sp>
                <p:nvSpPr>
                  <p:cNvPr id="13403" name="Line 51"/>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04" name="Line 52"/>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05" name="Line 53"/>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06" name="Line 54"/>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07" name="Line 55"/>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08" name="Line 56"/>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3382" name="Group 57"/>
                <p:cNvGrpSpPr>
                  <a:grpSpLocks/>
                </p:cNvGrpSpPr>
                <p:nvPr/>
              </p:nvGrpSpPr>
              <p:grpSpPr bwMode="auto">
                <a:xfrm>
                  <a:off x="2791" y="3596"/>
                  <a:ext cx="691" cy="115"/>
                  <a:chOff x="718" y="3596"/>
                  <a:chExt cx="576" cy="115"/>
                </a:xfrm>
              </p:grpSpPr>
              <p:sp>
                <p:nvSpPr>
                  <p:cNvPr id="13397" name="Line 58"/>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98" name="Line 59"/>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99" name="Line 60"/>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00" name="Line 61"/>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01" name="Line 62"/>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402" name="Line 63"/>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3383" name="Group 64"/>
                <p:cNvGrpSpPr>
                  <a:grpSpLocks/>
                </p:cNvGrpSpPr>
                <p:nvPr/>
              </p:nvGrpSpPr>
              <p:grpSpPr bwMode="auto">
                <a:xfrm>
                  <a:off x="3482" y="3596"/>
                  <a:ext cx="691" cy="115"/>
                  <a:chOff x="718" y="3596"/>
                  <a:chExt cx="576" cy="115"/>
                </a:xfrm>
              </p:grpSpPr>
              <p:sp>
                <p:nvSpPr>
                  <p:cNvPr id="13391" name="Line 65"/>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92" name="Line 66"/>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93" name="Line 67"/>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94" name="Line 68"/>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95" name="Line 69"/>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96" name="Line 70"/>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3384" name="Group 71"/>
                <p:cNvGrpSpPr>
                  <a:grpSpLocks/>
                </p:cNvGrpSpPr>
                <p:nvPr/>
              </p:nvGrpSpPr>
              <p:grpSpPr bwMode="auto">
                <a:xfrm>
                  <a:off x="4172" y="3596"/>
                  <a:ext cx="691" cy="115"/>
                  <a:chOff x="718" y="3596"/>
                  <a:chExt cx="576" cy="115"/>
                </a:xfrm>
              </p:grpSpPr>
              <p:sp>
                <p:nvSpPr>
                  <p:cNvPr id="13385" name="Line 72"/>
                  <p:cNvSpPr>
                    <a:spLocks noChangeShapeType="1"/>
                  </p:cNvSpPr>
                  <p:nvPr/>
                </p:nvSpPr>
                <p:spPr bwMode="auto">
                  <a:xfrm>
                    <a:off x="1294" y="359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86" name="Line 73"/>
                  <p:cNvSpPr>
                    <a:spLocks noChangeShapeType="1"/>
                  </p:cNvSpPr>
                  <p:nvPr/>
                </p:nvSpPr>
                <p:spPr bwMode="auto">
                  <a:xfrm>
                    <a:off x="718" y="3596"/>
                    <a:ext cx="576"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87" name="Line 74"/>
                  <p:cNvSpPr>
                    <a:spLocks noChangeShapeType="1"/>
                  </p:cNvSpPr>
                  <p:nvPr/>
                </p:nvSpPr>
                <p:spPr bwMode="auto">
                  <a:xfrm>
                    <a:off x="83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88" name="Line 75"/>
                  <p:cNvSpPr>
                    <a:spLocks noChangeShapeType="1"/>
                  </p:cNvSpPr>
                  <p:nvPr/>
                </p:nvSpPr>
                <p:spPr bwMode="auto">
                  <a:xfrm>
                    <a:off x="95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89" name="Line 76"/>
                  <p:cNvSpPr>
                    <a:spLocks noChangeShapeType="1"/>
                  </p:cNvSpPr>
                  <p:nvPr/>
                </p:nvSpPr>
                <p:spPr bwMode="auto">
                  <a:xfrm>
                    <a:off x="1064"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90" name="Line 77"/>
                  <p:cNvSpPr>
                    <a:spLocks noChangeShapeType="1"/>
                  </p:cNvSpPr>
                  <p:nvPr/>
                </p:nvSpPr>
                <p:spPr bwMode="auto">
                  <a:xfrm>
                    <a:off x="1180" y="3596"/>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sp>
            <p:nvSpPr>
              <p:cNvPr id="13378" name="Line 78"/>
              <p:cNvSpPr>
                <a:spLocks noChangeShapeType="1"/>
              </p:cNvSpPr>
              <p:nvPr/>
            </p:nvSpPr>
            <p:spPr bwMode="auto">
              <a:xfrm>
                <a:off x="576" y="3695"/>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sp>
          <p:nvSpPr>
            <p:cNvPr id="13328" name="Line 80"/>
            <p:cNvSpPr>
              <a:spLocks noChangeShapeType="1"/>
            </p:cNvSpPr>
            <p:nvPr/>
          </p:nvSpPr>
          <p:spPr bwMode="auto">
            <a:xfrm rot="5400000">
              <a:off x="3216" y="-181"/>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29" name="Text Box 81"/>
            <p:cNvSpPr txBox="1">
              <a:spLocks noChangeArrowheads="1"/>
            </p:cNvSpPr>
            <p:nvPr/>
          </p:nvSpPr>
          <p:spPr bwMode="auto">
            <a:xfrm rot="-5400000">
              <a:off x="-402" y="2106"/>
              <a:ext cx="1158"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Stretch (meters)</a:t>
              </a:r>
            </a:p>
          </p:txBody>
        </p:sp>
        <p:grpSp>
          <p:nvGrpSpPr>
            <p:cNvPr id="13330" name="Group 82"/>
            <p:cNvGrpSpPr>
              <a:grpSpLocks/>
            </p:cNvGrpSpPr>
            <p:nvPr/>
          </p:nvGrpSpPr>
          <p:grpSpPr bwMode="auto">
            <a:xfrm>
              <a:off x="700" y="291"/>
              <a:ext cx="117" cy="3465"/>
              <a:chOff x="460" y="232"/>
              <a:chExt cx="117" cy="3465"/>
            </a:xfrm>
          </p:grpSpPr>
          <p:grpSp>
            <p:nvGrpSpPr>
              <p:cNvPr id="13346" name="Group 83"/>
              <p:cNvGrpSpPr>
                <a:grpSpLocks/>
              </p:cNvGrpSpPr>
              <p:nvPr/>
            </p:nvGrpSpPr>
            <p:grpSpPr bwMode="auto">
              <a:xfrm>
                <a:off x="462" y="3006"/>
                <a:ext cx="115" cy="691"/>
                <a:chOff x="462" y="3006"/>
                <a:chExt cx="115" cy="691"/>
              </a:xfrm>
            </p:grpSpPr>
            <p:sp>
              <p:nvSpPr>
                <p:cNvPr id="13372" name="Line 84"/>
                <p:cNvSpPr>
                  <a:spLocks noChangeShapeType="1"/>
                </p:cNvSpPr>
                <p:nvPr/>
              </p:nvSpPr>
              <p:spPr bwMode="auto">
                <a:xfrm rot="5400000">
                  <a:off x="520" y="3638"/>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73" name="Line 85"/>
                <p:cNvSpPr>
                  <a:spLocks noChangeShapeType="1"/>
                </p:cNvSpPr>
                <p:nvPr/>
              </p:nvSpPr>
              <p:spPr bwMode="auto">
                <a:xfrm rot="5400000">
                  <a:off x="230" y="3352"/>
                  <a:ext cx="691"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74" name="Line 86"/>
                <p:cNvSpPr>
                  <a:spLocks noChangeShapeType="1"/>
                </p:cNvSpPr>
                <p:nvPr/>
              </p:nvSpPr>
              <p:spPr bwMode="auto">
                <a:xfrm rot="5400000">
                  <a:off x="547" y="3147"/>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75" name="Line 87"/>
                <p:cNvSpPr>
                  <a:spLocks noChangeShapeType="1"/>
                </p:cNvSpPr>
                <p:nvPr/>
              </p:nvSpPr>
              <p:spPr bwMode="auto">
                <a:xfrm rot="5400000">
                  <a:off x="547" y="3321"/>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76" name="Line 88"/>
                <p:cNvSpPr>
                  <a:spLocks noChangeShapeType="1"/>
                </p:cNvSpPr>
                <p:nvPr/>
              </p:nvSpPr>
              <p:spPr bwMode="auto">
                <a:xfrm rot="5400000">
                  <a:off x="547" y="3494"/>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3347" name="Group 89"/>
              <p:cNvGrpSpPr>
                <a:grpSpLocks/>
              </p:cNvGrpSpPr>
              <p:nvPr/>
            </p:nvGrpSpPr>
            <p:grpSpPr bwMode="auto">
              <a:xfrm>
                <a:off x="462" y="2312"/>
                <a:ext cx="115" cy="691"/>
                <a:chOff x="462" y="2312"/>
                <a:chExt cx="115" cy="691"/>
              </a:xfrm>
            </p:grpSpPr>
            <p:sp>
              <p:nvSpPr>
                <p:cNvPr id="13367" name="Line 90"/>
                <p:cNvSpPr>
                  <a:spLocks noChangeShapeType="1"/>
                </p:cNvSpPr>
                <p:nvPr/>
              </p:nvSpPr>
              <p:spPr bwMode="auto">
                <a:xfrm rot="5400000">
                  <a:off x="520" y="2944"/>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68" name="Line 91"/>
                <p:cNvSpPr>
                  <a:spLocks noChangeShapeType="1"/>
                </p:cNvSpPr>
                <p:nvPr/>
              </p:nvSpPr>
              <p:spPr bwMode="auto">
                <a:xfrm rot="5400000">
                  <a:off x="230" y="2658"/>
                  <a:ext cx="691"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69" name="Line 92"/>
                <p:cNvSpPr>
                  <a:spLocks noChangeShapeType="1"/>
                </p:cNvSpPr>
                <p:nvPr/>
              </p:nvSpPr>
              <p:spPr bwMode="auto">
                <a:xfrm rot="5400000">
                  <a:off x="547" y="2453"/>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70" name="Line 93"/>
                <p:cNvSpPr>
                  <a:spLocks noChangeShapeType="1"/>
                </p:cNvSpPr>
                <p:nvPr/>
              </p:nvSpPr>
              <p:spPr bwMode="auto">
                <a:xfrm rot="5400000">
                  <a:off x="547" y="2627"/>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71" name="Line 94"/>
                <p:cNvSpPr>
                  <a:spLocks noChangeShapeType="1"/>
                </p:cNvSpPr>
                <p:nvPr/>
              </p:nvSpPr>
              <p:spPr bwMode="auto">
                <a:xfrm rot="5400000">
                  <a:off x="547" y="2800"/>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3348" name="Group 95"/>
              <p:cNvGrpSpPr>
                <a:grpSpLocks/>
              </p:cNvGrpSpPr>
              <p:nvPr/>
            </p:nvGrpSpPr>
            <p:grpSpPr bwMode="auto">
              <a:xfrm>
                <a:off x="462" y="1619"/>
                <a:ext cx="115" cy="691"/>
                <a:chOff x="462" y="1619"/>
                <a:chExt cx="115" cy="691"/>
              </a:xfrm>
            </p:grpSpPr>
            <p:sp>
              <p:nvSpPr>
                <p:cNvPr id="13362" name="Line 96"/>
                <p:cNvSpPr>
                  <a:spLocks noChangeShapeType="1"/>
                </p:cNvSpPr>
                <p:nvPr/>
              </p:nvSpPr>
              <p:spPr bwMode="auto">
                <a:xfrm rot="5400000">
                  <a:off x="520" y="2251"/>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63" name="Line 97"/>
                <p:cNvSpPr>
                  <a:spLocks noChangeShapeType="1"/>
                </p:cNvSpPr>
                <p:nvPr/>
              </p:nvSpPr>
              <p:spPr bwMode="auto">
                <a:xfrm rot="5400000">
                  <a:off x="230" y="1965"/>
                  <a:ext cx="691"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64" name="Line 98"/>
                <p:cNvSpPr>
                  <a:spLocks noChangeShapeType="1"/>
                </p:cNvSpPr>
                <p:nvPr/>
              </p:nvSpPr>
              <p:spPr bwMode="auto">
                <a:xfrm rot="5400000">
                  <a:off x="547" y="1760"/>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65" name="Line 99"/>
                <p:cNvSpPr>
                  <a:spLocks noChangeShapeType="1"/>
                </p:cNvSpPr>
                <p:nvPr/>
              </p:nvSpPr>
              <p:spPr bwMode="auto">
                <a:xfrm rot="5400000">
                  <a:off x="547" y="1934"/>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66" name="Line 100"/>
                <p:cNvSpPr>
                  <a:spLocks noChangeShapeType="1"/>
                </p:cNvSpPr>
                <p:nvPr/>
              </p:nvSpPr>
              <p:spPr bwMode="auto">
                <a:xfrm rot="5400000">
                  <a:off x="547" y="2107"/>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3349" name="Group 101"/>
              <p:cNvGrpSpPr>
                <a:grpSpLocks/>
              </p:cNvGrpSpPr>
              <p:nvPr/>
            </p:nvGrpSpPr>
            <p:grpSpPr bwMode="auto">
              <a:xfrm>
                <a:off x="462" y="924"/>
                <a:ext cx="115" cy="691"/>
                <a:chOff x="462" y="924"/>
                <a:chExt cx="115" cy="691"/>
              </a:xfrm>
            </p:grpSpPr>
            <p:sp>
              <p:nvSpPr>
                <p:cNvPr id="13357" name="Line 102"/>
                <p:cNvSpPr>
                  <a:spLocks noChangeShapeType="1"/>
                </p:cNvSpPr>
                <p:nvPr/>
              </p:nvSpPr>
              <p:spPr bwMode="auto">
                <a:xfrm rot="5400000">
                  <a:off x="520" y="155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58" name="Line 103"/>
                <p:cNvSpPr>
                  <a:spLocks noChangeShapeType="1"/>
                </p:cNvSpPr>
                <p:nvPr/>
              </p:nvSpPr>
              <p:spPr bwMode="auto">
                <a:xfrm rot="5400000">
                  <a:off x="230" y="1270"/>
                  <a:ext cx="691"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59" name="Line 104"/>
                <p:cNvSpPr>
                  <a:spLocks noChangeShapeType="1"/>
                </p:cNvSpPr>
                <p:nvPr/>
              </p:nvSpPr>
              <p:spPr bwMode="auto">
                <a:xfrm rot="5400000">
                  <a:off x="547" y="1065"/>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60" name="Line 105"/>
                <p:cNvSpPr>
                  <a:spLocks noChangeShapeType="1"/>
                </p:cNvSpPr>
                <p:nvPr/>
              </p:nvSpPr>
              <p:spPr bwMode="auto">
                <a:xfrm rot="5400000">
                  <a:off x="547" y="1239"/>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61" name="Line 106"/>
                <p:cNvSpPr>
                  <a:spLocks noChangeShapeType="1"/>
                </p:cNvSpPr>
                <p:nvPr/>
              </p:nvSpPr>
              <p:spPr bwMode="auto">
                <a:xfrm rot="5400000">
                  <a:off x="547" y="1412"/>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3350" name="Group 107"/>
              <p:cNvGrpSpPr>
                <a:grpSpLocks/>
              </p:cNvGrpSpPr>
              <p:nvPr/>
            </p:nvGrpSpPr>
            <p:grpSpPr bwMode="auto">
              <a:xfrm>
                <a:off x="462" y="232"/>
                <a:ext cx="115" cy="691"/>
                <a:chOff x="462" y="232"/>
                <a:chExt cx="115" cy="691"/>
              </a:xfrm>
            </p:grpSpPr>
            <p:sp>
              <p:nvSpPr>
                <p:cNvPr id="13352" name="Line 108"/>
                <p:cNvSpPr>
                  <a:spLocks noChangeShapeType="1"/>
                </p:cNvSpPr>
                <p:nvPr/>
              </p:nvSpPr>
              <p:spPr bwMode="auto">
                <a:xfrm rot="5400000">
                  <a:off x="520" y="864"/>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53" name="Line 109"/>
                <p:cNvSpPr>
                  <a:spLocks noChangeShapeType="1"/>
                </p:cNvSpPr>
                <p:nvPr/>
              </p:nvSpPr>
              <p:spPr bwMode="auto">
                <a:xfrm rot="5400000">
                  <a:off x="230" y="578"/>
                  <a:ext cx="691" cy="0"/>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54" name="Line 110"/>
                <p:cNvSpPr>
                  <a:spLocks noChangeShapeType="1"/>
                </p:cNvSpPr>
                <p:nvPr/>
              </p:nvSpPr>
              <p:spPr bwMode="auto">
                <a:xfrm rot="5400000">
                  <a:off x="547" y="373"/>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55" name="Line 111"/>
                <p:cNvSpPr>
                  <a:spLocks noChangeShapeType="1"/>
                </p:cNvSpPr>
                <p:nvPr/>
              </p:nvSpPr>
              <p:spPr bwMode="auto">
                <a:xfrm rot="5400000">
                  <a:off x="547" y="547"/>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sp>
              <p:nvSpPr>
                <p:cNvPr id="13356" name="Line 112"/>
                <p:cNvSpPr>
                  <a:spLocks noChangeShapeType="1"/>
                </p:cNvSpPr>
                <p:nvPr/>
              </p:nvSpPr>
              <p:spPr bwMode="auto">
                <a:xfrm rot="5400000">
                  <a:off x="547" y="720"/>
                  <a:ext cx="0" cy="58"/>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sp>
            <p:nvSpPr>
              <p:cNvPr id="13351" name="Line 113"/>
              <p:cNvSpPr>
                <a:spLocks noChangeShapeType="1"/>
              </p:cNvSpPr>
              <p:nvPr/>
            </p:nvSpPr>
            <p:spPr bwMode="auto">
              <a:xfrm rot="5400000">
                <a:off x="518" y="176"/>
                <a:ext cx="0" cy="115"/>
              </a:xfrm>
              <a:prstGeom prst="line">
                <a:avLst/>
              </a:prstGeom>
              <a:noFill/>
              <a:ln w="9525">
                <a:solidFill>
                  <a:schemeClr val="tx1"/>
                </a:solidFill>
                <a:round/>
                <a:headEnd/>
                <a:tailEnd/>
              </a:ln>
            </p:spPr>
            <p:txBody>
              <a:bodyPr wrap="none"/>
              <a:lstStyle/>
              <a:p>
                <a:endParaRPr lang="en-US" b="0">
                  <a:solidFill>
                    <a:srgbClr val="FFFFFF"/>
                  </a:solidFill>
                  <a:latin typeface="Tahoma" pitchFamily="34" charset="0"/>
                </a:endParaRPr>
              </a:p>
            </p:txBody>
          </p:sp>
        </p:grpSp>
        <p:grpSp>
          <p:nvGrpSpPr>
            <p:cNvPr id="13331" name="Group 114"/>
            <p:cNvGrpSpPr>
              <a:grpSpLocks/>
            </p:cNvGrpSpPr>
            <p:nvPr/>
          </p:nvGrpSpPr>
          <p:grpSpPr bwMode="auto">
            <a:xfrm>
              <a:off x="292" y="175"/>
              <a:ext cx="400" cy="3697"/>
              <a:chOff x="52" y="116"/>
              <a:chExt cx="400" cy="3697"/>
            </a:xfrm>
          </p:grpSpPr>
          <p:sp>
            <p:nvSpPr>
              <p:cNvPr id="13340" name="Text Box 115"/>
              <p:cNvSpPr txBox="1">
                <a:spLocks noChangeArrowheads="1"/>
              </p:cNvSpPr>
              <p:nvPr/>
            </p:nvSpPr>
            <p:spPr bwMode="auto">
              <a:xfrm>
                <a:off x="54" y="3582"/>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0.10</a:t>
                </a:r>
              </a:p>
            </p:txBody>
          </p:sp>
          <p:sp>
            <p:nvSpPr>
              <p:cNvPr id="13341" name="Text Box 116"/>
              <p:cNvSpPr txBox="1">
                <a:spLocks noChangeArrowheads="1"/>
              </p:cNvSpPr>
              <p:nvPr/>
            </p:nvSpPr>
            <p:spPr bwMode="auto">
              <a:xfrm>
                <a:off x="55" y="2886"/>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0.14</a:t>
                </a:r>
              </a:p>
            </p:txBody>
          </p:sp>
          <p:sp>
            <p:nvSpPr>
              <p:cNvPr id="13342" name="Text Box 117"/>
              <p:cNvSpPr txBox="1">
                <a:spLocks noChangeArrowheads="1"/>
              </p:cNvSpPr>
              <p:nvPr/>
            </p:nvSpPr>
            <p:spPr bwMode="auto">
              <a:xfrm>
                <a:off x="54" y="2190"/>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0.18</a:t>
                </a:r>
              </a:p>
            </p:txBody>
          </p:sp>
          <p:sp>
            <p:nvSpPr>
              <p:cNvPr id="13343" name="Text Box 118"/>
              <p:cNvSpPr txBox="1">
                <a:spLocks noChangeArrowheads="1"/>
              </p:cNvSpPr>
              <p:nvPr/>
            </p:nvSpPr>
            <p:spPr bwMode="auto">
              <a:xfrm>
                <a:off x="54" y="1495"/>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0.22</a:t>
                </a:r>
              </a:p>
            </p:txBody>
          </p:sp>
          <p:sp>
            <p:nvSpPr>
              <p:cNvPr id="13344" name="Text Box 119"/>
              <p:cNvSpPr txBox="1">
                <a:spLocks noChangeArrowheads="1"/>
              </p:cNvSpPr>
              <p:nvPr/>
            </p:nvSpPr>
            <p:spPr bwMode="auto">
              <a:xfrm>
                <a:off x="54" y="802"/>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0.26</a:t>
                </a:r>
              </a:p>
            </p:txBody>
          </p:sp>
          <p:sp>
            <p:nvSpPr>
              <p:cNvPr id="13345" name="Text Box 120"/>
              <p:cNvSpPr txBox="1">
                <a:spLocks noChangeArrowheads="1"/>
              </p:cNvSpPr>
              <p:nvPr/>
            </p:nvSpPr>
            <p:spPr bwMode="auto">
              <a:xfrm>
                <a:off x="52" y="116"/>
                <a:ext cx="397" cy="231"/>
              </a:xfrm>
              <a:prstGeom prst="rect">
                <a:avLst/>
              </a:prstGeom>
              <a:noFill/>
              <a:ln w="9525">
                <a:noFill/>
                <a:miter lim="800000"/>
                <a:headEnd/>
                <a:tailEnd/>
              </a:ln>
            </p:spPr>
            <p:txBody>
              <a:bodyPr wrap="none">
                <a:spAutoFit/>
              </a:bodyPr>
              <a:lstStyle/>
              <a:p>
                <a:r>
                  <a:rPr lang="en-US" sz="1800" b="0">
                    <a:solidFill>
                      <a:srgbClr val="FFFFFF"/>
                    </a:solidFill>
                    <a:latin typeface="Tahoma" pitchFamily="34" charset="0"/>
                  </a:rPr>
                  <a:t>0.30</a:t>
                </a:r>
              </a:p>
            </p:txBody>
          </p:sp>
        </p:grpSp>
        <p:grpSp>
          <p:nvGrpSpPr>
            <p:cNvPr id="13332" name="Group 121"/>
            <p:cNvGrpSpPr>
              <a:grpSpLocks/>
            </p:cNvGrpSpPr>
            <p:nvPr/>
          </p:nvGrpSpPr>
          <p:grpSpPr bwMode="auto">
            <a:xfrm>
              <a:off x="1230" y="3293"/>
              <a:ext cx="86" cy="86"/>
              <a:chOff x="1034" y="3536"/>
              <a:chExt cx="86" cy="86"/>
            </a:xfrm>
          </p:grpSpPr>
          <p:sp>
            <p:nvSpPr>
              <p:cNvPr id="13338" name="Oval 122"/>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3339" name="Oval 123"/>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grpSp>
          <p:nvGrpSpPr>
            <p:cNvPr id="13333" name="Group 124"/>
            <p:cNvGrpSpPr>
              <a:grpSpLocks/>
            </p:cNvGrpSpPr>
            <p:nvPr/>
          </p:nvGrpSpPr>
          <p:grpSpPr bwMode="auto">
            <a:xfrm>
              <a:off x="5226" y="473"/>
              <a:ext cx="86" cy="86"/>
              <a:chOff x="1034" y="3536"/>
              <a:chExt cx="86" cy="86"/>
            </a:xfrm>
          </p:grpSpPr>
          <p:sp>
            <p:nvSpPr>
              <p:cNvPr id="13336" name="Oval 125"/>
              <p:cNvSpPr>
                <a:spLocks noChangeAspect="1" noChangeArrowheads="1"/>
              </p:cNvSpPr>
              <p:nvPr/>
            </p:nvSpPr>
            <p:spPr bwMode="auto">
              <a:xfrm>
                <a:off x="1049" y="3551"/>
                <a:ext cx="58" cy="58"/>
              </a:xfrm>
              <a:prstGeom prst="ellipse">
                <a:avLst/>
              </a:prstGeom>
              <a:solidFill>
                <a:srgbClr val="000000"/>
              </a:solidFill>
              <a:ln w="9525">
                <a:noFill/>
                <a:round/>
                <a:headEnd/>
                <a:tailEnd/>
              </a:ln>
            </p:spPr>
            <p:txBody>
              <a:bodyPr wrap="none" anchor="ctr"/>
              <a:lstStyle/>
              <a:p>
                <a:endParaRPr lang="en-US" b="0">
                  <a:solidFill>
                    <a:srgbClr val="FFFFFF"/>
                  </a:solidFill>
                  <a:latin typeface="Tahoma" pitchFamily="34" charset="0"/>
                </a:endParaRPr>
              </a:p>
            </p:txBody>
          </p:sp>
          <p:sp>
            <p:nvSpPr>
              <p:cNvPr id="13337" name="Oval 126"/>
              <p:cNvSpPr>
                <a:spLocks noChangeAspect="1" noChangeArrowheads="1"/>
              </p:cNvSpPr>
              <p:nvPr/>
            </p:nvSpPr>
            <p:spPr bwMode="auto">
              <a:xfrm>
                <a:off x="1034" y="3536"/>
                <a:ext cx="86" cy="86"/>
              </a:xfrm>
              <a:prstGeom prst="ellipse">
                <a:avLst/>
              </a:prstGeom>
              <a:noFill/>
              <a:ln w="9525">
                <a:solidFill>
                  <a:srgbClr val="000000"/>
                </a:solidFill>
                <a:round/>
                <a:headEnd/>
                <a:tailEnd/>
              </a:ln>
            </p:spPr>
            <p:txBody>
              <a:bodyPr wrap="none" anchor="ctr"/>
              <a:lstStyle/>
              <a:p>
                <a:endParaRPr lang="en-US" b="0">
                  <a:solidFill>
                    <a:srgbClr val="FFFFFF"/>
                  </a:solidFill>
                  <a:latin typeface="Tahoma" pitchFamily="34" charset="0"/>
                </a:endParaRPr>
              </a:p>
            </p:txBody>
          </p:sp>
        </p:grpSp>
        <p:sp>
          <p:nvSpPr>
            <p:cNvPr id="13334" name="Freeform 127"/>
            <p:cNvSpPr>
              <a:spLocks/>
            </p:cNvSpPr>
            <p:nvPr/>
          </p:nvSpPr>
          <p:spPr bwMode="auto">
            <a:xfrm>
              <a:off x="816" y="389"/>
              <a:ext cx="4789" cy="3192"/>
            </a:xfrm>
            <a:custGeom>
              <a:avLst/>
              <a:gdLst>
                <a:gd name="T0" fmla="*/ 0 w 4789"/>
                <a:gd name="T1" fmla="*/ 3192 h 3192"/>
                <a:gd name="T2" fmla="*/ 4789 w 4789"/>
                <a:gd name="T3" fmla="*/ 0 h 3192"/>
                <a:gd name="T4" fmla="*/ 0 60000 65536"/>
                <a:gd name="T5" fmla="*/ 0 60000 65536"/>
                <a:gd name="T6" fmla="*/ 0 w 4789"/>
                <a:gd name="T7" fmla="*/ 0 h 3192"/>
                <a:gd name="T8" fmla="*/ 4789 w 4789"/>
                <a:gd name="T9" fmla="*/ 3192 h 3192"/>
              </a:gdLst>
              <a:ahLst/>
              <a:cxnLst>
                <a:cxn ang="T4">
                  <a:pos x="T0" y="T1"/>
                </a:cxn>
                <a:cxn ang="T5">
                  <a:pos x="T2" y="T3"/>
                </a:cxn>
              </a:cxnLst>
              <a:rect l="T6" t="T7" r="T8" b="T9"/>
              <a:pathLst>
                <a:path w="4789" h="3192">
                  <a:moveTo>
                    <a:pt x="0" y="3192"/>
                  </a:moveTo>
                  <a:lnTo>
                    <a:pt x="4789" y="0"/>
                  </a:lnTo>
                </a:path>
              </a:pathLst>
            </a:custGeom>
            <a:noFill/>
            <a:ln w="38100" cmpd="sng">
              <a:solidFill>
                <a:srgbClr val="3333FF"/>
              </a:solidFill>
              <a:round/>
              <a:headEnd type="none" w="med" len="med"/>
              <a:tailEnd type="none" w="med" len="med"/>
            </a:ln>
          </p:spPr>
          <p:txBody>
            <a:bodyPr wrap="none"/>
            <a:lstStyle/>
            <a:p>
              <a:endParaRPr lang="en-US" b="0">
                <a:solidFill>
                  <a:srgbClr val="FFFFFF"/>
                </a:solidFill>
                <a:latin typeface="Tahoma" pitchFamily="34" charset="0"/>
              </a:endParaRPr>
            </a:p>
          </p:txBody>
        </p:sp>
        <p:sp>
          <p:nvSpPr>
            <p:cNvPr id="13335" name="Text Box 136"/>
            <p:cNvSpPr txBox="1">
              <a:spLocks noChangeArrowheads="1"/>
            </p:cNvSpPr>
            <p:nvPr/>
          </p:nvSpPr>
          <p:spPr bwMode="auto">
            <a:xfrm>
              <a:off x="1872" y="8"/>
              <a:ext cx="3035" cy="288"/>
            </a:xfrm>
            <a:prstGeom prst="rect">
              <a:avLst/>
            </a:prstGeom>
            <a:noFill/>
            <a:ln w="9525">
              <a:noFill/>
              <a:miter lim="800000"/>
              <a:headEnd/>
              <a:tailEnd/>
            </a:ln>
          </p:spPr>
          <p:txBody>
            <a:bodyPr wrap="none">
              <a:spAutoFit/>
            </a:bodyPr>
            <a:lstStyle/>
            <a:p>
              <a:r>
                <a:rPr lang="en-US" sz="2400" b="0">
                  <a:solidFill>
                    <a:srgbClr val="FFFFFF"/>
                  </a:solidFill>
                  <a:latin typeface="Tahoma" pitchFamily="34" charset="0"/>
                </a:rPr>
                <a:t>Stretch Versus Weight - Susie Que</a:t>
              </a:r>
            </a:p>
          </p:txBody>
        </p:sp>
      </p:grpSp>
      <p:sp>
        <p:nvSpPr>
          <p:cNvPr id="13315" name="Rectangle 187"/>
          <p:cNvSpPr>
            <a:spLocks noChangeArrowheads="1"/>
          </p:cNvSpPr>
          <p:nvPr/>
        </p:nvSpPr>
        <p:spPr bwMode="auto">
          <a:xfrm>
            <a:off x="0" y="0"/>
            <a:ext cx="9144000" cy="6858000"/>
          </a:xfrm>
          <a:prstGeom prst="rect">
            <a:avLst/>
          </a:prstGeom>
          <a:solidFill>
            <a:schemeClr val="tx2">
              <a:alpha val="50195"/>
            </a:schemeClr>
          </a:solidFill>
          <a:ln w="9525">
            <a:solidFill>
              <a:schemeClr val="tx1"/>
            </a:solidFill>
            <a:miter lim="800000"/>
            <a:headEnd/>
            <a:tailEnd/>
          </a:ln>
        </p:spPr>
        <p:txBody>
          <a:bodyPr wrap="none" anchor="ctr"/>
          <a:lstStyle/>
          <a:p>
            <a:endParaRPr lang="en-US" b="0">
              <a:solidFill>
                <a:srgbClr val="FFFFFF"/>
              </a:solidFill>
              <a:latin typeface="Tahoma" pitchFamily="34" charset="0"/>
            </a:endParaRPr>
          </a:p>
        </p:txBody>
      </p:sp>
      <p:sp>
        <p:nvSpPr>
          <p:cNvPr id="95417" name="Text Box 185"/>
          <p:cNvSpPr txBox="1">
            <a:spLocks noChangeArrowheads="1"/>
          </p:cNvSpPr>
          <p:nvPr/>
        </p:nvSpPr>
        <p:spPr bwMode="auto">
          <a:xfrm>
            <a:off x="1600200" y="685800"/>
            <a:ext cx="7329488" cy="2677656"/>
          </a:xfrm>
          <a:prstGeom prst="rect">
            <a:avLst/>
          </a:prstGeom>
          <a:noFill/>
          <a:ln w="9525">
            <a:noFill/>
            <a:miter lim="800000"/>
            <a:headEnd/>
            <a:tailEnd/>
          </a:ln>
        </p:spPr>
        <p:txBody>
          <a:bodyPr>
            <a:spAutoFit/>
          </a:bodyPr>
          <a:lstStyle/>
          <a:p>
            <a:r>
              <a:rPr lang="en-US" sz="2400" b="0" dirty="0">
                <a:solidFill>
                  <a:srgbClr val="FFFFFF"/>
                </a:solidFill>
                <a:latin typeface="Tahoma" pitchFamily="34" charset="0"/>
              </a:rPr>
              <a:t>If there is a general trend to the data, then a best-fit curve describing this trend can be drawn.  </a:t>
            </a:r>
          </a:p>
          <a:p>
            <a:r>
              <a:rPr lang="en-US" sz="2400" b="0" dirty="0">
                <a:solidFill>
                  <a:srgbClr val="FFFFFF"/>
                </a:solidFill>
                <a:latin typeface="Tahoma" pitchFamily="34" charset="0"/>
              </a:rPr>
              <a:t>In this example the data points approximately fall along a straight line.  </a:t>
            </a:r>
          </a:p>
          <a:p>
            <a:r>
              <a:rPr lang="en-US" sz="2400" b="0" dirty="0">
                <a:solidFill>
                  <a:srgbClr val="FFFFFF"/>
                </a:solidFill>
                <a:latin typeface="Tahoma" pitchFamily="34" charset="0"/>
              </a:rPr>
              <a:t>This implies a </a:t>
            </a:r>
            <a:r>
              <a:rPr lang="en-US" sz="2400" b="0" u="sng" dirty="0">
                <a:solidFill>
                  <a:srgbClr val="FFFFFF"/>
                </a:solidFill>
                <a:latin typeface="Tahoma" pitchFamily="34" charset="0"/>
              </a:rPr>
              <a:t>linear relationship</a:t>
            </a:r>
            <a:r>
              <a:rPr lang="en-US" sz="2400" b="0" dirty="0">
                <a:solidFill>
                  <a:srgbClr val="FFFFFF"/>
                </a:solidFill>
                <a:latin typeface="Tahoma" pitchFamily="34" charset="0"/>
              </a:rPr>
              <a:t> between the stretch and the weight.</a:t>
            </a:r>
          </a:p>
          <a:p>
            <a:endParaRPr lang="en-US" sz="2400" b="0" dirty="0">
              <a:solidFill>
                <a:srgbClr val="FFFFFF"/>
              </a:solidFill>
              <a:latin typeface="Tahoma" pitchFamily="34" charset="0"/>
            </a:endParaRPr>
          </a:p>
        </p:txBody>
      </p:sp>
      <p:sp>
        <p:nvSpPr>
          <p:cNvPr id="95420" name="Line 188"/>
          <p:cNvSpPr>
            <a:spLocks noChangeShapeType="1"/>
          </p:cNvSpPr>
          <p:nvPr/>
        </p:nvSpPr>
        <p:spPr bwMode="auto">
          <a:xfrm flipV="1">
            <a:off x="3613150" y="2524125"/>
            <a:ext cx="2386013" cy="12700"/>
          </a:xfrm>
          <a:prstGeom prst="line">
            <a:avLst/>
          </a:prstGeom>
          <a:noFill/>
          <a:ln w="38100">
            <a:solidFill>
              <a:srgbClr val="FF0000"/>
            </a:solidFill>
            <a:round/>
            <a:headEnd/>
            <a:tailEnd/>
          </a:ln>
        </p:spPr>
        <p:txBody>
          <a:bodyPr wrap="none"/>
          <a:lstStyle/>
          <a:p>
            <a:endParaRPr lang="en-US" b="0">
              <a:solidFill>
                <a:srgbClr val="FFFFFF"/>
              </a:solidFill>
              <a:latin typeface="Tahoma" pitchFamily="34" charset="0"/>
            </a:endParaRPr>
          </a:p>
        </p:txBody>
      </p:sp>
    </p:spTree>
    <p:extLst>
      <p:ext uri="{BB962C8B-B14F-4D97-AF65-F5344CB8AC3E}">
        <p14:creationId xmlns:p14="http://schemas.microsoft.com/office/powerpoint/2010/main" xmlns="" val="1750311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417">
                                            <p:txEl>
                                              <p:pRg st="0" end="0"/>
                                            </p:txEl>
                                          </p:spTgt>
                                        </p:tgtEl>
                                        <p:attrNameLst>
                                          <p:attrName>style.visibility</p:attrName>
                                        </p:attrNameLst>
                                      </p:cBhvr>
                                      <p:to>
                                        <p:strVal val="visible"/>
                                      </p:to>
                                    </p:set>
                                    <p:animEffect transition="in" filter="fade">
                                      <p:cBhvr>
                                        <p:cTn id="7" dur="2000"/>
                                        <p:tgtEl>
                                          <p:spTgt spid="954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417">
                                            <p:txEl>
                                              <p:pRg st="1" end="1"/>
                                            </p:txEl>
                                          </p:spTgt>
                                        </p:tgtEl>
                                        <p:attrNameLst>
                                          <p:attrName>style.visibility</p:attrName>
                                        </p:attrNameLst>
                                      </p:cBhvr>
                                      <p:to>
                                        <p:strVal val="visible"/>
                                      </p:to>
                                    </p:set>
                                    <p:animEffect transition="in" filter="fade">
                                      <p:cBhvr>
                                        <p:cTn id="12" dur="2000"/>
                                        <p:tgtEl>
                                          <p:spTgt spid="954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417">
                                            <p:txEl>
                                              <p:pRg st="2" end="2"/>
                                            </p:txEl>
                                          </p:spTgt>
                                        </p:tgtEl>
                                        <p:attrNameLst>
                                          <p:attrName>style.visibility</p:attrName>
                                        </p:attrNameLst>
                                      </p:cBhvr>
                                      <p:to>
                                        <p:strVal val="visible"/>
                                      </p:to>
                                    </p:set>
                                    <p:animEffect transition="in" filter="fade">
                                      <p:cBhvr>
                                        <p:cTn id="17" dur="2000"/>
                                        <p:tgtEl>
                                          <p:spTgt spid="9541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5420"/>
                                        </p:tgtEl>
                                        <p:attrNameLst>
                                          <p:attrName>style.visibility</p:attrName>
                                        </p:attrNameLst>
                                      </p:cBhvr>
                                      <p:to>
                                        <p:strVal val="visible"/>
                                      </p:to>
                                    </p:set>
                                    <p:animEffect transition="in" filter="fade">
                                      <p:cBhvr>
                                        <p:cTn id="20" dur="2000"/>
                                        <p:tgtEl>
                                          <p:spTgt spid="95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417" grpId="0" build="p"/>
      <p:bldP spid="9542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3877" name="Rectangle 5"/>
          <p:cNvSpPr>
            <a:spLocks noGrp="1" noChangeArrowheads="1"/>
          </p:cNvSpPr>
          <p:nvPr>
            <p:ph type="title"/>
          </p:nvPr>
        </p:nvSpPr>
        <p:spPr>
          <a:xfrm>
            <a:off x="381000" y="838200"/>
            <a:ext cx="8001000" cy="609600"/>
          </a:xfrm>
          <a:extLst>
            <a:ext uri="{91240B29-F687-4F45-9708-019B960494DF}">
              <a14:hiddenLine xmlns="" xmlns:a14="http://schemas.microsoft.com/office/drawing/2010/main" w="12700">
                <a:solidFill>
                  <a:schemeClr val="tx1"/>
                </a:solidFill>
                <a:miter lim="800000"/>
                <a:headEnd/>
                <a:tailEnd/>
              </a14:hiddenLine>
            </a:ext>
          </a:extLst>
        </p:spPr>
        <p:txBody>
          <a:bodyPr>
            <a:normAutofit fontScale="90000"/>
          </a:bodyPr>
          <a:lstStyle/>
          <a:p>
            <a:pPr fontAlgn="auto">
              <a:spcAft>
                <a:spcPts val="0"/>
              </a:spcAft>
              <a:defRPr/>
            </a:pPr>
            <a:r>
              <a:rPr lang="en-US"/>
              <a:t>Scientific Laws and Theories</a:t>
            </a:r>
            <a:endParaRPr lang="en-US" b="0"/>
          </a:p>
        </p:txBody>
      </p:sp>
      <p:sp>
        <p:nvSpPr>
          <p:cNvPr id="33795" name="Rectangle 6"/>
          <p:cNvSpPr>
            <a:spLocks noGrp="1" noChangeArrowheads="1"/>
          </p:cNvSpPr>
          <p:nvPr>
            <p:ph idx="1"/>
          </p:nvPr>
        </p:nvSpPr>
        <p:spPr>
          <a:xfrm>
            <a:off x="457200" y="1600200"/>
            <a:ext cx="8229600" cy="4191000"/>
          </a:xfrm>
        </p:spPr>
        <p:txBody>
          <a:bodyPr/>
          <a:lstStyle/>
          <a:p>
            <a:pPr>
              <a:lnSpc>
                <a:spcPct val="90000"/>
              </a:lnSpc>
              <a:spcBef>
                <a:spcPct val="0"/>
              </a:spcBef>
              <a:buClr>
                <a:schemeClr val="bg1"/>
              </a:buClr>
              <a:buFont typeface="Arial Unicode MS" pitchFamily="34" charset="-128"/>
              <a:buChar char="〉"/>
            </a:pPr>
            <a:r>
              <a:rPr lang="en-US" sz="2400" smtClean="0"/>
              <a:t>What are scientific theories, and how are they different from scientific laws?</a:t>
            </a:r>
          </a:p>
          <a:p>
            <a:pPr>
              <a:lnSpc>
                <a:spcPct val="90000"/>
              </a:lnSpc>
              <a:spcBef>
                <a:spcPct val="0"/>
              </a:spcBef>
              <a:buClr>
                <a:schemeClr val="bg1"/>
              </a:buClr>
              <a:buFont typeface="Arial Unicode MS" pitchFamily="34" charset="-128"/>
              <a:buChar char="〉"/>
            </a:pPr>
            <a:endParaRPr lang="en-US" sz="2400" smtClean="0"/>
          </a:p>
          <a:p>
            <a:pPr>
              <a:lnSpc>
                <a:spcPct val="90000"/>
              </a:lnSpc>
              <a:spcBef>
                <a:spcPct val="0"/>
              </a:spcBef>
              <a:buClr>
                <a:schemeClr val="bg1"/>
              </a:buClr>
              <a:buFont typeface="Arial Unicode MS" pitchFamily="34" charset="-128"/>
              <a:buChar char="〉"/>
            </a:pPr>
            <a:r>
              <a:rPr lang="en-US" sz="2400" smtClean="0">
                <a:solidFill>
                  <a:srgbClr val="FFCC00"/>
                </a:solidFill>
              </a:rPr>
              <a:t>Theories explain why something happens, laws explain how something works.</a:t>
            </a:r>
          </a:p>
          <a:p>
            <a:pPr>
              <a:lnSpc>
                <a:spcPct val="90000"/>
              </a:lnSpc>
              <a:spcBef>
                <a:spcPct val="0"/>
              </a:spcBef>
              <a:buClr>
                <a:schemeClr val="bg1"/>
              </a:buClr>
            </a:pPr>
            <a:endParaRPr lang="en-US" sz="2400" smtClean="0">
              <a:solidFill>
                <a:srgbClr val="FFCC00"/>
              </a:solidFill>
            </a:endParaRPr>
          </a:p>
          <a:p>
            <a:pPr>
              <a:lnSpc>
                <a:spcPct val="90000"/>
              </a:lnSpc>
              <a:spcBef>
                <a:spcPct val="0"/>
              </a:spcBef>
              <a:buClr>
                <a:schemeClr val="bg1"/>
              </a:buClr>
            </a:pPr>
            <a:r>
              <a:rPr lang="en-US" sz="2400" b="1" smtClean="0">
                <a:solidFill>
                  <a:srgbClr val="FFCC00"/>
                </a:solidFill>
              </a:rPr>
              <a:t>law:</a:t>
            </a:r>
            <a:r>
              <a:rPr lang="en-US" sz="2400" smtClean="0"/>
              <a:t> a descriptive statement or equation that reliably predicts events under certain conditions</a:t>
            </a:r>
          </a:p>
          <a:p>
            <a:pPr>
              <a:lnSpc>
                <a:spcPct val="90000"/>
              </a:lnSpc>
              <a:spcBef>
                <a:spcPct val="0"/>
              </a:spcBef>
              <a:buClr>
                <a:schemeClr val="bg1"/>
              </a:buClr>
            </a:pPr>
            <a:endParaRPr lang="en-US" sz="2400" smtClean="0"/>
          </a:p>
          <a:p>
            <a:pPr>
              <a:lnSpc>
                <a:spcPct val="90000"/>
              </a:lnSpc>
              <a:spcBef>
                <a:spcPct val="0"/>
              </a:spcBef>
              <a:buClr>
                <a:schemeClr val="bg1"/>
              </a:buClr>
            </a:pPr>
            <a:r>
              <a:rPr lang="en-US" sz="2400" b="1" smtClean="0">
                <a:solidFill>
                  <a:srgbClr val="FFCC00"/>
                </a:solidFill>
              </a:rPr>
              <a:t>theory:</a:t>
            </a:r>
            <a:r>
              <a:rPr lang="en-US" sz="2400" smtClean="0"/>
              <a:t> a system of ideas that explains many related observations and is supported by a large body of evidence acquired through scientific investigation</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Observations</a:t>
            </a:r>
          </a:p>
        </p:txBody>
      </p:sp>
      <p:sp>
        <p:nvSpPr>
          <p:cNvPr id="3075" name="Rectangle 3"/>
          <p:cNvSpPr>
            <a:spLocks noGrp="1" noChangeArrowheads="1"/>
          </p:cNvSpPr>
          <p:nvPr>
            <p:ph type="body" idx="1"/>
          </p:nvPr>
        </p:nvSpPr>
        <p:spPr>
          <a:xfrm>
            <a:off x="457200" y="1371600"/>
            <a:ext cx="8229600" cy="4525963"/>
          </a:xfrm>
        </p:spPr>
        <p:txBody>
          <a:bodyPr/>
          <a:lstStyle/>
          <a:p>
            <a:pPr eaLnBrk="1" hangingPunct="1"/>
            <a:r>
              <a:rPr lang="en-US" smtClean="0"/>
              <a:t>Any information collected with the senses.  </a:t>
            </a:r>
          </a:p>
          <a:p>
            <a:pPr lvl="2" eaLnBrk="1" hangingPunct="1"/>
            <a:r>
              <a:rPr lang="en-US" b="1" smtClean="0"/>
              <a:t>Quantitative</a:t>
            </a:r>
            <a:r>
              <a:rPr lang="en-US" smtClean="0"/>
              <a:t> – measureable or countable</a:t>
            </a:r>
          </a:p>
          <a:p>
            <a:pPr lvl="4" eaLnBrk="1" hangingPunct="1"/>
            <a:r>
              <a:rPr lang="en-US" smtClean="0"/>
              <a:t>3 meters long</a:t>
            </a:r>
          </a:p>
          <a:p>
            <a:pPr lvl="4" eaLnBrk="1" hangingPunct="1"/>
            <a:r>
              <a:rPr lang="en-US" smtClean="0"/>
              <a:t>4 marbles</a:t>
            </a:r>
          </a:p>
          <a:p>
            <a:pPr lvl="4" eaLnBrk="1" hangingPunct="1"/>
            <a:r>
              <a:rPr lang="en-US" smtClean="0"/>
              <a:t>50 kilograms</a:t>
            </a:r>
          </a:p>
          <a:p>
            <a:pPr lvl="4" eaLnBrk="1" hangingPunct="1"/>
            <a:r>
              <a:rPr lang="en-US" smtClean="0"/>
              <a:t>35 degrees Celsius</a:t>
            </a:r>
          </a:p>
          <a:p>
            <a:pPr lvl="2" eaLnBrk="1" hangingPunct="1"/>
            <a:r>
              <a:rPr lang="en-US" b="1" smtClean="0"/>
              <a:t>Qualitative</a:t>
            </a:r>
            <a:r>
              <a:rPr lang="en-US" smtClean="0"/>
              <a:t> – describable, not measureable </a:t>
            </a:r>
          </a:p>
          <a:p>
            <a:pPr lvl="4" eaLnBrk="1" hangingPunct="1"/>
            <a:r>
              <a:rPr lang="en-US" smtClean="0"/>
              <a:t>red flowers</a:t>
            </a:r>
          </a:p>
          <a:p>
            <a:pPr lvl="4" eaLnBrk="1" hangingPunct="1"/>
            <a:r>
              <a:rPr lang="en-US" smtClean="0"/>
              <a:t>smells like fresh baked cookies</a:t>
            </a:r>
          </a:p>
          <a:p>
            <a:pPr lvl="4" eaLnBrk="1" hangingPunct="1"/>
            <a:r>
              <a:rPr lang="en-US" smtClean="0"/>
              <a:t>Tastes bitter</a:t>
            </a:r>
          </a:p>
          <a:p>
            <a:pPr lvl="4" eaLnBrk="1" hangingPunct="1">
              <a:buFontTx/>
              <a:buNone/>
            </a:pPr>
            <a:endParaRPr lang="en-US" smtClean="0"/>
          </a:p>
          <a:p>
            <a:pPr eaLnBrk="1" hangingPunct="1"/>
            <a:r>
              <a:rPr lang="en-US" smtClean="0"/>
              <a:t>The skill of describing scientific events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anim calcmode="lin" valueType="num">
                                      <p:cBhvr additive="base">
                                        <p:cTn id="11"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 calcmode="lin" valueType="num">
                                      <p:cBhvr additive="base">
                                        <p:cTn id="1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 calcmode="lin" valueType="num">
                                      <p:cBhvr additive="base">
                                        <p:cTn id="19"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5">
                                            <p:txEl>
                                              <p:pRg st="5" end="5"/>
                                            </p:txEl>
                                          </p:spTgt>
                                        </p:tgtEl>
                                        <p:attrNameLst>
                                          <p:attrName>style.visibility</p:attrName>
                                        </p:attrNameLst>
                                      </p:cBhvr>
                                      <p:to>
                                        <p:strVal val="visible"/>
                                      </p:to>
                                    </p:set>
                                    <p:anim calcmode="lin" valueType="num">
                                      <p:cBhvr additive="base">
                                        <p:cTn id="23"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5">
                                            <p:txEl>
                                              <p:pRg st="6" end="6"/>
                                            </p:txEl>
                                          </p:spTgt>
                                        </p:tgtEl>
                                        <p:attrNameLst>
                                          <p:attrName>style.visibility</p:attrName>
                                        </p:attrNameLst>
                                      </p:cBhvr>
                                      <p:to>
                                        <p:strVal val="visible"/>
                                      </p:to>
                                    </p:set>
                                    <p:anim calcmode="lin" valueType="num">
                                      <p:cBhvr additive="base">
                                        <p:cTn id="29"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075">
                                            <p:txEl>
                                              <p:pRg st="7" end="7"/>
                                            </p:txEl>
                                          </p:spTgt>
                                        </p:tgtEl>
                                        <p:attrNameLst>
                                          <p:attrName>style.visibility</p:attrName>
                                        </p:attrNameLst>
                                      </p:cBhvr>
                                      <p:to>
                                        <p:strVal val="visible"/>
                                      </p:to>
                                    </p:set>
                                    <p:anim calcmode="lin" valueType="num">
                                      <p:cBhvr additive="base">
                                        <p:cTn id="33"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075">
                                            <p:txEl>
                                              <p:pRg st="8" end="8"/>
                                            </p:txEl>
                                          </p:spTgt>
                                        </p:tgtEl>
                                        <p:attrNameLst>
                                          <p:attrName>style.visibility</p:attrName>
                                        </p:attrNameLst>
                                      </p:cBhvr>
                                      <p:to>
                                        <p:strVal val="visible"/>
                                      </p:to>
                                    </p:set>
                                    <p:anim calcmode="lin" valueType="num">
                                      <p:cBhvr additive="base">
                                        <p:cTn id="37" dur="500" fill="hold"/>
                                        <p:tgtEl>
                                          <p:spTgt spid="307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075">
                                            <p:txEl>
                                              <p:pRg st="9" end="9"/>
                                            </p:txEl>
                                          </p:spTgt>
                                        </p:tgtEl>
                                        <p:attrNameLst>
                                          <p:attrName>style.visibility</p:attrName>
                                        </p:attrNameLst>
                                      </p:cBhvr>
                                      <p:to>
                                        <p:strVal val="visible"/>
                                      </p:to>
                                    </p:set>
                                    <p:anim calcmode="lin" valueType="num">
                                      <p:cBhvr additive="base">
                                        <p:cTn id="41" dur="500" fill="hold"/>
                                        <p:tgtEl>
                                          <p:spTgt spid="3075">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7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1143000"/>
          </a:xfrm>
        </p:spPr>
        <p:txBody>
          <a:bodyPr/>
          <a:lstStyle/>
          <a:p>
            <a:pPr eaLnBrk="1" hangingPunct="1"/>
            <a:r>
              <a:rPr lang="en-US" smtClean="0"/>
              <a:t>Inference</a:t>
            </a:r>
          </a:p>
        </p:txBody>
      </p:sp>
      <p:sp>
        <p:nvSpPr>
          <p:cNvPr id="4099" name="Rectangle 3"/>
          <p:cNvSpPr>
            <a:spLocks noGrp="1" noChangeArrowheads="1"/>
          </p:cNvSpPr>
          <p:nvPr>
            <p:ph type="body" idx="1"/>
          </p:nvPr>
        </p:nvSpPr>
        <p:spPr>
          <a:xfrm>
            <a:off x="457200" y="1295400"/>
            <a:ext cx="8229600" cy="1600200"/>
          </a:xfrm>
        </p:spPr>
        <p:txBody>
          <a:bodyPr/>
          <a:lstStyle/>
          <a:p>
            <a:pPr eaLnBrk="1" hangingPunct="1"/>
            <a:r>
              <a:rPr lang="en-US" sz="2400" smtClean="0"/>
              <a:t>Conclusions or deductions based on observations.</a:t>
            </a:r>
          </a:p>
          <a:p>
            <a:pPr eaLnBrk="1" hangingPunct="1"/>
            <a:r>
              <a:rPr lang="en-US" sz="2400" smtClean="0"/>
              <a:t>The process of drawing a conclusion from given evidence. </a:t>
            </a:r>
          </a:p>
          <a:p>
            <a:pPr eaLnBrk="1" hangingPunct="1"/>
            <a:endParaRPr lang="en-US" sz="2400" smtClean="0"/>
          </a:p>
          <a:p>
            <a:pPr eaLnBrk="1" hangingPunct="1">
              <a:buFontTx/>
              <a:buNone/>
            </a:pPr>
            <a:r>
              <a:rPr lang="en-US" sz="2400" b="1" smtClean="0"/>
              <a:t>Practice</a:t>
            </a:r>
            <a:r>
              <a:rPr lang="en-US" sz="2400" smtClean="0"/>
              <a:t>: </a:t>
            </a:r>
          </a:p>
          <a:p>
            <a:pPr eaLnBrk="1" hangingPunct="1"/>
            <a:r>
              <a:rPr lang="en-US" sz="2400" b="1" smtClean="0"/>
              <a:t>Observations</a:t>
            </a:r>
            <a:r>
              <a:rPr lang="en-US" sz="2400" smtClean="0"/>
              <a:t>:</a:t>
            </a:r>
          </a:p>
          <a:p>
            <a:pPr lvl="1" eaLnBrk="1" hangingPunct="1">
              <a:buFont typeface="Arial" charset="0"/>
              <a:buChar char="•"/>
            </a:pPr>
            <a:r>
              <a:rPr lang="en-US" sz="2400" smtClean="0"/>
              <a:t>I hear people screaming</a:t>
            </a:r>
          </a:p>
          <a:p>
            <a:pPr lvl="1" eaLnBrk="1" hangingPunct="1">
              <a:buFont typeface="Arial" charset="0"/>
              <a:buChar char="•"/>
            </a:pPr>
            <a:r>
              <a:rPr lang="en-US" sz="2400" smtClean="0"/>
              <a:t>I smell cotton candy, popcorn, and hamburgers</a:t>
            </a:r>
          </a:p>
          <a:p>
            <a:pPr lvl="1" eaLnBrk="1" hangingPunct="1">
              <a:buFont typeface="Arial" charset="0"/>
              <a:buChar char="•"/>
            </a:pPr>
            <a:r>
              <a:rPr lang="en-US" sz="2400" smtClean="0"/>
              <a:t>I see a lot of people</a:t>
            </a:r>
          </a:p>
          <a:p>
            <a:pPr eaLnBrk="1" hangingPunct="1"/>
            <a:r>
              <a:rPr lang="en-US" smtClean="0"/>
              <a:t>Inference = ?</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anim calcmode="lin" valueType="num">
                                      <p:cBhvr additive="base">
                                        <p:cTn id="7"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anim calcmode="lin" valueType="num">
                                      <p:cBhvr additive="base">
                                        <p:cTn id="1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9">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anim calcmode="lin" valueType="num">
                                      <p:cBhvr additive="base">
                                        <p:cTn id="15"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9">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anim calcmode="lin" valueType="num">
                                      <p:cBhvr additive="base">
                                        <p:cTn id="19"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9">
                                            <p:txEl>
                                              <p:pRg st="7" end="7"/>
                                            </p:txEl>
                                          </p:spTgt>
                                        </p:tgtEl>
                                        <p:attrNameLst>
                                          <p:attrName>style.visibility</p:attrName>
                                        </p:attrNameLst>
                                      </p:cBhvr>
                                      <p:to>
                                        <p:strVal val="visible"/>
                                      </p:to>
                                    </p:set>
                                    <p:anim calcmode="lin" valueType="num">
                                      <p:cBhvr additive="base">
                                        <p:cTn id="23"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9">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99">
                                            <p:txEl>
                                              <p:pRg st="8" end="8"/>
                                            </p:txEl>
                                          </p:spTgt>
                                        </p:tgtEl>
                                        <p:attrNameLst>
                                          <p:attrName>style.visibility</p:attrName>
                                        </p:attrNameLst>
                                      </p:cBhvr>
                                      <p:to>
                                        <p:strVal val="visible"/>
                                      </p:to>
                                    </p:set>
                                    <p:anim calcmode="lin" valueType="num">
                                      <p:cBhvr additive="base">
                                        <p:cTn id="27"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l="11719" t="15625" r="64844" b="11403"/>
          <a:stretch>
            <a:fillRect/>
          </a:stretch>
        </p:blipFill>
        <p:spPr bwMode="auto">
          <a:xfrm>
            <a:off x="228600" y="228600"/>
            <a:ext cx="2838450" cy="6629400"/>
          </a:xfrm>
          <a:prstGeom prst="rect">
            <a:avLst/>
          </a:prstGeom>
          <a:noFill/>
          <a:ln w="9525">
            <a:noFill/>
            <a:miter lim="800000"/>
            <a:headEnd/>
            <a:tailEnd/>
          </a:ln>
        </p:spPr>
      </p:pic>
      <p:sp>
        <p:nvSpPr>
          <p:cNvPr id="5123" name="Text Box 5"/>
          <p:cNvSpPr txBox="1">
            <a:spLocks noChangeArrowheads="1"/>
          </p:cNvSpPr>
          <p:nvPr/>
        </p:nvSpPr>
        <p:spPr bwMode="auto">
          <a:xfrm>
            <a:off x="3352800" y="304800"/>
            <a:ext cx="5562600" cy="4524375"/>
          </a:xfrm>
          <a:prstGeom prst="rect">
            <a:avLst/>
          </a:prstGeom>
          <a:noFill/>
          <a:ln w="9525">
            <a:noFill/>
            <a:miter lim="800000"/>
            <a:headEnd/>
            <a:tailEnd/>
          </a:ln>
        </p:spPr>
        <p:txBody>
          <a:bodyPr>
            <a:spAutoFit/>
          </a:bodyPr>
          <a:lstStyle/>
          <a:p>
            <a:pPr algn="ctr" eaLnBrk="1" hangingPunct="1">
              <a:spcBef>
                <a:spcPct val="50000"/>
              </a:spcBef>
            </a:pPr>
            <a:r>
              <a:rPr lang="en-US" sz="3600" b="0" smtClean="0">
                <a:solidFill>
                  <a:srgbClr val="FFFFFF"/>
                </a:solidFill>
                <a:ea typeface="+mn-ea"/>
              </a:rPr>
              <a:t>Look at these two sets of animal tracks.</a:t>
            </a:r>
          </a:p>
          <a:p>
            <a:pPr algn="ctr" eaLnBrk="1" hangingPunct="1">
              <a:spcBef>
                <a:spcPct val="50000"/>
              </a:spcBef>
            </a:pPr>
            <a:endParaRPr lang="en-US" sz="3600" b="0" smtClean="0">
              <a:solidFill>
                <a:srgbClr val="FFFFFF"/>
              </a:solidFill>
              <a:ea typeface="+mn-ea"/>
            </a:endParaRPr>
          </a:p>
          <a:p>
            <a:pPr algn="ctr" eaLnBrk="1" hangingPunct="1">
              <a:spcBef>
                <a:spcPct val="50000"/>
              </a:spcBef>
            </a:pPr>
            <a:r>
              <a:rPr lang="en-US" sz="3600" b="0" smtClean="0">
                <a:solidFill>
                  <a:srgbClr val="FFFFFF"/>
                </a:solidFill>
                <a:ea typeface="+mn-ea"/>
              </a:rPr>
              <a:t>List 3 OBSERVATIONS</a:t>
            </a:r>
          </a:p>
          <a:p>
            <a:pPr algn="ctr" eaLnBrk="1" hangingPunct="1">
              <a:spcBef>
                <a:spcPct val="50000"/>
              </a:spcBef>
            </a:pPr>
            <a:endParaRPr lang="en-US" sz="3600" b="0" smtClean="0">
              <a:solidFill>
                <a:srgbClr val="FFFFFF"/>
              </a:solidFill>
              <a:ea typeface="+mn-ea"/>
            </a:endParaRPr>
          </a:p>
          <a:p>
            <a:pPr algn="ctr" eaLnBrk="1" hangingPunct="1">
              <a:spcBef>
                <a:spcPct val="50000"/>
              </a:spcBef>
            </a:pPr>
            <a:r>
              <a:rPr lang="en-US" sz="3600" b="0" smtClean="0">
                <a:solidFill>
                  <a:srgbClr val="FFFFFF"/>
                </a:solidFill>
                <a:ea typeface="+mn-ea"/>
              </a:rPr>
              <a:t>Make an INFERENCE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cstate="print"/>
          <a:srcRect l="11719" t="15625" r="34375" b="11458"/>
          <a:stretch>
            <a:fillRect/>
          </a:stretch>
        </p:blipFill>
        <p:spPr bwMode="auto">
          <a:xfrm>
            <a:off x="304800" y="381000"/>
            <a:ext cx="6235700" cy="6324600"/>
          </a:xfrm>
          <a:prstGeom prst="rect">
            <a:avLst/>
          </a:prstGeom>
          <a:noFill/>
          <a:ln w="9525">
            <a:noFill/>
            <a:miter lim="800000"/>
            <a:headEnd/>
            <a:tailEnd/>
          </a:ln>
        </p:spPr>
      </p:pic>
      <p:sp>
        <p:nvSpPr>
          <p:cNvPr id="6147" name="Text Box 5"/>
          <p:cNvSpPr txBox="1">
            <a:spLocks noChangeArrowheads="1"/>
          </p:cNvSpPr>
          <p:nvPr/>
        </p:nvSpPr>
        <p:spPr bwMode="auto">
          <a:xfrm>
            <a:off x="1447800" y="228600"/>
            <a:ext cx="5638800" cy="646113"/>
          </a:xfrm>
          <a:prstGeom prst="rect">
            <a:avLst/>
          </a:prstGeom>
          <a:solidFill>
            <a:schemeClr val="accent3"/>
          </a:solidFill>
          <a:ln w="9525">
            <a:noFill/>
            <a:miter lim="800000"/>
            <a:headEnd/>
            <a:tailEnd/>
          </a:ln>
        </p:spPr>
        <p:txBody>
          <a:bodyPr>
            <a:spAutoFit/>
          </a:bodyPr>
          <a:lstStyle/>
          <a:p>
            <a:pPr algn="ctr" eaLnBrk="1" hangingPunct="1">
              <a:spcBef>
                <a:spcPct val="50000"/>
              </a:spcBef>
              <a:defRPr/>
            </a:pPr>
            <a:r>
              <a:rPr lang="en-US" sz="3600" b="0" dirty="0">
                <a:solidFill>
                  <a:srgbClr val="002060"/>
                </a:solidFill>
                <a:ea typeface="+mn-ea"/>
              </a:rPr>
              <a:t>Now what do you think?</a:t>
            </a:r>
          </a:p>
        </p:txBody>
      </p:sp>
      <p:sp>
        <p:nvSpPr>
          <p:cNvPr id="5" name="Rectangle 4"/>
          <p:cNvSpPr>
            <a:spLocks noChangeArrowheads="1"/>
          </p:cNvSpPr>
          <p:nvPr/>
        </p:nvSpPr>
        <p:spPr bwMode="auto">
          <a:xfrm>
            <a:off x="1905000" y="5572125"/>
            <a:ext cx="5105400" cy="523875"/>
          </a:xfrm>
          <a:prstGeom prst="rect">
            <a:avLst/>
          </a:prstGeom>
          <a:solidFill>
            <a:schemeClr val="bg1"/>
          </a:solidFill>
          <a:ln w="9525">
            <a:noFill/>
            <a:miter lim="800000"/>
            <a:headEnd/>
            <a:tailEnd/>
          </a:ln>
        </p:spPr>
        <p:txBody>
          <a:bodyPr>
            <a:spAutoFit/>
          </a:bodyPr>
          <a:lstStyle/>
          <a:p>
            <a:pPr algn="ctr" eaLnBrk="1" hangingPunct="1"/>
            <a:r>
              <a:rPr lang="en-US" sz="2800" b="0" smtClean="0">
                <a:solidFill>
                  <a:srgbClr val="002060"/>
                </a:solidFill>
                <a:ea typeface="+mn-ea"/>
              </a:rPr>
              <a:t>Make 3 OBSERVATIONS</a:t>
            </a:r>
          </a:p>
        </p:txBody>
      </p:sp>
      <p:sp>
        <p:nvSpPr>
          <p:cNvPr id="7" name="Rectangle 6"/>
          <p:cNvSpPr>
            <a:spLocks noChangeArrowheads="1"/>
          </p:cNvSpPr>
          <p:nvPr/>
        </p:nvSpPr>
        <p:spPr bwMode="auto">
          <a:xfrm>
            <a:off x="4165600" y="6096000"/>
            <a:ext cx="4978400" cy="523875"/>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0" smtClean="0">
                <a:solidFill>
                  <a:srgbClr val="002060"/>
                </a:solidFill>
                <a:ea typeface="+mn-ea"/>
              </a:rPr>
              <a:t>Make an INFERENCE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in)">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5"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cstate="print"/>
          <a:srcRect l="11719" t="15625" r="10938" b="12500"/>
          <a:stretch>
            <a:fillRect/>
          </a:stretch>
        </p:blipFill>
        <p:spPr bwMode="auto">
          <a:xfrm>
            <a:off x="228600" y="76200"/>
            <a:ext cx="8686800" cy="5791200"/>
          </a:xfrm>
          <a:prstGeom prst="rect">
            <a:avLst/>
          </a:prstGeom>
          <a:noFill/>
          <a:ln w="9525">
            <a:noFill/>
            <a:miter lim="800000"/>
            <a:headEnd/>
            <a:tailEnd/>
          </a:ln>
        </p:spPr>
      </p:pic>
      <p:sp>
        <p:nvSpPr>
          <p:cNvPr id="5" name="Text Box 5"/>
          <p:cNvSpPr txBox="1">
            <a:spLocks noChangeArrowheads="1"/>
          </p:cNvSpPr>
          <p:nvPr/>
        </p:nvSpPr>
        <p:spPr bwMode="auto">
          <a:xfrm>
            <a:off x="1981200" y="228600"/>
            <a:ext cx="5638800" cy="646113"/>
          </a:xfrm>
          <a:prstGeom prst="rect">
            <a:avLst/>
          </a:prstGeom>
          <a:solidFill>
            <a:schemeClr val="accent3"/>
          </a:solidFill>
          <a:ln w="9525">
            <a:noFill/>
            <a:miter lim="800000"/>
            <a:headEnd/>
            <a:tailEnd/>
          </a:ln>
        </p:spPr>
        <p:txBody>
          <a:bodyPr>
            <a:spAutoFit/>
          </a:bodyPr>
          <a:lstStyle/>
          <a:p>
            <a:pPr algn="ctr" eaLnBrk="1" hangingPunct="1">
              <a:spcBef>
                <a:spcPct val="50000"/>
              </a:spcBef>
              <a:defRPr/>
            </a:pPr>
            <a:r>
              <a:rPr lang="en-US" sz="3600" b="0" dirty="0">
                <a:solidFill>
                  <a:srgbClr val="002060"/>
                </a:solidFill>
                <a:ea typeface="+mn-ea"/>
              </a:rPr>
              <a:t>Now what do you think?</a:t>
            </a:r>
          </a:p>
        </p:txBody>
      </p:sp>
      <p:sp>
        <p:nvSpPr>
          <p:cNvPr id="6" name="Rectangle 5"/>
          <p:cNvSpPr>
            <a:spLocks noChangeArrowheads="1"/>
          </p:cNvSpPr>
          <p:nvPr/>
        </p:nvSpPr>
        <p:spPr bwMode="auto">
          <a:xfrm>
            <a:off x="304800" y="5638800"/>
            <a:ext cx="5105400" cy="523875"/>
          </a:xfrm>
          <a:prstGeom prst="rect">
            <a:avLst/>
          </a:prstGeom>
          <a:solidFill>
            <a:schemeClr val="bg1"/>
          </a:solidFill>
          <a:ln w="9525">
            <a:noFill/>
            <a:miter lim="800000"/>
            <a:headEnd/>
            <a:tailEnd/>
          </a:ln>
        </p:spPr>
        <p:txBody>
          <a:bodyPr>
            <a:spAutoFit/>
          </a:bodyPr>
          <a:lstStyle/>
          <a:p>
            <a:pPr algn="ctr" eaLnBrk="1" hangingPunct="1"/>
            <a:r>
              <a:rPr lang="en-US" sz="2800" b="0" smtClean="0">
                <a:solidFill>
                  <a:srgbClr val="002060"/>
                </a:solidFill>
                <a:ea typeface="+mn-ea"/>
              </a:rPr>
              <a:t>Make 3 OBSERVATIONS</a:t>
            </a:r>
          </a:p>
        </p:txBody>
      </p:sp>
      <p:sp>
        <p:nvSpPr>
          <p:cNvPr id="7" name="Rectangle 6"/>
          <p:cNvSpPr>
            <a:spLocks noChangeArrowheads="1"/>
          </p:cNvSpPr>
          <p:nvPr/>
        </p:nvSpPr>
        <p:spPr bwMode="auto">
          <a:xfrm>
            <a:off x="3810000" y="6172200"/>
            <a:ext cx="4978400" cy="523875"/>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2800" b="0" smtClean="0">
                <a:solidFill>
                  <a:srgbClr val="002060"/>
                </a:solidFill>
                <a:ea typeface="+mn-ea"/>
              </a:rPr>
              <a:t>Make an INFERENCE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What Is Chemistry?</a:t>
            </a:r>
          </a:p>
        </p:txBody>
      </p:sp>
      <p:sp>
        <p:nvSpPr>
          <p:cNvPr id="107524" name="Text Box 4"/>
          <p:cNvSpPr txBox="1">
            <a:spLocks noChangeArrowheads="1"/>
          </p:cNvSpPr>
          <p:nvPr/>
        </p:nvSpPr>
        <p:spPr bwMode="auto">
          <a:xfrm>
            <a:off x="609600" y="1447800"/>
            <a:ext cx="8001000" cy="1066800"/>
          </a:xfrm>
          <a:prstGeom prst="rect">
            <a:avLst/>
          </a:prstGeom>
          <a:noFill/>
          <a:ln w="9525">
            <a:noFill/>
            <a:miter lim="800000"/>
            <a:headEnd/>
            <a:tailEnd/>
          </a:ln>
          <a:effectLst/>
        </p:spPr>
        <p:txBody>
          <a:bodyPr>
            <a:spAutoFit/>
          </a:bodyPr>
          <a:lstStyle/>
          <a:p>
            <a:pPr>
              <a:spcBef>
                <a:spcPct val="50000"/>
              </a:spcBef>
            </a:pPr>
            <a:r>
              <a:rPr lang="en-US" b="0"/>
              <a:t>Chemistry answers many questions you may have about the world you live in.</a:t>
            </a:r>
          </a:p>
        </p:txBody>
      </p:sp>
      <p:sp>
        <p:nvSpPr>
          <p:cNvPr id="107525" name="Text Box 5"/>
          <p:cNvSpPr txBox="1">
            <a:spLocks noChangeArrowheads="1"/>
          </p:cNvSpPr>
          <p:nvPr/>
        </p:nvSpPr>
        <p:spPr bwMode="auto">
          <a:xfrm>
            <a:off x="762000" y="2743200"/>
            <a:ext cx="7391400" cy="3539430"/>
          </a:xfrm>
          <a:prstGeom prst="rect">
            <a:avLst/>
          </a:prstGeom>
          <a:noFill/>
          <a:ln w="9525">
            <a:noFill/>
            <a:miter lim="800000"/>
            <a:headEnd/>
            <a:tailEnd/>
          </a:ln>
          <a:effectLst/>
        </p:spPr>
        <p:txBody>
          <a:bodyPr>
            <a:spAutoFit/>
          </a:bodyPr>
          <a:lstStyle/>
          <a:p>
            <a:pPr marL="339725" indent="-339725">
              <a:spcBef>
                <a:spcPct val="50000"/>
              </a:spcBef>
              <a:buFontTx/>
              <a:buChar char="•"/>
            </a:pPr>
            <a:r>
              <a:rPr lang="en-US" sz="2800" u="sng" dirty="0"/>
              <a:t>Chemistry</a:t>
            </a:r>
            <a:r>
              <a:rPr lang="en-US" sz="2800" b="0" dirty="0"/>
              <a:t> is the study of the composition of matter and the changes that matter undergoes</a:t>
            </a:r>
            <a:r>
              <a:rPr lang="en-US" sz="2800" b="0" dirty="0" smtClean="0"/>
              <a:t>.</a:t>
            </a:r>
          </a:p>
          <a:p>
            <a:pPr marL="339725" indent="-339725">
              <a:spcBef>
                <a:spcPct val="50000"/>
              </a:spcBef>
              <a:buFontTx/>
              <a:buChar char="•"/>
            </a:pPr>
            <a:r>
              <a:rPr lang="en-US" sz="2800" b="0" dirty="0"/>
              <a:t>Chemistry affects all aspects of life and most natural events because all living and nonliving things are made of matter.</a:t>
            </a:r>
          </a:p>
          <a:p>
            <a:pPr marL="339725" indent="-339725">
              <a:spcBef>
                <a:spcPct val="50000"/>
              </a:spcBef>
              <a:buFontTx/>
              <a:buChar char="•"/>
            </a:pPr>
            <a:endParaRPr lang="en-US" sz="2800" b="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903" name="Text Box 7"/>
          <p:cNvSpPr txBox="1">
            <a:spLocks noChangeArrowheads="1"/>
          </p:cNvSpPr>
          <p:nvPr/>
        </p:nvSpPr>
        <p:spPr bwMode="auto">
          <a:xfrm>
            <a:off x="990600" y="1295400"/>
            <a:ext cx="7391400" cy="1373188"/>
          </a:xfrm>
          <a:prstGeom prst="rect">
            <a:avLst/>
          </a:prstGeom>
          <a:noFill/>
          <a:ln w="9525">
            <a:noFill/>
            <a:miter lim="800000"/>
            <a:headEnd/>
            <a:tailEnd/>
          </a:ln>
          <a:effectLst/>
        </p:spPr>
        <p:txBody>
          <a:bodyPr>
            <a:spAutoFit/>
          </a:bodyPr>
          <a:lstStyle/>
          <a:p>
            <a:pPr>
              <a:spcBef>
                <a:spcPct val="50000"/>
              </a:spcBef>
            </a:pPr>
            <a:r>
              <a:rPr lang="en-US" sz="2800" dirty="0"/>
              <a:t>What is wrong with an advertisement for juice drinks that claims the juice is all-natural and free of chemicals?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3124200"/>
            <a:ext cx="2705100" cy="1685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0" y="3124200"/>
            <a:ext cx="2495550" cy="18383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76625" y="4962525"/>
            <a:ext cx="2619375" cy="1743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8" name="Text Box 4"/>
          <p:cNvSpPr txBox="1">
            <a:spLocks noChangeArrowheads="1"/>
          </p:cNvSpPr>
          <p:nvPr/>
        </p:nvSpPr>
        <p:spPr bwMode="auto">
          <a:xfrm>
            <a:off x="1066800" y="3444875"/>
            <a:ext cx="7315200" cy="2041525"/>
          </a:xfrm>
          <a:prstGeom prst="rect">
            <a:avLst/>
          </a:prstGeom>
          <a:noFill/>
          <a:ln w="9525">
            <a:noFill/>
            <a:miter lim="800000"/>
            <a:headEnd/>
            <a:tailEnd/>
          </a:ln>
          <a:effectLst/>
        </p:spPr>
        <p:txBody>
          <a:bodyPr>
            <a:spAutoFit/>
          </a:bodyPr>
          <a:lstStyle/>
          <a:p>
            <a:pPr>
              <a:spcBef>
                <a:spcPct val="50000"/>
              </a:spcBef>
            </a:pPr>
            <a:r>
              <a:rPr lang="en-US" b="0" i="1"/>
              <a:t>Everything is made up of matter; therefore, everything contains chemicals. Even all-natural products are made of chemicals.</a:t>
            </a:r>
          </a:p>
        </p:txBody>
      </p:sp>
      <p:sp>
        <p:nvSpPr>
          <p:cNvPr id="82949" name="Text Box 5"/>
          <p:cNvSpPr txBox="1">
            <a:spLocks noChangeArrowheads="1"/>
          </p:cNvSpPr>
          <p:nvPr/>
        </p:nvSpPr>
        <p:spPr bwMode="auto">
          <a:xfrm>
            <a:off x="990600" y="1539875"/>
            <a:ext cx="7391400" cy="1373188"/>
          </a:xfrm>
          <a:prstGeom prst="rect">
            <a:avLst/>
          </a:prstGeom>
          <a:noFill/>
          <a:ln w="9525">
            <a:noFill/>
            <a:miter lim="800000"/>
            <a:headEnd/>
            <a:tailEnd/>
          </a:ln>
          <a:effectLst/>
        </p:spPr>
        <p:txBody>
          <a:bodyPr>
            <a:spAutoFit/>
          </a:bodyPr>
          <a:lstStyle/>
          <a:p>
            <a:pPr>
              <a:spcBef>
                <a:spcPct val="50000"/>
              </a:spcBef>
            </a:pPr>
            <a:r>
              <a:rPr lang="en-US" sz="2800"/>
              <a:t>What is wrong with an advertisement for juice drinks that claims the juice is all-natural and free of chemicals?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381000" y="685800"/>
            <a:ext cx="7162800" cy="579438"/>
          </a:xfrm>
          <a:prstGeom prst="rect">
            <a:avLst/>
          </a:prstGeom>
          <a:noFill/>
          <a:ln w="9525">
            <a:noFill/>
            <a:miter lim="800000"/>
            <a:headEnd/>
            <a:tailEnd/>
          </a:ln>
          <a:effectLst/>
        </p:spPr>
        <p:txBody>
          <a:bodyPr>
            <a:spAutoFit/>
          </a:bodyPr>
          <a:lstStyle/>
          <a:p>
            <a:pPr>
              <a:spcBef>
                <a:spcPct val="50000"/>
              </a:spcBef>
            </a:pPr>
            <a:r>
              <a:rPr lang="en-US" dirty="0">
                <a:solidFill>
                  <a:srgbClr val="A3573F"/>
                </a:solidFill>
              </a:rPr>
              <a:t>Areas of Study</a:t>
            </a:r>
          </a:p>
        </p:txBody>
      </p:sp>
      <p:sp>
        <p:nvSpPr>
          <p:cNvPr id="22534" name="Rectangle 6"/>
          <p:cNvSpPr>
            <a:spLocks noGrp="1" noChangeArrowheads="1"/>
          </p:cNvSpPr>
          <p:nvPr>
            <p:ph type="body" idx="1"/>
          </p:nvPr>
        </p:nvSpPr>
        <p:spPr>
          <a:xfrm>
            <a:off x="685800" y="1371600"/>
            <a:ext cx="7772400" cy="4114800"/>
          </a:xfrm>
        </p:spPr>
        <p:txBody>
          <a:bodyPr/>
          <a:lstStyle/>
          <a:p>
            <a:pPr marL="801688" indent="-4763"/>
            <a:r>
              <a:rPr lang="en-US" b="1" dirty="0"/>
              <a:t>What are five traditional areas of study in chemistry?</a:t>
            </a:r>
          </a:p>
        </p:txBody>
      </p:sp>
      <p:sp>
        <p:nvSpPr>
          <p:cNvPr id="7" name="Text Box 6"/>
          <p:cNvSpPr txBox="1">
            <a:spLocks noChangeArrowheads="1"/>
          </p:cNvSpPr>
          <p:nvPr/>
        </p:nvSpPr>
        <p:spPr bwMode="auto">
          <a:xfrm>
            <a:off x="1905000" y="2514600"/>
            <a:ext cx="5029200" cy="3506788"/>
          </a:xfrm>
          <a:prstGeom prst="rect">
            <a:avLst/>
          </a:prstGeom>
          <a:noFill/>
          <a:ln w="9525">
            <a:noFill/>
            <a:miter lim="800000"/>
            <a:headEnd/>
            <a:tailEnd/>
          </a:ln>
          <a:effectLst/>
        </p:spPr>
        <p:txBody>
          <a:bodyPr>
            <a:spAutoFit/>
          </a:bodyPr>
          <a:lstStyle/>
          <a:p>
            <a:pPr marL="339725" indent="-339725">
              <a:spcBef>
                <a:spcPct val="50000"/>
              </a:spcBef>
              <a:buFontTx/>
              <a:buChar char="•"/>
            </a:pPr>
            <a:r>
              <a:rPr lang="en-US" b="0" dirty="0"/>
              <a:t>organic chemistry</a:t>
            </a:r>
          </a:p>
          <a:p>
            <a:pPr marL="339725" indent="-339725">
              <a:spcBef>
                <a:spcPct val="50000"/>
              </a:spcBef>
              <a:buFontTx/>
              <a:buChar char="•"/>
            </a:pPr>
            <a:r>
              <a:rPr lang="en-US" b="0" dirty="0"/>
              <a:t>inorganic chemistry</a:t>
            </a:r>
          </a:p>
          <a:p>
            <a:pPr marL="339725" indent="-339725">
              <a:spcBef>
                <a:spcPct val="50000"/>
              </a:spcBef>
              <a:buFontTx/>
              <a:buChar char="•"/>
            </a:pPr>
            <a:r>
              <a:rPr lang="en-US" b="0" dirty="0"/>
              <a:t>biochemistry</a:t>
            </a:r>
          </a:p>
          <a:p>
            <a:pPr marL="339725" indent="-339725">
              <a:spcBef>
                <a:spcPct val="50000"/>
              </a:spcBef>
              <a:buFontTx/>
              <a:buChar char="•"/>
            </a:pPr>
            <a:r>
              <a:rPr lang="en-US" b="0" dirty="0"/>
              <a:t>analytical chemistry</a:t>
            </a:r>
          </a:p>
          <a:p>
            <a:pPr marL="339725" indent="-339725">
              <a:spcBef>
                <a:spcPct val="50000"/>
              </a:spcBef>
              <a:buFontTx/>
              <a:buChar char="•"/>
            </a:pPr>
            <a:r>
              <a:rPr lang="en-US" b="0" dirty="0"/>
              <a:t>physical chemistry</a:t>
            </a: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32" name="Text Box 8"/>
          <p:cNvSpPr txBox="1">
            <a:spLocks noChangeArrowheads="1"/>
          </p:cNvSpPr>
          <p:nvPr/>
        </p:nvSpPr>
        <p:spPr bwMode="auto">
          <a:xfrm>
            <a:off x="685800" y="2680855"/>
            <a:ext cx="7924800" cy="1066800"/>
          </a:xfrm>
          <a:prstGeom prst="rect">
            <a:avLst/>
          </a:prstGeom>
          <a:noFill/>
          <a:ln w="9525">
            <a:noFill/>
            <a:miter lim="800000"/>
            <a:headEnd/>
            <a:tailEnd/>
          </a:ln>
          <a:effectLst/>
        </p:spPr>
        <p:txBody>
          <a:bodyPr>
            <a:spAutoFit/>
          </a:bodyPr>
          <a:lstStyle/>
          <a:p>
            <a:pPr marL="339725" indent="-339725">
              <a:spcBef>
                <a:spcPct val="50000"/>
              </a:spcBef>
              <a:buFontTx/>
              <a:buChar char="•"/>
            </a:pPr>
            <a:r>
              <a:rPr lang="en-US" u="sng" dirty="0"/>
              <a:t>Organic chemistry</a:t>
            </a:r>
            <a:r>
              <a:rPr lang="en-US" b="0" dirty="0"/>
              <a:t> is defined as the study of all chemicals containing carbon.</a:t>
            </a:r>
            <a:r>
              <a:rPr lang="en-US" sz="2800" b="0" dirty="0"/>
              <a:t> </a:t>
            </a:r>
          </a:p>
        </p:txBody>
      </p:sp>
      <p:sp>
        <p:nvSpPr>
          <p:cNvPr id="26634" name="Rectangle 10"/>
          <p:cNvSpPr>
            <a:spLocks noChangeArrowheads="1"/>
          </p:cNvSpPr>
          <p:nvPr/>
        </p:nvSpPr>
        <p:spPr bwMode="auto">
          <a:xfrm>
            <a:off x="602673" y="1295400"/>
            <a:ext cx="7696200" cy="1066800"/>
          </a:xfrm>
          <a:prstGeom prst="rect">
            <a:avLst/>
          </a:prstGeom>
          <a:noFill/>
          <a:ln w="9525">
            <a:noFill/>
            <a:miter lim="800000"/>
            <a:headEnd/>
            <a:tailEnd/>
          </a:ln>
          <a:effectLst/>
        </p:spPr>
        <p:txBody>
          <a:bodyPr>
            <a:spAutoFit/>
          </a:bodyPr>
          <a:lstStyle/>
          <a:p>
            <a:pPr>
              <a:spcBef>
                <a:spcPct val="50000"/>
              </a:spcBef>
            </a:pPr>
            <a:r>
              <a:rPr lang="en-US" b="0" dirty="0"/>
              <a:t>Most chemicals found in organisms contain carbon.</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4495800"/>
            <a:ext cx="1638300" cy="1695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6400" y="4467225"/>
            <a:ext cx="2647950" cy="172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atch">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2093</TotalTime>
  <Words>2234</Words>
  <Application>Microsoft Office PowerPoint</Application>
  <PresentationFormat>On-screen Show (4:3)</PresentationFormat>
  <Paragraphs>320</Paragraphs>
  <Slides>47</Slides>
  <Notes>25</Notes>
  <HiddenSlides>17</HiddenSlides>
  <MMClips>0</MMClips>
  <ScaleCrop>false</ScaleCrop>
  <HeadingPairs>
    <vt:vector size="4" baseType="variant">
      <vt:variant>
        <vt:lpstr>Theme</vt:lpstr>
      </vt:variant>
      <vt:variant>
        <vt:i4>4</vt:i4>
      </vt:variant>
      <vt:variant>
        <vt:lpstr>Slide Titles</vt:lpstr>
      </vt:variant>
      <vt:variant>
        <vt:i4>47</vt:i4>
      </vt:variant>
    </vt:vector>
  </HeadingPairs>
  <TitlesOfParts>
    <vt:vector size="51" baseType="lpstr">
      <vt:lpstr>Blank Presentation</vt:lpstr>
      <vt:lpstr>Thatch</vt:lpstr>
      <vt:lpstr>Balance</vt:lpstr>
      <vt:lpstr>Default Design</vt:lpstr>
      <vt:lpstr>Fun Chemistry Idea of the day</vt:lpstr>
      <vt:lpstr>Slide 2</vt:lpstr>
      <vt:lpstr>Slide 3</vt:lpstr>
      <vt:lpstr>What Is Chemistry?</vt:lpstr>
      <vt:lpstr>What Is Chemistry?</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The Way Science Works</vt:lpstr>
      <vt:lpstr>The Way Science Works</vt:lpstr>
      <vt:lpstr>The Way Science Works</vt:lpstr>
      <vt:lpstr>The Way Science Works</vt:lpstr>
      <vt:lpstr>The Way Science Works</vt:lpstr>
      <vt:lpstr>The Way Science Works</vt:lpstr>
      <vt:lpstr>The Way Science Works</vt:lpstr>
      <vt:lpstr>The Way Science Works</vt:lpstr>
      <vt:lpstr>Slide 32</vt:lpstr>
      <vt:lpstr>Slide 33</vt:lpstr>
      <vt:lpstr>Slide 34</vt:lpstr>
      <vt:lpstr>Slide 35</vt:lpstr>
      <vt:lpstr>Slide 36</vt:lpstr>
      <vt:lpstr>Slide 37</vt:lpstr>
      <vt:lpstr>Slide 38</vt:lpstr>
      <vt:lpstr>Slide 39</vt:lpstr>
      <vt:lpstr>Slide 40</vt:lpstr>
      <vt:lpstr>Slide 41</vt:lpstr>
      <vt:lpstr>Scientific Laws and Theories</vt:lpstr>
      <vt:lpstr>Observations</vt:lpstr>
      <vt:lpstr>Inference</vt:lpstr>
      <vt:lpstr>Slide 45</vt:lpstr>
      <vt:lpstr>Slide 46</vt:lpstr>
      <vt:lpstr>Slide 47</vt:lpstr>
    </vt:vector>
  </TitlesOfParts>
  <Company>Pearson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mshull</cp:lastModifiedBy>
  <cp:revision>83</cp:revision>
  <dcterms:created xsi:type="dcterms:W3CDTF">2009-07-10T02:57:27Z</dcterms:created>
  <dcterms:modified xsi:type="dcterms:W3CDTF">2015-08-31T14:02:09Z</dcterms:modified>
</cp:coreProperties>
</file>