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71" r:id="rId9"/>
    <p:sldId id="272" r:id="rId10"/>
    <p:sldId id="266" r:id="rId11"/>
    <p:sldId id="262" r:id="rId12"/>
    <p:sldId id="263" r:id="rId13"/>
    <p:sldId id="268" r:id="rId14"/>
    <p:sldId id="264" r:id="rId15"/>
    <p:sldId id="273" r:id="rId16"/>
    <p:sldId id="265" r:id="rId17"/>
    <p:sldId id="269" r:id="rId18"/>
    <p:sldId id="270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0" autoAdjust="0"/>
    <p:restoredTop sz="94660"/>
  </p:normalViewPr>
  <p:slideViewPr>
    <p:cSldViewPr>
      <p:cViewPr varScale="1">
        <p:scale>
          <a:sx n="68" d="100"/>
          <a:sy n="68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DFA75C-DFBD-4275-8CF2-C06ABA7CED2C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19DC24-23C8-4444-9A82-4CAA63DE5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000A3CE-7834-479A-88EF-FEBCD7F04CD7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E1EE58-A35D-4E54-8EAC-E88351E5A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6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03263"/>
            <a:ext cx="4632325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7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01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j025289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6511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609600"/>
            <a:ext cx="44196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81600" y="3276600"/>
            <a:ext cx="38100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EF721-C69A-4281-A4AA-13C7A9997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7E460-71D5-45DD-98B5-29DBBD635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02AD5-F4BD-4548-A1DA-201BF0D56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A7761-40E1-438C-8968-01B1A56D5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08957-E72E-404D-9155-98E066A0A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8F845-1AB6-46DE-A730-119D3D26C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0E391-81BF-4F0C-806F-84BBD27DD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4B3CC-D953-4E66-BB67-5DB192B55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91DAD-460E-474D-B348-130F1AF4E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CB27C-FCC7-4109-9AFB-CE866D99A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3B36D-F14E-47AD-B170-4AE11E46A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 bright="65000" contrast="5000"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EE361502-B569-4D08-B7D2-4BD6CC66F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3" name="Picture 7" descr="j0252893"/>
          <p:cNvPicPr>
            <a:picLocks noChangeAspect="1" noChangeArrowheads="1"/>
          </p:cNvPicPr>
          <p:nvPr/>
        </p:nvPicPr>
        <p:blipFill>
          <a:blip r:embed="rId1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4191000"/>
            <a:ext cx="2449513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A5002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A5002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A5002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A5002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A5002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A5002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A5002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A5002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A5002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../Discovery%20Streaming%20Videos/One_Dimensional_Kinematics.wm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Motion in One Dimension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2800" dirty="0" smtClean="0"/>
          </a:p>
        </p:txBody>
      </p:sp>
      <p:pic>
        <p:nvPicPr>
          <p:cNvPr id="6149" name="Picture 5" descr="\\JAGFPS00\HomeFolders$\Employee\mshull\My Documents\My Pictures\motion 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8686800" cy="4155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Graphical Interpretation of Velocity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idx="1"/>
          </p:nvPr>
        </p:nvGraphicFramePr>
        <p:xfrm>
          <a:off x="2286000" y="1096963"/>
          <a:ext cx="5715000" cy="4918075"/>
        </p:xfrm>
        <a:graphic>
          <a:graphicData uri="http://schemas.openxmlformats.org/presentationml/2006/ole">
            <p:oleObj spid="_x0000_s2050" name="Acrobat Document" r:id="rId3" imgW="6682320" imgH="8808480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 cstate="print"/>
          <a:srcRect l="14844" t="23045" r="16406" b="23045"/>
          <a:stretch>
            <a:fillRect/>
          </a:stretch>
        </p:blipFill>
        <p:spPr bwMode="auto">
          <a:xfrm>
            <a:off x="1066800" y="1371600"/>
            <a:ext cx="76962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Motion in One Dimension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1371600" y="4876800"/>
            <a:ext cx="3429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Motion in One Dimension</a:t>
            </a:r>
          </a:p>
        </p:txBody>
      </p:sp>
      <p:graphicFrame>
        <p:nvGraphicFramePr>
          <p:cNvPr id="33958" name="Group 166"/>
          <p:cNvGraphicFramePr>
            <a:graphicFrameLocks noGrp="1"/>
          </p:cNvGraphicFramePr>
          <p:nvPr>
            <p:ph idx="1"/>
          </p:nvPr>
        </p:nvGraphicFramePr>
        <p:xfrm>
          <a:off x="1905000" y="1600200"/>
          <a:ext cx="6781800" cy="4525966"/>
        </p:xfrm>
        <a:graphic>
          <a:graphicData uri="http://schemas.openxmlformats.org/drawingml/2006/table">
            <a:tbl>
              <a:tblPr/>
              <a:tblGrid>
                <a:gridCol w="1265238"/>
                <a:gridCol w="1263650"/>
                <a:gridCol w="4252912"/>
              </a:tblGrid>
              <a:tr h="503238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Velocity and Acceleration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en-US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speeding up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speeding up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slowing down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slowing down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or 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constant velocity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or 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speeding up from rest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remaining at rest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960" name="Rectangle 168"/>
          <p:cNvSpPr>
            <a:spLocks noChangeArrowheads="1"/>
          </p:cNvSpPr>
          <p:nvPr/>
        </p:nvSpPr>
        <p:spPr bwMode="auto">
          <a:xfrm>
            <a:off x="4495800" y="2667000"/>
            <a:ext cx="16002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61" name="Rectangle 169"/>
          <p:cNvSpPr>
            <a:spLocks noChangeArrowheads="1"/>
          </p:cNvSpPr>
          <p:nvPr/>
        </p:nvSpPr>
        <p:spPr bwMode="auto">
          <a:xfrm>
            <a:off x="4495800" y="3276600"/>
            <a:ext cx="1676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62" name="Rectangle 170"/>
          <p:cNvSpPr>
            <a:spLocks noChangeArrowheads="1"/>
          </p:cNvSpPr>
          <p:nvPr/>
        </p:nvSpPr>
        <p:spPr bwMode="auto">
          <a:xfrm>
            <a:off x="4495800" y="3733800"/>
            <a:ext cx="1905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63" name="Rectangle 171"/>
          <p:cNvSpPr>
            <a:spLocks noChangeArrowheads="1"/>
          </p:cNvSpPr>
          <p:nvPr/>
        </p:nvSpPr>
        <p:spPr bwMode="auto">
          <a:xfrm>
            <a:off x="4495800" y="4191000"/>
            <a:ext cx="18288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64" name="Rectangle 172"/>
          <p:cNvSpPr>
            <a:spLocks noChangeArrowheads="1"/>
          </p:cNvSpPr>
          <p:nvPr/>
        </p:nvSpPr>
        <p:spPr bwMode="auto">
          <a:xfrm>
            <a:off x="4495800" y="4724400"/>
            <a:ext cx="2286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65" name="Rectangle 173"/>
          <p:cNvSpPr>
            <a:spLocks noChangeArrowheads="1"/>
          </p:cNvSpPr>
          <p:nvPr/>
        </p:nvSpPr>
        <p:spPr bwMode="auto">
          <a:xfrm>
            <a:off x="4495800" y="5181600"/>
            <a:ext cx="29718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66" name="Rectangle 174"/>
          <p:cNvSpPr>
            <a:spLocks noChangeArrowheads="1"/>
          </p:cNvSpPr>
          <p:nvPr/>
        </p:nvSpPr>
        <p:spPr bwMode="auto">
          <a:xfrm>
            <a:off x="4495800" y="5715000"/>
            <a:ext cx="26670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3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3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3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3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3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3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3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60" grpId="0" animBg="1"/>
      <p:bldP spid="33961" grpId="0" animBg="1"/>
      <p:bldP spid="33962" grpId="0" animBg="1"/>
      <p:bldP spid="33963" grpId="0" animBg="1"/>
      <p:bldP spid="33964" grpId="0" animBg="1"/>
      <p:bldP spid="33965" grpId="0" animBg="1"/>
      <p:bldP spid="339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Constant Acceleration and Average Velocity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ph idx="1"/>
          </p:nvPr>
        </p:nvGraphicFramePr>
        <p:xfrm>
          <a:off x="685800" y="1828800"/>
          <a:ext cx="7315200" cy="3930650"/>
        </p:xfrm>
        <a:graphic>
          <a:graphicData uri="http://schemas.openxmlformats.org/presentationml/2006/ole">
            <p:oleObj spid="_x0000_s3074" name="Acrobat Document" r:id="rId3" imgW="8808480" imgH="6682320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Motion in One Dimension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 cstate="print"/>
          <a:srcRect l="15625" t="20889" r="32031" b="21968"/>
          <a:stretch>
            <a:fillRect/>
          </a:stretch>
        </p:blipFill>
        <p:spPr bwMode="auto">
          <a:xfrm>
            <a:off x="2057400" y="1600200"/>
            <a:ext cx="632460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plane starting from rest at one end of the runway undergoes a uniform acceleration of 4.8 m/s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for 15s before takeoff.  What is the planes speed at takeoff?</a:t>
            </a:r>
          </a:p>
          <a:p>
            <a:endParaRPr lang="en-US" baseline="30000" dirty="0" smtClean="0"/>
          </a:p>
          <a:p>
            <a:endParaRPr lang="en-US" baseline="30000" dirty="0" smtClean="0"/>
          </a:p>
          <a:p>
            <a:r>
              <a:rPr lang="en-US" sz="3600" baseline="30000" dirty="0" smtClean="0">
                <a:latin typeface="+mj-lt"/>
              </a:rPr>
              <a:t>How long must the runway be for the plane to be able to take off?</a:t>
            </a:r>
            <a:endParaRPr lang="en-US" sz="3600" baseline="30000" dirty="0">
              <a:latin typeface="+mj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Motion in One Dimension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 cstate="print"/>
          <a:srcRect l="15625" t="16577" r="15625" b="24124"/>
          <a:stretch>
            <a:fillRect/>
          </a:stretch>
        </p:blipFill>
        <p:spPr bwMode="auto">
          <a:xfrm>
            <a:off x="1219200" y="1066800"/>
            <a:ext cx="7924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219200" y="2514600"/>
            <a:ext cx="7239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371600" y="3810000"/>
            <a:ext cx="73914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1371600" y="5105400"/>
            <a:ext cx="75438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  <p:bldP spid="35846" grpId="0" animBg="1"/>
      <p:bldP spid="358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 cstate="print"/>
          <a:srcRect l="8594" t="39218" r="70313" b="14421"/>
          <a:stretch>
            <a:fillRect/>
          </a:stretch>
        </p:blipFill>
        <p:spPr bwMode="auto">
          <a:xfrm>
            <a:off x="2590800" y="0"/>
            <a:ext cx="4306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Air Resistance and Free Fall Acceleration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an object falls through the air, it reaches a point where the air resistance slows the acceleration of the object</a:t>
            </a:r>
          </a:p>
          <a:p>
            <a:pPr eaLnBrk="1" hangingPunct="1"/>
            <a:r>
              <a:rPr lang="en-US" smtClean="0"/>
              <a:t>This does not mean that the object stops moving; the object stops accelerating; called terminal velocity</a:t>
            </a:r>
          </a:p>
          <a:p>
            <a:pPr eaLnBrk="1" hangingPunct="1"/>
            <a:r>
              <a:rPr lang="en-US" smtClean="0"/>
              <a:t>Example of free fall acceleration with air resistance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hlinkClick r:id="rId2" action="ppaction://hlinkfile"/>
              </a:rPr>
              <a:t>Motion in One Dimension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motion takes place over time and depends upon the frame of reference</a:t>
            </a:r>
          </a:p>
          <a:p>
            <a:pPr eaLnBrk="1" hangingPunct="1"/>
            <a:r>
              <a:rPr lang="en-US" b="1" smtClean="0"/>
              <a:t>frame of reference – a coordinate system for specifying the precise location of objects in space; only worry about those objects directly related to what you are observing or measuring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Motion in One Dimension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/>
              <a:t>displacement – the change in position of an object; straight line distance from the beginning of the motion to the end of the motion; represents a change of position; vector quantity (has magnitude and direction)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/>
              <a:t>				Δx = x</a:t>
            </a:r>
            <a:r>
              <a:rPr lang="en-US" sz="2800" b="1" baseline="-25000" smtClean="0"/>
              <a:t>f</a:t>
            </a:r>
            <a:r>
              <a:rPr lang="en-US" sz="2800" b="1" smtClean="0"/>
              <a:t> – x</a:t>
            </a:r>
            <a:r>
              <a:rPr lang="en-US" sz="2800" b="1" baseline="-25000" smtClean="0"/>
              <a:t>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/>
              <a:t>				Δx = displacement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/>
              <a:t>				x</a:t>
            </a:r>
            <a:r>
              <a:rPr lang="en-US" sz="2800" b="1" baseline="-25000" smtClean="0"/>
              <a:t>f</a:t>
            </a:r>
            <a:r>
              <a:rPr lang="en-US" sz="2800" b="1" smtClean="0"/>
              <a:t> = final position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/>
              <a:t>				x</a:t>
            </a:r>
            <a:r>
              <a:rPr lang="en-US" sz="2800" b="1" baseline="-25000" smtClean="0"/>
              <a:t>i</a:t>
            </a:r>
            <a:r>
              <a:rPr lang="en-US" sz="2800" b="1" smtClean="0"/>
              <a:t> = initial 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Motion in One Dimension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displacement is not always equal to the distance traveled</a:t>
            </a:r>
          </a:p>
          <a:p>
            <a:pPr eaLnBrk="1" hangingPunct="1"/>
            <a:r>
              <a:rPr lang="en-US" b="1" smtClean="0"/>
              <a:t>displacement can be positive or negative since it is a vector quantity; the + and – denote the direction of the displacement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Positive and Negative Displacements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idx="1"/>
          </p:nvPr>
        </p:nvGraphicFramePr>
        <p:xfrm>
          <a:off x="0" y="1524000"/>
          <a:ext cx="8926824" cy="5181600"/>
        </p:xfrm>
        <a:graphic>
          <a:graphicData uri="http://schemas.openxmlformats.org/presentationml/2006/ole">
            <p:oleObj spid="_x0000_s1026" name="Acrobat Document" r:id="rId3" imgW="8808480" imgH="6682320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Motion in One Dimension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 cstate="print"/>
          <a:srcRect l="15625" t="29515" r="16406" b="33827"/>
          <a:stretch>
            <a:fillRect/>
          </a:stretch>
        </p:blipFill>
        <p:spPr bwMode="auto">
          <a:xfrm>
            <a:off x="381000" y="1682750"/>
            <a:ext cx="8229600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04800" y="3124200"/>
            <a:ext cx="35052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4038600"/>
            <a:ext cx="86106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  <p:bldP spid="307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Motion in One Dimension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velocity ≠ speed; speed is a scalar quantity only; velocity is speed in a certain direction (a vector quantity)</a:t>
            </a:r>
          </a:p>
          <a:p>
            <a:pPr eaLnBrk="1" hangingPunct="1"/>
            <a:r>
              <a:rPr lang="en-US" b="1" smtClean="0"/>
              <a:t>if you graph position vs time, the slope of your line gives you the velocity</a:t>
            </a:r>
          </a:p>
          <a:p>
            <a:pPr eaLnBrk="1" hangingPunct="1"/>
            <a:r>
              <a:rPr lang="en-US" b="1" smtClean="0"/>
              <a:t>instantaneous velocity – velocity at some specific instant or at a specific point in an object’s path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596" name="Rectangle 4"/>
          <p:cNvSpPr>
            <a:spLocks noChangeArrowheads="1"/>
          </p:cNvSpPr>
          <p:nvPr/>
        </p:nvSpPr>
        <p:spPr bwMode="auto">
          <a:xfrm>
            <a:off x="1119188" y="152400"/>
            <a:ext cx="1868487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Chapter</a:t>
            </a:r>
            <a:r>
              <a:rPr lang="en-US" sz="3200" b="1">
                <a:solidFill>
                  <a:schemeClr val="bg1"/>
                </a:solidFill>
              </a:rPr>
              <a:t> 2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100659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Interpreting Velocity Graphically</a:t>
            </a:r>
            <a:endParaRPr lang="en-US" b="0"/>
          </a:p>
        </p:txBody>
      </p:sp>
      <p:sp>
        <p:nvSpPr>
          <p:cNvPr id="10065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4267200"/>
            <a:ext cx="6248400" cy="1524000"/>
          </a:xfrm>
          <a:noFill/>
          <a:ln/>
        </p:spPr>
        <p:txBody>
          <a:bodyPr/>
          <a:lstStyle/>
          <a:p>
            <a:pPr marL="838200" lvl="1" indent="-381000">
              <a:lnSpc>
                <a:spcPct val="90000"/>
              </a:lnSpc>
            </a:pPr>
            <a:r>
              <a:rPr lang="en-US" b="1" dirty="0"/>
              <a:t>Object 1</a:t>
            </a:r>
            <a:r>
              <a:rPr lang="en-US" b="1" dirty="0">
                <a:solidFill>
                  <a:srgbClr val="FF6600"/>
                </a:solidFill>
              </a:rPr>
              <a:t>:</a:t>
            </a:r>
            <a:r>
              <a:rPr lang="en-US" dirty="0">
                <a:solidFill>
                  <a:srgbClr val="FF6600"/>
                </a:solidFill>
              </a:rPr>
              <a:t> positive slope = positive 		     velocity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b="1" dirty="0"/>
              <a:t>Object 2:</a:t>
            </a:r>
            <a:r>
              <a:rPr lang="en-US" dirty="0"/>
              <a:t> </a:t>
            </a:r>
            <a:r>
              <a:rPr lang="en-US" dirty="0">
                <a:solidFill>
                  <a:srgbClr val="FF6600"/>
                </a:solidFill>
              </a:rPr>
              <a:t>zero slope= zero velocity 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b="1" dirty="0"/>
              <a:t>Object 3:</a:t>
            </a:r>
            <a:r>
              <a:rPr lang="en-US" dirty="0"/>
              <a:t> </a:t>
            </a:r>
            <a:r>
              <a:rPr lang="en-US" dirty="0">
                <a:solidFill>
                  <a:srgbClr val="FF6600"/>
                </a:solidFill>
              </a:rPr>
              <a:t>negative slope = negative 		     velocity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1006599" name="Rectangle 7"/>
          <p:cNvSpPr>
            <a:spLocks noChangeArrowheads="1"/>
          </p:cNvSpPr>
          <p:nvPr/>
        </p:nvSpPr>
        <p:spPr bwMode="auto">
          <a:xfrm>
            <a:off x="685800" y="1676400"/>
            <a:ext cx="7415213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100000"/>
              <a:buFontTx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For any </a:t>
            </a:r>
            <a:r>
              <a:rPr lang="en-US" sz="2400" b="1" dirty="0">
                <a:solidFill>
                  <a:srgbClr val="FF0000"/>
                </a:solidFill>
              </a:rPr>
              <a:t>position-time graph,</a:t>
            </a:r>
            <a:r>
              <a:rPr lang="en-US" sz="2400" dirty="0">
                <a:solidFill>
                  <a:srgbClr val="FF0000"/>
                </a:solidFill>
              </a:rPr>
              <a:t> we can determine the </a:t>
            </a:r>
            <a:r>
              <a:rPr lang="en-US" sz="2400" b="1" dirty="0">
                <a:solidFill>
                  <a:srgbClr val="FF0000"/>
                </a:solidFill>
              </a:rPr>
              <a:t>average velocity</a:t>
            </a:r>
            <a:r>
              <a:rPr lang="en-US" sz="2400" dirty="0">
                <a:solidFill>
                  <a:srgbClr val="FF0000"/>
                </a:solidFill>
              </a:rPr>
              <a:t> by drawing a straight line between any two points on the graph.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100000"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06602" name="Rectangle 10"/>
          <p:cNvSpPr>
            <a:spLocks noChangeArrowheads="1"/>
          </p:cNvSpPr>
          <p:nvPr/>
        </p:nvSpPr>
        <p:spPr bwMode="auto">
          <a:xfrm>
            <a:off x="685800" y="2971800"/>
            <a:ext cx="5641975" cy="129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100000"/>
              <a:buFontTx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If the velocity is </a:t>
            </a:r>
            <a:r>
              <a:rPr lang="en-US" sz="2400" b="1" dirty="0">
                <a:solidFill>
                  <a:srgbClr val="FF0000"/>
                </a:solidFill>
              </a:rPr>
              <a:t>constant</a:t>
            </a:r>
            <a:r>
              <a:rPr lang="en-US" sz="2400" dirty="0">
                <a:solidFill>
                  <a:srgbClr val="FF0000"/>
                </a:solidFill>
              </a:rPr>
              <a:t>, the graph  of position versus time is a </a:t>
            </a:r>
            <a:r>
              <a:rPr lang="en-US" sz="2400" b="1" dirty="0">
                <a:solidFill>
                  <a:srgbClr val="FF0000"/>
                </a:solidFill>
              </a:rPr>
              <a:t>straight  line.</a:t>
            </a:r>
            <a:r>
              <a:rPr lang="en-US" sz="2400" dirty="0">
                <a:solidFill>
                  <a:srgbClr val="FF0000"/>
                </a:solidFill>
              </a:rPr>
              <a:t> The slope indicates the velocity.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100000"/>
              <a:buFontTx/>
              <a:buChar char="•"/>
            </a:pP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006605" name="Picture 13" descr="Pages from PhysicsSE_Unlocked-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657600"/>
            <a:ext cx="2777693" cy="27717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6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06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06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0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6598" grpId="0" autoUpdateAnimBg="0"/>
      <p:bldP spid="1006599" grpId="0" build="p" autoUpdateAnimBg="0"/>
      <p:bldP spid="1006602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644" name="Rectangle 4"/>
          <p:cNvSpPr>
            <a:spLocks noChangeArrowheads="1"/>
          </p:cNvSpPr>
          <p:nvPr/>
        </p:nvSpPr>
        <p:spPr bwMode="auto">
          <a:xfrm>
            <a:off x="1119188" y="152400"/>
            <a:ext cx="1868487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Chapter</a:t>
            </a:r>
            <a:r>
              <a:rPr lang="en-US" sz="3200" b="1">
                <a:solidFill>
                  <a:schemeClr val="bg1"/>
                </a:solidFill>
              </a:rPr>
              <a:t> 2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1008645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8001000" cy="609600"/>
          </a:xfrm>
          <a:noFill/>
          <a:ln/>
        </p:spPr>
        <p:txBody>
          <a:bodyPr/>
          <a:lstStyle/>
          <a:p>
            <a:r>
              <a:rPr lang="en-US" dirty="0"/>
              <a:t>Interpreting Velocity </a:t>
            </a:r>
            <a:r>
              <a:rPr lang="en-US" dirty="0" smtClean="0"/>
              <a:t>Graphically</a:t>
            </a:r>
            <a:endParaRPr lang="en-US" b="0" dirty="0"/>
          </a:p>
        </p:txBody>
      </p:sp>
      <p:sp>
        <p:nvSpPr>
          <p:cNvPr id="10086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14400" y="3276600"/>
            <a:ext cx="3200400" cy="2971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FF6600"/>
                </a:solidFill>
              </a:rPr>
              <a:t>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>
                <a:solidFill>
                  <a:srgbClr val="FF6600"/>
                </a:solidFill>
              </a:rPr>
              <a:t>     </a:t>
            </a:r>
            <a:r>
              <a:rPr lang="en-US" sz="2000" dirty="0">
                <a:solidFill>
                  <a:srgbClr val="FF6600"/>
                </a:solidFill>
              </a:rPr>
              <a:t>The instantaneous velocity at a given time can be determined by measuring the slope of the line that is tangent to that point on the position-versus-time graph.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600" dirty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1008649" name="Rectangle 9"/>
          <p:cNvSpPr>
            <a:spLocks noChangeArrowheads="1"/>
          </p:cNvSpPr>
          <p:nvPr/>
        </p:nvSpPr>
        <p:spPr bwMode="auto">
          <a:xfrm>
            <a:off x="7112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sz="2800" dirty="0">
                <a:solidFill>
                  <a:srgbClr val="FFCC00"/>
                </a:solidFill>
              </a:rPr>
              <a:t>   </a:t>
            </a:r>
            <a:r>
              <a:rPr lang="en-US" sz="2800" dirty="0">
                <a:solidFill>
                  <a:srgbClr val="A50021"/>
                </a:solidFill>
              </a:rPr>
              <a:t>The </a:t>
            </a:r>
            <a:r>
              <a:rPr lang="en-US" sz="2800" b="1" dirty="0">
                <a:solidFill>
                  <a:srgbClr val="A50021"/>
                </a:solidFill>
              </a:rPr>
              <a:t>instantaneous velocity</a:t>
            </a:r>
            <a:r>
              <a:rPr lang="en-US" sz="2800" dirty="0">
                <a:solidFill>
                  <a:srgbClr val="A50021"/>
                </a:solidFill>
              </a:rPr>
              <a:t> is the velocity of an object at some instant or at a specific point in the object’s path. </a:t>
            </a:r>
          </a:p>
          <a:p>
            <a:pPr marL="342900" indent="-342900"/>
            <a:endParaRPr lang="en-US" sz="2800" b="1" dirty="0">
              <a:solidFill>
                <a:srgbClr val="FFCC00"/>
              </a:solidFill>
            </a:endParaRPr>
          </a:p>
        </p:txBody>
      </p:sp>
      <p:pic>
        <p:nvPicPr>
          <p:cNvPr id="1008650" name="Picture 10" descr="Pages from PhysicsSE_Unlocked-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352800"/>
            <a:ext cx="3854582" cy="3124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0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08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8646" grpId="0" build="p" autoUpdateAnimBg="0"/>
      <p:bldP spid="1008649" grpId="0" build="p" autoUpdateAnimBg="0"/>
    </p:bldLst>
  </p:timing>
</p:sld>
</file>

<file path=ppt/theme/theme1.xml><?xml version="1.0" encoding="utf-8"?>
<a:theme xmlns:a="http://schemas.openxmlformats.org/drawingml/2006/main" name="Oiler Template">
  <a:themeElements>
    <a:clrScheme name="Oiler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iler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il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ile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ile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ile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ile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ile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ile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ile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ile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ile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ile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ile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Oiler Template</Template>
  <TotalTime>1296</TotalTime>
  <Words>484</Words>
  <Application>Microsoft Office PowerPoint</Application>
  <PresentationFormat>On-screen Show (4:3)</PresentationFormat>
  <Paragraphs>72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Oiler Template</vt:lpstr>
      <vt:lpstr>Acrobat Document</vt:lpstr>
      <vt:lpstr>Motion in One Dimension</vt:lpstr>
      <vt:lpstr>Motion in One Dimension</vt:lpstr>
      <vt:lpstr>Motion in One Dimension</vt:lpstr>
      <vt:lpstr>Motion in One Dimension</vt:lpstr>
      <vt:lpstr>Positive and Negative Displacements</vt:lpstr>
      <vt:lpstr>Motion in One Dimension</vt:lpstr>
      <vt:lpstr>Motion in One Dimension</vt:lpstr>
      <vt:lpstr>Interpreting Velocity Graphically</vt:lpstr>
      <vt:lpstr>Interpreting Velocity Graphically</vt:lpstr>
      <vt:lpstr>Graphical Interpretation of Velocity</vt:lpstr>
      <vt:lpstr>Motion in One Dimension</vt:lpstr>
      <vt:lpstr>Motion in One Dimension</vt:lpstr>
      <vt:lpstr>Constant Acceleration and Average Velocity</vt:lpstr>
      <vt:lpstr>Motion in One Dimension</vt:lpstr>
      <vt:lpstr>Practice</vt:lpstr>
      <vt:lpstr>Motion in One Dimension</vt:lpstr>
      <vt:lpstr>Slide 17</vt:lpstr>
      <vt:lpstr>Air Resistance and Free Fall Acceleration</vt:lpstr>
    </vt:vector>
  </TitlesOfParts>
  <Company>Pearland 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 in One Dimension</dc:title>
  <dc:creator>Mark Dunk</dc:creator>
  <cp:lastModifiedBy>mshull</cp:lastModifiedBy>
  <cp:revision>48</cp:revision>
  <dcterms:created xsi:type="dcterms:W3CDTF">2007-09-12T19:30:25Z</dcterms:created>
  <dcterms:modified xsi:type="dcterms:W3CDTF">2014-09-16T11:55:34Z</dcterms:modified>
</cp:coreProperties>
</file>