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58" r:id="rId5"/>
    <p:sldId id="259" r:id="rId6"/>
    <p:sldId id="260" r:id="rId7"/>
    <p:sldId id="261" r:id="rId8"/>
    <p:sldId id="263" r:id="rId9"/>
    <p:sldId id="264" r:id="rId10"/>
    <p:sldId id="274" r:id="rId11"/>
    <p:sldId id="265" r:id="rId12"/>
    <p:sldId id="273" r:id="rId13"/>
    <p:sldId id="275" r:id="rId14"/>
    <p:sldId id="266" r:id="rId15"/>
    <p:sldId id="267" r:id="rId16"/>
    <p:sldId id="268" r:id="rId17"/>
    <p:sldId id="269" r:id="rId18"/>
    <p:sldId id="270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0000" contrast="-72000"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8211-E851-449D-9383-6FC47C4E0D0F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C152-3ADD-4F58-9EDA-BBE66D0BF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572000" y="1066800"/>
            <a:ext cx="4368800" cy="9794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54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Circular Motion</a:t>
            </a:r>
          </a:p>
        </p:txBody>
      </p:sp>
      <p:pic>
        <p:nvPicPr>
          <p:cNvPr id="5" name="Picture 4" descr="orbi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429000"/>
            <a:ext cx="4291065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Tangential velocity is the velocity traveling in a circle, so what is the distance of a circle?</a:t>
            </a:r>
          </a:p>
          <a:p>
            <a:r>
              <a:rPr lang="en-US" dirty="0" smtClean="0"/>
              <a:t>So from V = d/t </a:t>
            </a:r>
          </a:p>
          <a:p>
            <a:r>
              <a:rPr lang="en-US" dirty="0" smtClean="0"/>
              <a:t>D of a circle = 2</a:t>
            </a:r>
            <a:r>
              <a:rPr lang="el-GR" dirty="0" smtClean="0"/>
              <a:t>π</a:t>
            </a:r>
            <a:r>
              <a:rPr lang="en-US" dirty="0" smtClean="0"/>
              <a:t>r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v = </a:t>
            </a:r>
          </a:p>
          <a:p>
            <a:pPr>
              <a:buNone/>
            </a:pPr>
            <a:r>
              <a:rPr lang="en-US" dirty="0" smtClean="0"/>
              <a:t>T = time of 1 revolution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4648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r>
              <a:rPr lang="el-GR" sz="2400" dirty="0" smtClean="0"/>
              <a:t>π</a:t>
            </a:r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50292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Centripetal Acceleration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centripetal acceleration depends on:</a:t>
            </a:r>
          </a:p>
          <a:p>
            <a:pPr lvl="1"/>
            <a:r>
              <a:rPr lang="en-US" dirty="0"/>
              <a:t>The speed of the object.</a:t>
            </a:r>
          </a:p>
          <a:p>
            <a:pPr lvl="1"/>
            <a:r>
              <a:rPr lang="en-US" dirty="0"/>
              <a:t>The radius of the circle.</a:t>
            </a:r>
          </a:p>
          <a:p>
            <a:pPr>
              <a:buFont typeface="Wingdings" pitchFamily="1" charset="2"/>
              <a:buNone/>
            </a:pPr>
            <a:endParaRPr lang="en-US" dirty="0"/>
          </a:p>
          <a:p>
            <a:pPr>
              <a:buFont typeface="Wingdings" pitchFamily="1" charset="2"/>
              <a:buNone/>
            </a:pPr>
            <a:r>
              <a:rPr lang="en-US" dirty="0" err="1"/>
              <a:t>A</a:t>
            </a:r>
            <a:r>
              <a:rPr lang="en-US" baseline="-25000" dirty="0" err="1"/>
              <a:t>cent</a:t>
            </a:r>
            <a:r>
              <a:rPr lang="en-US" dirty="0"/>
              <a:t> =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828800" y="3352800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v</a:t>
            </a:r>
            <a:r>
              <a:rPr lang="en-US" sz="4400" baseline="30000" dirty="0"/>
              <a:t>2</a:t>
            </a:r>
            <a:endParaRPr lang="en-US" sz="4400" dirty="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05000" y="4191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r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600200" y="4038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centripe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733800"/>
            <a:ext cx="1819275" cy="2514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62600" y="327660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=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3048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r>
              <a:rPr lang="el-GR" sz="2400" dirty="0" smtClean="0"/>
              <a:t>π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3200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3505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4419600"/>
            <a:ext cx="239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period of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Pepe</a:t>
            </a:r>
            <a:r>
              <a:rPr lang="en-US" dirty="0" smtClean="0"/>
              <a:t> </a:t>
            </a:r>
            <a:r>
              <a:rPr lang="en-US" dirty="0" err="1" smtClean="0"/>
              <a:t>Roni</a:t>
            </a:r>
            <a:r>
              <a:rPr lang="en-US" dirty="0" smtClean="0"/>
              <a:t> is on the rotor.  If he is 5.2 m from the center of the ride and has a centripetal acceleration of 4.05 m/s</a:t>
            </a:r>
            <a:r>
              <a:rPr lang="en-US" baseline="30000" dirty="0" smtClean="0"/>
              <a:t>2</a:t>
            </a:r>
            <a:r>
              <a:rPr lang="en-US" dirty="0" smtClean="0"/>
              <a:t>.  What is his tangential speed?</a:t>
            </a:r>
            <a:endParaRPr lang="en-US" baseline="30000" dirty="0"/>
          </a:p>
        </p:txBody>
      </p:sp>
      <p:pic>
        <p:nvPicPr>
          <p:cNvPr id="4" name="Picture 3" descr="ro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733800"/>
            <a:ext cx="4038600" cy="2813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Blu</a:t>
            </a:r>
            <a:r>
              <a:rPr lang="en-US" dirty="0" smtClean="0"/>
              <a:t> Ray disk has a diameter of 12.0 cm and a rotation period of 0.100 s. Determine the centripetal acceleration at the outer edge of the disk.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Centripetal Force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Newton’s Second Law says that if an object is accelerating, there must be a </a:t>
            </a:r>
            <a:r>
              <a:rPr lang="en-US" b="1" i="1">
                <a:solidFill>
                  <a:schemeClr val="folHlink"/>
                </a:solidFill>
              </a:rPr>
              <a:t>net force</a:t>
            </a:r>
            <a:r>
              <a:rPr lang="en-US"/>
              <a:t> on it.</a:t>
            </a:r>
          </a:p>
          <a:p>
            <a:r>
              <a:rPr lang="en-US"/>
              <a:t>For an object moving in a circle, this is called the </a:t>
            </a:r>
            <a:r>
              <a:rPr lang="en-US" b="1" i="1">
                <a:solidFill>
                  <a:schemeClr val="folHlink"/>
                </a:solidFill>
              </a:rPr>
              <a:t>centripetal force</a:t>
            </a:r>
            <a:r>
              <a:rPr lang="en-US"/>
              <a:t>.</a:t>
            </a:r>
          </a:p>
          <a:p>
            <a:r>
              <a:rPr lang="en-US"/>
              <a:t>The centripetal force points </a:t>
            </a:r>
            <a:r>
              <a:rPr lang="en-US" sz="4000" b="1" i="1">
                <a:solidFill>
                  <a:schemeClr val="folHlink"/>
                </a:solidFill>
              </a:rPr>
              <a:t>toward </a:t>
            </a:r>
            <a:r>
              <a:rPr lang="en-US" b="1" i="1">
                <a:solidFill>
                  <a:schemeClr val="folHlink"/>
                </a:solidFill>
              </a:rPr>
              <a:t>the center</a:t>
            </a:r>
            <a:r>
              <a:rPr lang="en-US"/>
              <a:t> of the circle.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Centripetal Force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order to make an object revolve about an axis, the net force on the object must pull it</a:t>
            </a:r>
            <a:r>
              <a:rPr lang="en-US" sz="4400" b="1" i="1">
                <a:solidFill>
                  <a:schemeClr val="folHlink"/>
                </a:solidFill>
              </a:rPr>
              <a:t> toward</a:t>
            </a:r>
            <a:r>
              <a:rPr lang="en-US"/>
              <a:t> the center of the circle.</a:t>
            </a:r>
          </a:p>
          <a:p>
            <a:r>
              <a:rPr lang="en-US"/>
              <a:t>This force is called a </a:t>
            </a:r>
            <a:r>
              <a:rPr lang="en-US" b="1" i="1">
                <a:solidFill>
                  <a:schemeClr val="folHlink"/>
                </a:solidFill>
              </a:rPr>
              <a:t>centripetal</a:t>
            </a:r>
            <a:r>
              <a:rPr lang="en-US"/>
              <a:t> (center seeking) force.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858000" y="4495800"/>
            <a:ext cx="1752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705600" y="5334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rot="-5400000">
            <a:off x="7239000" y="5105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934200" y="4876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F</a:t>
            </a:r>
            <a:r>
              <a:rPr lang="en-US" b="1" baseline="-25000"/>
              <a:t>net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Centripetal Force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Centripetal force on an object </a:t>
            </a:r>
            <a:r>
              <a:rPr lang="en-US" b="1" i="1">
                <a:solidFill>
                  <a:schemeClr val="folHlink"/>
                </a:solidFill>
              </a:rPr>
              <a:t>depends on</a:t>
            </a:r>
            <a:r>
              <a:rPr lang="en-US"/>
              <a:t>:</a:t>
            </a:r>
          </a:p>
          <a:p>
            <a:pPr lvl="1"/>
            <a:r>
              <a:rPr lang="en-US"/>
              <a:t>The object’s </a:t>
            </a:r>
            <a:r>
              <a:rPr lang="en-US" b="1" i="1">
                <a:solidFill>
                  <a:schemeClr val="folHlink"/>
                </a:solidFill>
              </a:rPr>
              <a:t>mass</a:t>
            </a:r>
            <a:r>
              <a:rPr lang="en-US"/>
              <a:t> - more mass means more force.</a:t>
            </a:r>
          </a:p>
          <a:p>
            <a:pPr lvl="1"/>
            <a:r>
              <a:rPr lang="en-US"/>
              <a:t>The object’s </a:t>
            </a:r>
            <a:r>
              <a:rPr lang="en-US" b="1" i="1">
                <a:solidFill>
                  <a:schemeClr val="folHlink"/>
                </a:solidFill>
              </a:rPr>
              <a:t>speed</a:t>
            </a:r>
            <a:r>
              <a:rPr lang="en-US"/>
              <a:t> - more speed means more force.</a:t>
            </a:r>
          </a:p>
          <a:p>
            <a:pPr lvl="1"/>
            <a:r>
              <a:rPr lang="en-US"/>
              <a:t>And…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Centripetal Force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centripetal force on an object also depends on:</a:t>
            </a:r>
          </a:p>
          <a:p>
            <a:pPr lvl="1">
              <a:lnSpc>
                <a:spcPct val="90000"/>
              </a:lnSpc>
            </a:pPr>
            <a:r>
              <a:rPr lang="en-US"/>
              <a:t>The object’s </a:t>
            </a:r>
            <a:r>
              <a:rPr lang="en-US" b="1" i="1">
                <a:solidFill>
                  <a:schemeClr val="folHlink"/>
                </a:solidFill>
              </a:rPr>
              <a:t>distance</a:t>
            </a:r>
            <a:r>
              <a:rPr lang="en-US"/>
              <a:t> from the axis (radius).</a:t>
            </a:r>
          </a:p>
          <a:p>
            <a:pPr lvl="2">
              <a:lnSpc>
                <a:spcPct val="90000"/>
              </a:lnSpc>
            </a:pPr>
            <a:r>
              <a:rPr lang="en-US"/>
              <a:t>If </a:t>
            </a:r>
            <a:r>
              <a:rPr lang="en-US" b="1" i="1">
                <a:solidFill>
                  <a:schemeClr val="folHlink"/>
                </a:solidFill>
              </a:rPr>
              <a:t>linear velocity</a:t>
            </a:r>
            <a:r>
              <a:rPr lang="en-US"/>
              <a:t> is held constant, more distance  requires </a:t>
            </a:r>
            <a:r>
              <a:rPr lang="en-US" b="1" i="1">
                <a:solidFill>
                  <a:schemeClr val="folHlink"/>
                </a:solidFill>
              </a:rPr>
              <a:t>less</a:t>
            </a:r>
            <a:r>
              <a:rPr lang="en-US"/>
              <a:t> force.</a:t>
            </a:r>
          </a:p>
          <a:p>
            <a:pPr lvl="2">
              <a:lnSpc>
                <a:spcPct val="90000"/>
              </a:lnSpc>
            </a:pPr>
            <a:r>
              <a:rPr lang="en-US"/>
              <a:t>If </a:t>
            </a:r>
            <a:r>
              <a:rPr lang="en-US" b="1" i="1">
                <a:solidFill>
                  <a:schemeClr val="folHlink"/>
                </a:solidFill>
              </a:rPr>
              <a:t>rotational velocity</a:t>
            </a:r>
            <a:r>
              <a:rPr lang="en-US"/>
              <a:t> is held constant, more distance requires </a:t>
            </a:r>
            <a:r>
              <a:rPr lang="en-US" b="1" i="1">
                <a:solidFill>
                  <a:schemeClr val="folHlink"/>
                </a:solidFill>
              </a:rPr>
              <a:t>more</a:t>
            </a:r>
            <a:r>
              <a:rPr lang="en-US"/>
              <a:t> force. 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Centripetal Force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symbols:</a:t>
            </a:r>
          </a:p>
          <a:p>
            <a:endParaRPr lang="en-US" dirty="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438400" y="3048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F</a:t>
            </a:r>
            <a:r>
              <a:rPr lang="en-US" sz="4400" baseline="-25000" dirty="0" err="1"/>
              <a:t>cent</a:t>
            </a:r>
            <a:r>
              <a:rPr lang="en-US" sz="4400" dirty="0"/>
              <a:t>=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46525" y="2743200"/>
            <a:ext cx="1082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mv</a:t>
            </a:r>
            <a:r>
              <a:rPr lang="en-US" sz="4400" baseline="30000" dirty="0"/>
              <a:t>2</a:t>
            </a:r>
            <a:endParaRPr lang="en-US" sz="4400" dirty="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202113" y="3429000"/>
            <a:ext cx="369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r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3886200" y="3429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4600" y="5181600"/>
            <a:ext cx="1017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F</a:t>
            </a:r>
            <a:r>
              <a:rPr lang="en-US" sz="4000" baseline="-25000" dirty="0" err="1" smtClean="0"/>
              <a:t>cent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5257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495300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r>
              <a:rPr lang="el-GR" sz="3200" dirty="0" smtClean="0"/>
              <a:t>π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mr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51816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5562600"/>
            <a:ext cx="524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4343400"/>
            <a:ext cx="470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f = ma , where a = centripetal acceleration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magnitude of the centripetal force exerted by the rim of a dragster’s wheel on a 45.0 kg tire.  The tire has a 0.480 m radius and is rotating at a speed of 30.0 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“Centrifugal Force”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“Centrifugal force” is a </a:t>
            </a:r>
            <a:r>
              <a:rPr lang="en-US" b="1" i="1">
                <a:solidFill>
                  <a:schemeClr val="folHlink"/>
                </a:solidFill>
              </a:rPr>
              <a:t>fictitious force</a:t>
            </a:r>
            <a:r>
              <a:rPr lang="en-US"/>
              <a:t> - it is not an interaction between 2 objects, and therefore </a:t>
            </a:r>
            <a:r>
              <a:rPr lang="en-US" sz="4400" b="1" i="1">
                <a:solidFill>
                  <a:schemeClr val="folHlink"/>
                </a:solidFill>
              </a:rPr>
              <a:t>not </a:t>
            </a:r>
            <a:r>
              <a:rPr lang="en-US" b="1" i="1">
                <a:solidFill>
                  <a:schemeClr val="folHlink"/>
                </a:solidFill>
              </a:rPr>
              <a:t>a real force</a:t>
            </a:r>
            <a:r>
              <a:rPr lang="en-US"/>
              <a:t>.</a:t>
            </a:r>
          </a:p>
          <a:p>
            <a:r>
              <a:rPr lang="en-US" sz="4000" b="1" i="1">
                <a:solidFill>
                  <a:schemeClr val="folHlink"/>
                </a:solidFill>
              </a:rPr>
              <a:t>Nothing</a:t>
            </a:r>
            <a:r>
              <a:rPr lang="en-US"/>
              <a:t> pulls an object away from the center of the circle.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maximum speed with which a 1500 kg car can safely travel around a circular track of 80.0 m if the coefficient of static friction b/w the tire and road is 0.30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“Centrifugal Force”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erroneously attributed to “centrifugal force” is actually the action of the object’s </a:t>
            </a:r>
            <a:r>
              <a:rPr lang="en-US" b="1" i="1">
                <a:solidFill>
                  <a:schemeClr val="folHlink"/>
                </a:solidFill>
              </a:rPr>
              <a:t>inertia</a:t>
            </a:r>
            <a:r>
              <a:rPr lang="en-US"/>
              <a:t> - whatever velocity it has (speed + direction) it wants to keep.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Circular Motion Terms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point or line that is the </a:t>
            </a:r>
            <a:r>
              <a:rPr lang="en-US" b="1" i="1" dirty="0">
                <a:solidFill>
                  <a:schemeClr val="folHlink"/>
                </a:solidFill>
              </a:rPr>
              <a:t>center</a:t>
            </a:r>
            <a:r>
              <a:rPr lang="en-US" dirty="0"/>
              <a:t> of the circle is the </a:t>
            </a:r>
            <a:r>
              <a:rPr lang="en-US" b="1" i="1" dirty="0">
                <a:solidFill>
                  <a:schemeClr val="folHlink"/>
                </a:solidFill>
              </a:rPr>
              <a:t>axis of rotation</a:t>
            </a:r>
            <a:r>
              <a:rPr lang="en-US" dirty="0"/>
              <a:t>.</a:t>
            </a:r>
          </a:p>
          <a:p>
            <a:r>
              <a:rPr lang="en-US" dirty="0"/>
              <a:t>If the axis of rotation is </a:t>
            </a:r>
            <a:r>
              <a:rPr lang="en-US" b="1" i="1" dirty="0">
                <a:solidFill>
                  <a:schemeClr val="folHlink"/>
                </a:solidFill>
              </a:rPr>
              <a:t>inside</a:t>
            </a:r>
            <a:r>
              <a:rPr lang="en-US" dirty="0"/>
              <a:t> the object, the object is </a:t>
            </a:r>
            <a:r>
              <a:rPr lang="en-US" b="1" i="1" dirty="0">
                <a:solidFill>
                  <a:schemeClr val="folHlink"/>
                </a:solidFill>
              </a:rPr>
              <a:t>rotating (spinning)</a:t>
            </a:r>
            <a:r>
              <a:rPr lang="en-US" dirty="0"/>
              <a:t>.</a:t>
            </a:r>
          </a:p>
          <a:p>
            <a:r>
              <a:rPr lang="en-US" dirty="0"/>
              <a:t>If the axis of rotation is </a:t>
            </a:r>
            <a:r>
              <a:rPr lang="en-US" b="1" i="1" dirty="0">
                <a:solidFill>
                  <a:schemeClr val="folHlink"/>
                </a:solidFill>
              </a:rPr>
              <a:t>outside</a:t>
            </a:r>
            <a:r>
              <a:rPr lang="en-US" dirty="0"/>
              <a:t> the object, the object is </a:t>
            </a:r>
            <a:r>
              <a:rPr lang="en-US" b="1" i="1" dirty="0">
                <a:solidFill>
                  <a:schemeClr val="folHlink"/>
                </a:solidFill>
              </a:rPr>
              <a:t>revolving</a:t>
            </a:r>
            <a:r>
              <a:rPr lang="en-US" dirty="0"/>
              <a:t>.</a:t>
            </a:r>
          </a:p>
          <a:p>
            <a:pPr lvl="1">
              <a:buFont typeface="Wingdings" pitchFamily="1" charset="2"/>
              <a:buNone/>
            </a:pPr>
            <a:endParaRPr lang="en-US" dirty="0"/>
          </a:p>
        </p:txBody>
      </p:sp>
      <p:pic>
        <p:nvPicPr>
          <p:cNvPr id="4" name="Picture 3" descr="ear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419600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Linear/Tangential Velocity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Objects moving in a circle still have a </a:t>
            </a:r>
            <a:r>
              <a:rPr lang="en-US" b="1" i="1">
                <a:solidFill>
                  <a:schemeClr val="folHlink"/>
                </a:solidFill>
              </a:rPr>
              <a:t>linear velocity = distance/time</a:t>
            </a:r>
            <a:r>
              <a:rPr lang="en-US"/>
              <a:t>.</a:t>
            </a:r>
          </a:p>
          <a:p>
            <a:r>
              <a:rPr lang="en-US"/>
              <a:t>This is often called </a:t>
            </a:r>
            <a:r>
              <a:rPr lang="en-US" b="1" i="1">
                <a:solidFill>
                  <a:schemeClr val="folHlink"/>
                </a:solidFill>
              </a:rPr>
              <a:t>tangential velocity</a:t>
            </a:r>
            <a:r>
              <a:rPr lang="en-US"/>
              <a:t>, since the direction of the linear velocity is tangent to the circle.	</a:t>
            </a: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6172200" y="4648200"/>
            <a:ext cx="1600200" cy="1524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5943600" y="4648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080125" y="40989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68580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Rotational/Angular Velocity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Objects moving in a circle also have a </a:t>
            </a:r>
            <a:r>
              <a:rPr lang="en-US" b="1" i="1">
                <a:solidFill>
                  <a:schemeClr val="folHlink"/>
                </a:solidFill>
              </a:rPr>
              <a:t>rotational</a:t>
            </a:r>
            <a:r>
              <a:rPr lang="en-US"/>
              <a:t> or </a:t>
            </a:r>
            <a:r>
              <a:rPr lang="en-US" b="1" i="1">
                <a:solidFill>
                  <a:schemeClr val="folHlink"/>
                </a:solidFill>
              </a:rPr>
              <a:t>angular velocity</a:t>
            </a:r>
            <a:r>
              <a:rPr lang="en-US"/>
              <a:t>, which is the </a:t>
            </a:r>
            <a:r>
              <a:rPr lang="en-US" b="1" i="1">
                <a:solidFill>
                  <a:schemeClr val="folHlink"/>
                </a:solidFill>
              </a:rPr>
              <a:t>rate angular position changes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Rotational velocity is measured in degrees/second, rotations/minute (rpm), etc.</a:t>
            </a:r>
          </a:p>
          <a:p>
            <a:pPr>
              <a:lnSpc>
                <a:spcPct val="90000"/>
              </a:lnSpc>
              <a:buClr>
                <a:schemeClr val="folHlink"/>
              </a:buClr>
            </a:pPr>
            <a:r>
              <a:rPr lang="en-US"/>
              <a:t>Common </a:t>
            </a:r>
            <a:r>
              <a:rPr lang="en-US" b="1" i="1">
                <a:solidFill>
                  <a:schemeClr val="folHlink"/>
                </a:solidFill>
              </a:rPr>
              <a:t>symbol, </a:t>
            </a:r>
            <a:r>
              <a:rPr lang="en-US" b="1" i="1">
                <a:solidFill>
                  <a:schemeClr val="folHlink"/>
                </a:solidFill>
                <a:latin typeface="Symbol" pitchFamily="1" charset="2"/>
              </a:rPr>
              <a:t>w</a:t>
            </a:r>
            <a:r>
              <a:rPr lang="en-US"/>
              <a:t> (Greek letter </a:t>
            </a:r>
            <a:r>
              <a:rPr lang="en-US" b="1" i="1">
                <a:solidFill>
                  <a:schemeClr val="folHlink"/>
                </a:solidFill>
              </a:rPr>
              <a:t>omega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Rotational &amp; Linear Velocity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Linear velocity of a point </a:t>
            </a:r>
            <a:r>
              <a:rPr lang="en-US" b="1" i="1">
                <a:solidFill>
                  <a:schemeClr val="folHlink"/>
                </a:solidFill>
              </a:rPr>
              <a:t>depends on</a:t>
            </a:r>
            <a:r>
              <a:rPr lang="en-US"/>
              <a:t>:</a:t>
            </a:r>
          </a:p>
          <a:p>
            <a:pPr lvl="1"/>
            <a:r>
              <a:rPr lang="en-US"/>
              <a:t>The </a:t>
            </a:r>
            <a:r>
              <a:rPr lang="en-US" b="1" i="1">
                <a:solidFill>
                  <a:schemeClr val="folHlink"/>
                </a:solidFill>
              </a:rPr>
              <a:t>rotational velocity</a:t>
            </a:r>
            <a:r>
              <a:rPr lang="en-US"/>
              <a:t> of the point.</a:t>
            </a:r>
          </a:p>
          <a:p>
            <a:pPr lvl="2"/>
            <a:r>
              <a:rPr lang="en-US"/>
              <a:t>More rotational velocity means more linear velocity.</a:t>
            </a:r>
          </a:p>
          <a:p>
            <a:pPr lvl="1"/>
            <a:r>
              <a:rPr lang="en-US"/>
              <a:t>The</a:t>
            </a:r>
            <a:r>
              <a:rPr lang="en-US" b="1" i="1">
                <a:solidFill>
                  <a:schemeClr val="folHlink"/>
                </a:solidFill>
              </a:rPr>
              <a:t> distance</a:t>
            </a:r>
            <a:r>
              <a:rPr lang="en-US"/>
              <a:t> from the point to the </a:t>
            </a:r>
            <a:r>
              <a:rPr lang="en-US" b="1" i="1">
                <a:solidFill>
                  <a:schemeClr val="folHlink"/>
                </a:solidFill>
              </a:rPr>
              <a:t>axis of rotation</a:t>
            </a:r>
            <a:r>
              <a:rPr lang="en-US"/>
              <a:t>.</a:t>
            </a:r>
          </a:p>
          <a:p>
            <a:pPr lvl="2"/>
            <a:r>
              <a:rPr lang="en-US"/>
              <a:t>More distance from the axis means more linear velocity.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Acceleration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an object moves around a circle, its direction of motion is constantly changing.</a:t>
            </a:r>
          </a:p>
          <a:p>
            <a:r>
              <a:rPr lang="en-US"/>
              <a:t>Therefore its velocity is changing.</a:t>
            </a:r>
          </a:p>
          <a:p>
            <a:r>
              <a:rPr lang="en-US"/>
              <a:t>Therefore an object moving in a circle is constantly accelerating.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Centripetal Acceleration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acceleration of an object moving in a circle points </a:t>
            </a:r>
            <a:r>
              <a:rPr lang="en-US" sz="4400" b="1" i="1" dirty="0">
                <a:solidFill>
                  <a:schemeClr val="folHlink"/>
                </a:solidFill>
              </a:rPr>
              <a:t>toward</a:t>
            </a:r>
            <a:r>
              <a:rPr lang="en-US" dirty="0"/>
              <a:t> the center of the circle.</a:t>
            </a:r>
          </a:p>
          <a:p>
            <a:r>
              <a:rPr lang="en-US" dirty="0"/>
              <a:t>This is called a </a:t>
            </a:r>
            <a:r>
              <a:rPr lang="en-US" b="1" i="1" dirty="0">
                <a:solidFill>
                  <a:schemeClr val="folHlink"/>
                </a:solidFill>
              </a:rPr>
              <a:t>centri</a:t>
            </a:r>
            <a:r>
              <a:rPr lang="en-US" sz="9600" b="1" i="1" dirty="0">
                <a:solidFill>
                  <a:schemeClr val="folHlink"/>
                </a:solidFill>
              </a:rPr>
              <a:t>p</a:t>
            </a:r>
            <a:r>
              <a:rPr lang="en-US" b="1" i="1" dirty="0">
                <a:solidFill>
                  <a:schemeClr val="folHlink"/>
                </a:solidFill>
              </a:rPr>
              <a:t>etal (center pointing) acceleration</a:t>
            </a:r>
            <a:r>
              <a:rPr lang="en-US" dirty="0"/>
              <a:t>.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858000" y="4495800"/>
            <a:ext cx="1752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6705600" y="5334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rot="-5400000">
            <a:off x="7239000" y="5105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010400" y="5029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10051</TotalTime>
  <Words>740</Words>
  <Application>Microsoft Office PowerPoint</Application>
  <PresentationFormat>On-screen Show (4:3)</PresentationFormat>
  <Paragraphs>93</Paragraphs>
  <Slides>20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</vt:lpstr>
      <vt:lpstr>“Centrifugal Force”</vt:lpstr>
      <vt:lpstr>“Centrifugal Force”</vt:lpstr>
      <vt:lpstr>Circular Motion Terms</vt:lpstr>
      <vt:lpstr>Linear/Tangential Velocity</vt:lpstr>
      <vt:lpstr>Rotational/Angular Velocity</vt:lpstr>
      <vt:lpstr>Rotational &amp; Linear Velocity</vt:lpstr>
      <vt:lpstr>Acceleration</vt:lpstr>
      <vt:lpstr>Centripetal Acceleration</vt:lpstr>
      <vt:lpstr>Slide 10</vt:lpstr>
      <vt:lpstr>Centripetal Acceleration</vt:lpstr>
      <vt:lpstr>Practice</vt:lpstr>
      <vt:lpstr>Practice</vt:lpstr>
      <vt:lpstr>Centripetal Force</vt:lpstr>
      <vt:lpstr>Centripetal Force</vt:lpstr>
      <vt:lpstr>Centripetal Force</vt:lpstr>
      <vt:lpstr>Centripetal Force</vt:lpstr>
      <vt:lpstr>Centripetal Force</vt:lpstr>
      <vt:lpstr>Example</vt:lpstr>
      <vt:lpstr>Example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Mshull</dc:creator>
  <cp:lastModifiedBy>mshull</cp:lastModifiedBy>
  <cp:revision>7</cp:revision>
  <dcterms:created xsi:type="dcterms:W3CDTF">2014-02-28T12:51:13Z</dcterms:created>
  <dcterms:modified xsi:type="dcterms:W3CDTF">2016-02-17T14:24:11Z</dcterms:modified>
</cp:coreProperties>
</file>