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E814C5"/>
    <a:srgbClr val="240622"/>
    <a:srgbClr val="E046D5"/>
    <a:srgbClr val="FFFFFF"/>
    <a:srgbClr val="00FFFF"/>
    <a:srgbClr val="FF99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 snapToGrid="0"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D877DC75-8ACA-462C-B20F-3DF3FF9CFD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D68E93D9-3B61-4873-A782-4857EE3963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0" y="1981200"/>
            <a:ext cx="9142413" cy="1371600"/>
            <a:chOff x="0" y="1248"/>
            <a:chExt cx="5759" cy="864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auto">
            <a:xfrm>
              <a:off x="0" y="1968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2" y="1584"/>
              <a:ext cx="5376" cy="192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19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57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96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134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172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211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249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288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326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3649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4033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>
              <a:off x="4417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>
              <a:off x="4801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>
              <a:off x="5185" y="1488"/>
              <a:ext cx="384" cy="384"/>
            </a:xfrm>
            <a:prstGeom prst="diamond">
              <a:avLst/>
            </a:prstGeom>
            <a:solidFill>
              <a:schemeClr val="hlink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0" y="1248"/>
              <a:ext cx="5759" cy="14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49325" y="3844925"/>
            <a:ext cx="7772400" cy="1143000"/>
          </a:xfrm>
          <a:effectLst/>
        </p:spPr>
        <p:txBody>
          <a:bodyPr anchor="t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606425"/>
            <a:ext cx="9144000" cy="1127125"/>
          </a:xfrm>
          <a:effectLst>
            <a:outerShdw dist="63500" dir="3187806" algn="ctr" rotWithShape="0">
              <a:schemeClr val="bg2"/>
            </a:outerShdw>
          </a:effectLst>
        </p:spPr>
        <p:txBody>
          <a:bodyPr anchor="b"/>
          <a:lstStyle>
            <a:lvl1pPr marL="0" indent="0" algn="ctr">
              <a:buFont typeface="Wingdings" pitchFamily="2" charset="2"/>
              <a:buNone/>
              <a:defRPr sz="4800">
                <a:solidFill>
                  <a:schemeClr val="tx2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08E1C9-B5B3-49F3-97D3-805DB3175E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8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6063" y="4572000"/>
            <a:ext cx="365125" cy="365125"/>
          </a:xfrm>
          <a:prstGeom prst="actionButtonBlank">
            <a:avLst/>
          </a:prstGeom>
          <a:solidFill>
            <a:schemeClr val="accent2"/>
          </a:solidFill>
          <a:ln w="12700" cap="sq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II</a:t>
            </a:r>
          </a:p>
        </p:txBody>
      </p:sp>
      <p:sp>
        <p:nvSpPr>
          <p:cNvPr id="3100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6063" y="5183188"/>
            <a:ext cx="365125" cy="365125"/>
          </a:xfrm>
          <a:prstGeom prst="actionButtonBlank">
            <a:avLst/>
          </a:prstGeom>
          <a:solidFill>
            <a:schemeClr val="accent2"/>
          </a:solidFill>
          <a:ln w="12700" cap="sq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III</a:t>
            </a:r>
          </a:p>
        </p:txBody>
      </p:sp>
      <p:sp>
        <p:nvSpPr>
          <p:cNvPr id="3101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6063" y="3960813"/>
            <a:ext cx="365125" cy="365125"/>
          </a:xfrm>
          <a:prstGeom prst="actionButtonBlank">
            <a:avLst/>
          </a:prstGeom>
          <a:solidFill>
            <a:schemeClr val="accent2"/>
          </a:solidFill>
          <a:ln w="12700" cap="sq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25C34-5667-4EBD-A53A-0F4E26EDC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B5D01-F800-462A-94B6-76E404DE1E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E9C19-8205-4D57-B79D-08BFA1FBC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9AFAE-E7D0-4D3A-ABE6-6316ABAFF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52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752600"/>
            <a:ext cx="4152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99F04-BDC5-4A63-B56E-6D897F0B73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3EAC8-E3B0-49F9-AA91-385BA0EA55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36A2A-BA2F-4037-BB13-BBDCAC2FF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BDEE-3A9F-4FD2-9CBC-2032852215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0AB6B-D24D-4CCE-B021-3A2F66322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25C65-A201-4F20-989F-D12699060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023938"/>
            <a:ext cx="9142413" cy="650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34938" y="1243013"/>
            <a:ext cx="8856662" cy="1444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317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032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7731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0445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13160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5859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185737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2128838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2398713" y="1184275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26717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29416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321310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34845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37544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627813"/>
            <a:ext cx="9142413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C18D49-9AD6-4F2D-9B55-235641832A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535113"/>
            <a:ext cx="9142413" cy="650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>
            <a:off x="40274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0" name="AutoShape 26"/>
          <p:cNvSpPr>
            <a:spLocks noChangeArrowheads="1"/>
          </p:cNvSpPr>
          <p:nvPr/>
        </p:nvSpPr>
        <p:spPr bwMode="auto">
          <a:xfrm>
            <a:off x="42989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456882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48402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51117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" name="AutoShape 30"/>
          <p:cNvSpPr>
            <a:spLocks noChangeArrowheads="1"/>
          </p:cNvSpPr>
          <p:nvPr/>
        </p:nvSpPr>
        <p:spPr bwMode="auto">
          <a:xfrm>
            <a:off x="5381625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>
            <a:off x="565308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auto">
          <a:xfrm>
            <a:off x="5924550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auto">
          <a:xfrm>
            <a:off x="6194425" y="1184275"/>
            <a:ext cx="273050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>
            <a:off x="6467475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673735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7008813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7280275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755015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3" name="AutoShape 39"/>
          <p:cNvSpPr>
            <a:spLocks noChangeArrowheads="1"/>
          </p:cNvSpPr>
          <p:nvPr/>
        </p:nvSpPr>
        <p:spPr bwMode="auto">
          <a:xfrm>
            <a:off x="78184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4" name="AutoShape 40"/>
          <p:cNvSpPr>
            <a:spLocks noChangeArrowheads="1"/>
          </p:cNvSpPr>
          <p:nvPr/>
        </p:nvSpPr>
        <p:spPr bwMode="auto">
          <a:xfrm>
            <a:off x="8089900" y="1184275"/>
            <a:ext cx="271463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auto">
          <a:xfrm>
            <a:off x="8361363" y="1184275"/>
            <a:ext cx="269875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6" name="AutoShape 42"/>
          <p:cNvSpPr>
            <a:spLocks noChangeArrowheads="1"/>
          </p:cNvSpPr>
          <p:nvPr/>
        </p:nvSpPr>
        <p:spPr bwMode="auto">
          <a:xfrm>
            <a:off x="8631238" y="1184275"/>
            <a:ext cx="271462" cy="269875"/>
          </a:xfrm>
          <a:prstGeom prst="diamond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pitchFamily="34" charset="0"/>
        </a:defRPr>
      </a:lvl9pPr>
    </p:titleStyle>
    <p:bodyStyle>
      <a:lvl1pPr marL="404813" indent="-4048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u"/>
        <a:defRPr kumimoji="1" sz="3400">
          <a:solidFill>
            <a:srgbClr val="FFFFFF"/>
          </a:solidFill>
          <a:latin typeface="+mn-lt"/>
          <a:ea typeface="+mn-ea"/>
          <a:cs typeface="+mn-cs"/>
        </a:defRPr>
      </a:lvl1pPr>
      <a:lvl2pPr marL="804863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400">
          <a:solidFill>
            <a:srgbClr val="FFFFFF"/>
          </a:solidFill>
          <a:latin typeface="+mn-lt"/>
        </a:defRPr>
      </a:lvl2pPr>
      <a:lvl3pPr marL="11477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4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III. </a:t>
            </a:r>
            <a:r>
              <a:rPr lang="en-US" dirty="0" err="1"/>
              <a:t>Colligative</a:t>
            </a:r>
            <a:r>
              <a:rPr lang="en-US" dirty="0"/>
              <a:t> Properties</a:t>
            </a:r>
            <a:br>
              <a:rPr lang="en-US" dirty="0"/>
            </a:b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Ch. 13 &amp; 14 -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Calculations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3717925"/>
            <a:ext cx="8716962" cy="2678113"/>
          </a:xfrm>
        </p:spPr>
        <p:txBody>
          <a:bodyPr/>
          <a:lstStyle/>
          <a:p>
            <a:pPr defTabSz="579438">
              <a:buFont typeface="Wingdings" pitchFamily="2" charset="2"/>
              <a:buNone/>
            </a:pPr>
            <a:r>
              <a:rPr lang="en-US" b="1" i="1" noProof="1"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b="1" i="1">
                <a:latin typeface="Times New Roman" pitchFamily="18" charset="0"/>
              </a:rPr>
              <a:t>t</a:t>
            </a:r>
            <a:r>
              <a:rPr lang="en-US" noProof="1"/>
              <a:t>:	change in temperature</a:t>
            </a:r>
            <a:r>
              <a:rPr lang="en-US"/>
              <a:t> (</a:t>
            </a:r>
            <a:r>
              <a:rPr lang="en-US">
                <a:cs typeface="Arial" charset="0"/>
              </a:rPr>
              <a:t>°</a:t>
            </a:r>
            <a:r>
              <a:rPr lang="en-US">
                <a:latin typeface="Times New Roman" pitchFamily="18" charset="0"/>
                <a:cs typeface="Arial" charset="0"/>
              </a:rPr>
              <a:t>C</a:t>
            </a:r>
            <a:r>
              <a:rPr lang="en-US">
                <a:cs typeface="Arial" charset="0"/>
              </a:rPr>
              <a:t>)</a:t>
            </a:r>
            <a:endParaRPr lang="en-US" noProof="1"/>
          </a:p>
          <a:p>
            <a:pPr defTabSz="579438">
              <a:buFont typeface="Wingdings" pitchFamily="2" charset="2"/>
              <a:buNone/>
            </a:pPr>
            <a:r>
              <a:rPr lang="en-US" b="1" i="1" noProof="1">
                <a:latin typeface="Times New Roman" pitchFamily="18" charset="0"/>
              </a:rPr>
              <a:t>k</a:t>
            </a:r>
            <a:r>
              <a:rPr lang="en-US" noProof="1"/>
              <a:t>:		constant </a:t>
            </a:r>
            <a:r>
              <a:rPr lang="en-US"/>
              <a:t>based</a:t>
            </a:r>
            <a:r>
              <a:rPr lang="en-US" noProof="1"/>
              <a:t> on the solvent</a:t>
            </a:r>
            <a:r>
              <a:rPr lang="en-US"/>
              <a:t> (</a:t>
            </a:r>
            <a:r>
              <a:rPr lang="en-US">
                <a:cs typeface="Arial" charset="0"/>
              </a:rPr>
              <a:t>°</a:t>
            </a:r>
            <a:r>
              <a:rPr lang="en-US">
                <a:latin typeface="Times New Roman" pitchFamily="18" charset="0"/>
                <a:cs typeface="Arial" charset="0"/>
              </a:rPr>
              <a:t>C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i="1">
                <a:latin typeface="Times New Roman" pitchFamily="18" charset="0"/>
                <a:cs typeface="Arial" charset="0"/>
              </a:rPr>
              <a:t>mol</a:t>
            </a:r>
            <a:r>
              <a:rPr lang="en-US">
                <a:cs typeface="Arial" charset="0"/>
              </a:rPr>
              <a:t>)</a:t>
            </a:r>
            <a:endParaRPr lang="en-US" noProof="1"/>
          </a:p>
          <a:p>
            <a:pPr algn="just" defTabSz="579438">
              <a:buFont typeface="Wingdings" pitchFamily="2" charset="2"/>
              <a:buNone/>
            </a:pPr>
            <a:r>
              <a:rPr kumimoji="0" lang="en-US" b="1" i="1">
                <a:latin typeface="Times New Roman" pitchFamily="18" charset="0"/>
              </a:rPr>
              <a:t>m</a:t>
            </a:r>
            <a:r>
              <a:rPr kumimoji="0" lang="en-US"/>
              <a:t>:	molality (</a:t>
            </a:r>
            <a:r>
              <a:rPr kumimoji="0" lang="en-US" i="1">
                <a:latin typeface="Times New Roman" pitchFamily="18" charset="0"/>
              </a:rPr>
              <a:t>m</a:t>
            </a:r>
            <a:r>
              <a:rPr kumimoji="0" lang="en-US"/>
              <a:t>)</a:t>
            </a:r>
          </a:p>
          <a:p>
            <a:pPr algn="just" defTabSz="579438">
              <a:buFont typeface="Wingdings" pitchFamily="2" charset="2"/>
              <a:buNone/>
            </a:pPr>
            <a:r>
              <a:rPr kumimoji="0" lang="en-US" b="1" i="1">
                <a:latin typeface="Times New Roman" pitchFamily="18" charset="0"/>
              </a:rPr>
              <a:t>n</a:t>
            </a:r>
            <a:r>
              <a:rPr kumimoji="0" lang="en-US"/>
              <a:t>:		# of particles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2647950" y="2060575"/>
            <a:ext cx="3875088" cy="1233488"/>
          </a:xfrm>
          <a:prstGeom prst="rect">
            <a:avLst/>
          </a:prstGeom>
          <a:solidFill>
            <a:schemeClr val="tx2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kumimoji="0" lang="en-US" b="1"/>
              <a:t>  </a:t>
            </a:r>
            <a:r>
              <a:rPr kumimoji="0" lang="en-US" sz="4400" b="1">
                <a:solidFill>
                  <a:schemeClr val="bg2"/>
                </a:solidFill>
                <a:sym typeface="Symbol" pitchFamily="18" charset="2"/>
              </a:rPr>
              <a:t></a:t>
            </a:r>
            <a:r>
              <a:rPr kumimoji="0" lang="en-US" sz="4400" b="1" i="1">
                <a:solidFill>
                  <a:schemeClr val="bg2"/>
                </a:solidFill>
                <a:sym typeface="Symbol" pitchFamily="18" charset="2"/>
              </a:rPr>
              <a:t>t = k · m · n </a:t>
            </a:r>
            <a:endParaRPr kumimoji="0" lang="en-US" sz="4400" b="1" i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Calculations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4188"/>
            <a:ext cx="8458200" cy="1978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# of Particles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3000" b="1"/>
              <a:t>Nonelectrolytes (covalent)</a:t>
            </a:r>
            <a:endParaRPr lang="en-US" sz="3000">
              <a:sym typeface="Symbol" pitchFamily="18" charset="2"/>
            </a:endParaRPr>
          </a:p>
          <a:p>
            <a:pPr lvl="2">
              <a:lnSpc>
                <a:spcPct val="90000"/>
              </a:lnSpc>
            </a:pPr>
            <a:r>
              <a:rPr lang="en-US" sz="3000"/>
              <a:t>remain intact when dissolved </a:t>
            </a:r>
          </a:p>
          <a:p>
            <a:pPr lvl="2">
              <a:lnSpc>
                <a:spcPct val="90000"/>
              </a:lnSpc>
            </a:pPr>
            <a:r>
              <a:rPr lang="en-US" sz="3000"/>
              <a:t>1 particle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3000" b="1"/>
              <a:t>Electrolytes (ionic)</a:t>
            </a:r>
            <a:endParaRPr lang="en-US" sz="3000"/>
          </a:p>
          <a:p>
            <a:pPr lvl="2">
              <a:lnSpc>
                <a:spcPct val="90000"/>
              </a:lnSpc>
            </a:pPr>
            <a:r>
              <a:rPr lang="en-US" sz="3000"/>
              <a:t>dissociate into ions when dissolved</a:t>
            </a:r>
          </a:p>
          <a:p>
            <a:pPr lvl="2">
              <a:lnSpc>
                <a:spcPct val="90000"/>
              </a:lnSpc>
            </a:pPr>
            <a:r>
              <a:rPr lang="en-US" sz="3000"/>
              <a:t>2 or more particles</a:t>
            </a:r>
          </a:p>
        </p:txBody>
      </p:sp>
      <p:sp>
        <p:nvSpPr>
          <p:cNvPr id="1105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0050" y="3105150"/>
            <a:ext cx="2530475" cy="468313"/>
          </a:xfrm>
          <a:prstGeom prst="actionButtonBlank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5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57350" y="4530725"/>
            <a:ext cx="1957388" cy="430213"/>
          </a:xfrm>
          <a:prstGeom prst="actionButtonBlank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Calculations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12900"/>
            <a:ext cx="8458200" cy="9159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000"/>
              <a:t>At what temperature will a solution that is composed of 0.73 moles of glucose in 225 g of phenol boil?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3098800"/>
            <a:ext cx="9131300" cy="3759200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47625" y="5162550"/>
            <a:ext cx="35115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1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</a:rPr>
              <a:t>m = 3.2m</a:t>
            </a:r>
          </a:p>
          <a:p>
            <a:pPr algn="l">
              <a:spcBef>
                <a:spcPct val="1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</a:rPr>
              <a:t>n = 1</a:t>
            </a:r>
          </a:p>
          <a:p>
            <a:pPr algn="l">
              <a:spcBef>
                <a:spcPct val="1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</a:t>
            </a:r>
            <a:r>
              <a:rPr lang="en-US" sz="3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t</a:t>
            </a:r>
            <a:r>
              <a:rPr lang="en-US" sz="3000" baseline="-25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= k</a:t>
            </a:r>
            <a:r>
              <a:rPr lang="en-US" sz="3000" baseline="-25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· m · n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3568700" y="3090863"/>
            <a:ext cx="55753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</a:rPr>
              <a:t>WORK:</a:t>
            </a:r>
          </a:p>
          <a:p>
            <a:pPr algn="l">
              <a:spcBef>
                <a:spcPct val="2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</a:rPr>
              <a:t>m = 0.73mol ÷ 0.225kg</a:t>
            </a:r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>
            <a:off x="3552825" y="3098800"/>
            <a:ext cx="0" cy="3759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Line 8"/>
          <p:cNvSpPr>
            <a:spLocks noChangeShapeType="1"/>
          </p:cNvSpPr>
          <p:nvPr/>
        </p:nvSpPr>
        <p:spPr bwMode="auto">
          <a:xfrm>
            <a:off x="0" y="3659188"/>
            <a:ext cx="91440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47625" y="3078163"/>
            <a:ext cx="3773488" cy="250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1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 algn="l">
              <a:spcBef>
                <a:spcPct val="10000"/>
              </a:spcBef>
            </a:pPr>
            <a:r>
              <a:rPr lang="en-US" sz="3000" dirty="0" err="1">
                <a:solidFill>
                  <a:srgbClr val="FFFFFF"/>
                </a:solidFill>
                <a:latin typeface="Arial" charset="0"/>
              </a:rPr>
              <a:t>b.p</a:t>
            </a:r>
            <a:r>
              <a:rPr lang="en-US" sz="3000" dirty="0">
                <a:solidFill>
                  <a:srgbClr val="FFFFFF"/>
                </a:solidFill>
                <a:latin typeface="Arial" charset="0"/>
              </a:rPr>
              <a:t>. = ?</a:t>
            </a:r>
          </a:p>
          <a:p>
            <a:pPr algn="l">
              <a:spcBef>
                <a:spcPct val="1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</a:t>
            </a:r>
            <a:r>
              <a:rPr lang="en-US" sz="3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t</a:t>
            </a:r>
            <a:r>
              <a:rPr lang="en-US" sz="3000" baseline="-25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= ?</a:t>
            </a:r>
            <a:endParaRPr lang="en-US" sz="3000" dirty="0">
              <a:solidFill>
                <a:srgbClr val="FFFFFF"/>
              </a:solidFill>
              <a:latin typeface="Arial" charset="0"/>
            </a:endParaRPr>
          </a:p>
          <a:p>
            <a:pPr algn="l">
              <a:spcBef>
                <a:spcPct val="1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</a:rPr>
              <a:t>k</a:t>
            </a:r>
            <a:r>
              <a:rPr lang="en-US" sz="3000" baseline="-25000" dirty="0">
                <a:solidFill>
                  <a:srgbClr val="FFFFFF"/>
                </a:solidFill>
                <a:latin typeface="Arial" charset="0"/>
              </a:rPr>
              <a:t>b</a:t>
            </a:r>
            <a:r>
              <a:rPr lang="en-US" sz="3000" dirty="0">
                <a:solidFill>
                  <a:srgbClr val="FFFFFF"/>
                </a:solidFill>
                <a:latin typeface="Arial" charset="0"/>
              </a:rPr>
              <a:t> = 3.60°C·kg/mol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3568700" y="4170363"/>
            <a:ext cx="55753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40000"/>
              </a:spcBef>
            </a:pPr>
            <a:r>
              <a:rPr lang="en-US" sz="300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t</a:t>
            </a:r>
            <a:r>
              <a:rPr lang="en-US" sz="3000" baseline="-25000">
                <a:solidFill>
                  <a:srgbClr val="FFFFFF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 sz="300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= (3.60</a:t>
            </a:r>
            <a:r>
              <a:rPr lang="en-US" sz="3000">
                <a:solidFill>
                  <a:srgbClr val="FFFFFF"/>
                </a:solidFill>
                <a:latin typeface="Arial" charset="0"/>
              </a:rPr>
              <a:t>°C·kg/mol)(3.2m)(1)</a:t>
            </a:r>
          </a:p>
          <a:p>
            <a:pPr algn="l">
              <a:spcBef>
                <a:spcPct val="35000"/>
              </a:spcBef>
            </a:pPr>
            <a:r>
              <a:rPr lang="en-US" sz="300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t</a:t>
            </a:r>
            <a:r>
              <a:rPr lang="en-US" sz="3000" baseline="-25000">
                <a:solidFill>
                  <a:srgbClr val="FFFFFF"/>
                </a:solidFill>
                <a:latin typeface="Arial" charset="0"/>
                <a:sym typeface="Symbol" pitchFamily="18" charset="2"/>
              </a:rPr>
              <a:t>b</a:t>
            </a:r>
            <a:r>
              <a:rPr lang="en-US" sz="300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= 12</a:t>
            </a:r>
            <a:r>
              <a:rPr lang="en-US" sz="3000">
                <a:solidFill>
                  <a:srgbClr val="FFFFFF"/>
                </a:solidFill>
                <a:latin typeface="Arial" charset="0"/>
              </a:rPr>
              <a:t>°C</a:t>
            </a:r>
          </a:p>
          <a:p>
            <a:pPr algn="l">
              <a:spcBef>
                <a:spcPct val="35000"/>
              </a:spcBef>
            </a:pPr>
            <a:r>
              <a:rPr lang="en-US" sz="3000">
                <a:solidFill>
                  <a:srgbClr val="FFFFFF"/>
                </a:solidFill>
                <a:latin typeface="Arial" charset="0"/>
              </a:rPr>
              <a:t>b.p. = 181.8°C + 12°C</a:t>
            </a:r>
          </a:p>
          <a:p>
            <a:pPr algn="l">
              <a:spcBef>
                <a:spcPct val="35000"/>
              </a:spcBef>
            </a:pPr>
            <a:r>
              <a:rPr lang="en-US" sz="3000" b="1">
                <a:solidFill>
                  <a:srgbClr val="FFFF00"/>
                </a:solidFill>
                <a:latin typeface="Arial" charset="0"/>
              </a:rPr>
              <a:t>b.p. = 194°C</a:t>
            </a:r>
            <a:endParaRPr lang="en-US" sz="30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1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1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1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1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1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16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1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1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1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1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build="p" autoUpdateAnimBg="0"/>
      <p:bldP spid="111622" grpId="0" build="p" autoUpdateAnimBg="0"/>
      <p:bldP spid="111625" grpId="0" build="p" autoUpdateAnimBg="0"/>
      <p:bldP spid="11162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Calculations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12900"/>
            <a:ext cx="8686800" cy="9159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000" dirty="0"/>
              <a:t>Find the freezing point of a saturated solution of </a:t>
            </a:r>
            <a:r>
              <a:rPr lang="en-US" sz="3000" dirty="0" err="1"/>
              <a:t>NaCl</a:t>
            </a:r>
            <a:r>
              <a:rPr lang="en-US" sz="3000" dirty="0"/>
              <a:t> containing 28 g </a:t>
            </a:r>
            <a:r>
              <a:rPr lang="en-US" sz="3000" dirty="0" err="1"/>
              <a:t>NaCl</a:t>
            </a:r>
            <a:r>
              <a:rPr lang="en-US" sz="3000" dirty="0"/>
              <a:t> in 100. </a:t>
            </a:r>
            <a:r>
              <a:rPr lang="en-US" sz="3000" dirty="0" err="1"/>
              <a:t>mL</a:t>
            </a:r>
            <a:r>
              <a:rPr lang="en-US" sz="3000" dirty="0"/>
              <a:t> water.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0" y="2687638"/>
            <a:ext cx="9131300" cy="3943350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63500" y="4894263"/>
            <a:ext cx="35115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</a:rPr>
              <a:t>m = 4.8m</a:t>
            </a:r>
          </a:p>
          <a:p>
            <a:pPr algn="l">
              <a:spcBef>
                <a:spcPct val="2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</a:rPr>
              <a:t>n = 2</a:t>
            </a:r>
          </a:p>
          <a:p>
            <a:pPr algn="l">
              <a:spcBef>
                <a:spcPct val="2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</a:t>
            </a:r>
            <a:r>
              <a:rPr lang="en-US" sz="3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t</a:t>
            </a:r>
            <a:r>
              <a:rPr lang="en-US" sz="3000" baseline="-25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f</a:t>
            </a: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= </a:t>
            </a:r>
            <a:r>
              <a:rPr lang="en-US" sz="3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k</a:t>
            </a:r>
            <a:r>
              <a:rPr lang="en-US" sz="3000" baseline="-25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f</a:t>
            </a: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· m · n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3568700" y="2679700"/>
            <a:ext cx="55753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000">
                <a:solidFill>
                  <a:srgbClr val="FFFFFF"/>
                </a:solidFill>
                <a:latin typeface="Arial" charset="0"/>
              </a:rPr>
              <a:t>WORK:</a:t>
            </a:r>
          </a:p>
          <a:p>
            <a:pPr algn="l">
              <a:spcBef>
                <a:spcPct val="20000"/>
              </a:spcBef>
            </a:pPr>
            <a:r>
              <a:rPr lang="en-US" sz="3000">
                <a:solidFill>
                  <a:srgbClr val="FFFFFF"/>
                </a:solidFill>
                <a:latin typeface="Arial" charset="0"/>
              </a:rPr>
              <a:t>m = 0.48mol ÷ 0.100kg</a:t>
            </a:r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3552825" y="2687638"/>
            <a:ext cx="0" cy="394335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0" y="3216275"/>
            <a:ext cx="9144000" cy="1588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63500" y="2667000"/>
            <a:ext cx="3773488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 algn="l">
              <a:spcBef>
                <a:spcPct val="20000"/>
              </a:spcBef>
            </a:pPr>
            <a:r>
              <a:rPr lang="en-US" sz="3000" dirty="0" err="1">
                <a:solidFill>
                  <a:srgbClr val="FFFFFF"/>
                </a:solidFill>
                <a:latin typeface="Arial" charset="0"/>
              </a:rPr>
              <a:t>f.p</a:t>
            </a:r>
            <a:r>
              <a:rPr lang="en-US" sz="3000" dirty="0">
                <a:solidFill>
                  <a:srgbClr val="FFFFFF"/>
                </a:solidFill>
                <a:latin typeface="Arial" charset="0"/>
              </a:rPr>
              <a:t>. = ?</a:t>
            </a:r>
          </a:p>
          <a:p>
            <a:pPr algn="l">
              <a:spcBef>
                <a:spcPct val="2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</a:t>
            </a:r>
            <a:r>
              <a:rPr lang="en-US" sz="3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t</a:t>
            </a:r>
            <a:r>
              <a:rPr lang="en-US" sz="3000" baseline="-25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f</a:t>
            </a: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= ?</a:t>
            </a:r>
            <a:endParaRPr lang="en-US" sz="3000" dirty="0">
              <a:solidFill>
                <a:srgbClr val="FFFFFF"/>
              </a:solidFill>
              <a:latin typeface="Arial" charset="0"/>
            </a:endParaRPr>
          </a:p>
          <a:p>
            <a:pPr algn="l">
              <a:spcBef>
                <a:spcPct val="20000"/>
              </a:spcBef>
            </a:pPr>
            <a:r>
              <a:rPr lang="en-US" sz="3000" dirty="0" err="1">
                <a:solidFill>
                  <a:srgbClr val="FFFFFF"/>
                </a:solidFill>
                <a:latin typeface="Arial" charset="0"/>
              </a:rPr>
              <a:t>k</a:t>
            </a:r>
            <a:r>
              <a:rPr lang="en-US" sz="3000" baseline="-25000" dirty="0" err="1">
                <a:solidFill>
                  <a:srgbClr val="FFFFFF"/>
                </a:solidFill>
                <a:latin typeface="Arial" charset="0"/>
              </a:rPr>
              <a:t>f</a:t>
            </a:r>
            <a:r>
              <a:rPr lang="en-US" sz="3000" dirty="0">
                <a:solidFill>
                  <a:srgbClr val="FFFFFF"/>
                </a:solidFill>
                <a:latin typeface="Arial" charset="0"/>
              </a:rPr>
              <a:t> = 1.86°C·kg/mol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568700" y="3773488"/>
            <a:ext cx="55753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40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</a:t>
            </a:r>
            <a:r>
              <a:rPr lang="en-US" sz="3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t</a:t>
            </a:r>
            <a:r>
              <a:rPr lang="en-US" sz="3000" baseline="-25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f</a:t>
            </a: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= (1.86</a:t>
            </a:r>
            <a:r>
              <a:rPr lang="en-US" sz="3000" dirty="0">
                <a:solidFill>
                  <a:srgbClr val="FFFFFF"/>
                </a:solidFill>
                <a:latin typeface="Arial" charset="0"/>
              </a:rPr>
              <a:t>°C·kg/mol)(4.8m)(2)</a:t>
            </a:r>
          </a:p>
          <a:p>
            <a:pPr algn="l">
              <a:spcBef>
                <a:spcPct val="35000"/>
              </a:spcBef>
            </a:pP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</a:t>
            </a:r>
            <a:r>
              <a:rPr lang="en-US" sz="3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t</a:t>
            </a:r>
            <a:r>
              <a:rPr lang="en-US" sz="3000" baseline="-25000" dirty="0" err="1">
                <a:solidFill>
                  <a:srgbClr val="FFFFFF"/>
                </a:solidFill>
                <a:latin typeface="Arial" charset="0"/>
                <a:sym typeface="Symbol" pitchFamily="18" charset="2"/>
              </a:rPr>
              <a:t>f</a:t>
            </a:r>
            <a:r>
              <a:rPr lang="en-US" sz="3000" dirty="0">
                <a:solidFill>
                  <a:srgbClr val="FFFFFF"/>
                </a:solidFill>
                <a:latin typeface="Arial" charset="0"/>
                <a:sym typeface="Symbol" pitchFamily="18" charset="2"/>
              </a:rPr>
              <a:t> = 18</a:t>
            </a:r>
            <a:r>
              <a:rPr lang="en-US" sz="3000" dirty="0">
                <a:solidFill>
                  <a:srgbClr val="FFFFFF"/>
                </a:solidFill>
                <a:latin typeface="Arial" charset="0"/>
              </a:rPr>
              <a:t>°C</a:t>
            </a:r>
          </a:p>
          <a:p>
            <a:pPr algn="l">
              <a:spcBef>
                <a:spcPct val="35000"/>
              </a:spcBef>
            </a:pPr>
            <a:r>
              <a:rPr lang="en-US" sz="3000" dirty="0" err="1">
                <a:solidFill>
                  <a:srgbClr val="FFFFFF"/>
                </a:solidFill>
                <a:latin typeface="Arial" charset="0"/>
              </a:rPr>
              <a:t>f.p</a:t>
            </a:r>
            <a:r>
              <a:rPr lang="en-US" sz="3000" dirty="0">
                <a:solidFill>
                  <a:srgbClr val="FFFFFF"/>
                </a:solidFill>
                <a:latin typeface="Arial" charset="0"/>
              </a:rPr>
              <a:t>. = 0.00°C - 18°C</a:t>
            </a:r>
          </a:p>
          <a:p>
            <a:pPr algn="l">
              <a:spcBef>
                <a:spcPct val="35000"/>
              </a:spcBef>
            </a:pPr>
            <a:r>
              <a:rPr lang="en-US" sz="3000" b="1" dirty="0" err="1">
                <a:solidFill>
                  <a:srgbClr val="FFFF00"/>
                </a:solidFill>
                <a:latin typeface="Arial" charset="0"/>
              </a:rPr>
              <a:t>f.p</a:t>
            </a:r>
            <a:r>
              <a:rPr lang="en-US" sz="3000" b="1" dirty="0">
                <a:solidFill>
                  <a:srgbClr val="FFFF00"/>
                </a:solidFill>
                <a:latin typeface="Arial" charset="0"/>
              </a:rPr>
              <a:t>. = -18°C</a:t>
            </a:r>
            <a:endParaRPr lang="en-US" sz="3000" dirty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2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2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2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2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12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2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2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build="p" autoUpdateAnimBg="0"/>
      <p:bldP spid="112646" grpId="0" build="p" autoUpdateAnimBg="0"/>
      <p:bldP spid="112649" grpId="0" build="p" autoUpdateAnimBg="0"/>
      <p:bldP spid="11265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/>
              <a:t>Molality</a:t>
            </a:r>
            <a:endParaRPr lang="en-US" dirty="0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598488" y="2251075"/>
          <a:ext cx="7948612" cy="1692275"/>
        </p:xfrm>
        <a:graphic>
          <a:graphicData uri="http://schemas.openxmlformats.org/presentationml/2006/ole">
            <p:oleObj spid="_x0000_s113666" name="Equation" r:id="rId3" imgW="1968480" imgH="419040" progId="Equation.3">
              <p:embed/>
            </p:oleObj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038600" y="3833813"/>
            <a:ext cx="4564063" cy="1639887"/>
            <a:chOff x="2544" y="2662"/>
            <a:chExt cx="2875" cy="1033"/>
          </a:xfrm>
        </p:grpSpPr>
        <p:sp>
          <p:nvSpPr>
            <p:cNvPr id="62470" name="Rectangle 6"/>
            <p:cNvSpPr>
              <a:spLocks noChangeArrowheads="1"/>
            </p:cNvSpPr>
            <p:nvPr/>
          </p:nvSpPr>
          <p:spPr bwMode="auto">
            <a:xfrm>
              <a:off x="2544" y="3155"/>
              <a:ext cx="2875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04813" indent="-404813">
                <a:lnSpc>
                  <a:spcPct val="150000"/>
                </a:lnSpc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sz="3400">
                  <a:solidFill>
                    <a:srgbClr val="FFFF66"/>
                  </a:solidFill>
                  <a:latin typeface="Arial" charset="0"/>
                </a:rPr>
                <a:t>mass of solvent only</a:t>
              </a:r>
            </a:p>
            <a:p>
              <a:pPr marL="404813" indent="-404813">
                <a:lnSpc>
                  <a:spcPct val="150000"/>
                </a:lnSpc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pitchFamily="2" charset="2"/>
                <a:buNone/>
              </a:pPr>
              <a:r>
                <a:rPr lang="en-US" sz="3400">
                  <a:solidFill>
                    <a:srgbClr val="FFFF66"/>
                  </a:solidFill>
                  <a:latin typeface="Arial" charset="0"/>
                </a:rPr>
                <a:t>1 kg water = 1 L water</a:t>
              </a:r>
              <a:endParaRPr lang="en-US" sz="3400">
                <a:solidFill>
                  <a:srgbClr val="FFFF66"/>
                </a:solidFill>
                <a:latin typeface="Arial" charset="0"/>
                <a:sym typeface="Symbol" pitchFamily="18" charset="2"/>
              </a:endParaRPr>
            </a:p>
          </p:txBody>
        </p:sp>
        <p:sp>
          <p:nvSpPr>
            <p:cNvPr id="62471" name="AutoShape 7"/>
            <p:cNvSpPr>
              <a:spLocks noChangeArrowheads="1"/>
            </p:cNvSpPr>
            <p:nvPr/>
          </p:nvSpPr>
          <p:spPr bwMode="auto">
            <a:xfrm>
              <a:off x="3889" y="2662"/>
              <a:ext cx="185" cy="623"/>
            </a:xfrm>
            <a:prstGeom prst="upArrow">
              <a:avLst>
                <a:gd name="adj1" fmla="val 34056"/>
                <a:gd name="adj2" fmla="val 84330"/>
              </a:avLst>
            </a:prstGeom>
            <a:solidFill>
              <a:srgbClr val="FFFF66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00038" y="4478338"/>
            <a:ext cx="3575050" cy="1792287"/>
            <a:chOff x="189" y="2821"/>
            <a:chExt cx="2252" cy="1129"/>
          </a:xfrm>
        </p:grpSpPr>
        <p:sp>
          <p:nvSpPr>
            <p:cNvPr id="62481" name="Oval 17"/>
            <p:cNvSpPr>
              <a:spLocks noChangeArrowheads="1"/>
            </p:cNvSpPr>
            <p:nvPr/>
          </p:nvSpPr>
          <p:spPr bwMode="auto">
            <a:xfrm>
              <a:off x="189" y="2821"/>
              <a:ext cx="2252" cy="1129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2482" name="Object 18"/>
            <p:cNvGraphicFramePr>
              <a:graphicFrameLocks noChangeAspect="1"/>
            </p:cNvGraphicFramePr>
            <p:nvPr/>
          </p:nvGraphicFramePr>
          <p:xfrm>
            <a:off x="302" y="3065"/>
            <a:ext cx="2011" cy="721"/>
          </p:xfrm>
          <a:graphic>
            <a:graphicData uri="http://schemas.openxmlformats.org/presentationml/2006/ole">
              <p:oleObj spid="_x0000_s113667" name="Equation" r:id="rId4" imgW="1168200" imgH="419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/>
              <a:t>Molality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689100"/>
            <a:ext cx="8782050" cy="12001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Find the molality of a solution containing 75 g of MgCl</a:t>
            </a:r>
            <a:r>
              <a:rPr lang="en-US" baseline="-25000"/>
              <a:t>2</a:t>
            </a:r>
            <a:r>
              <a:rPr lang="en-US"/>
              <a:t> in 250 mL of water. 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579438" y="3340100"/>
            <a:ext cx="2516187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4813" indent="-404813" algn="l"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75 g MgCl</a:t>
            </a:r>
            <a:r>
              <a:rPr lang="en-US" sz="3400" baseline="-25000">
                <a:solidFill>
                  <a:srgbClr val="FFFFFF"/>
                </a:solidFill>
                <a:latin typeface="Arial" charset="0"/>
              </a:rPr>
              <a:t>2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 </a:t>
            </a:r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615950" y="4079875"/>
            <a:ext cx="8085138" cy="3175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2916238" y="3251200"/>
            <a:ext cx="1587" cy="1647825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2940050" y="3340100"/>
            <a:ext cx="2922588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1 mol MgCl</a:t>
            </a:r>
            <a:r>
              <a:rPr lang="en-US" sz="3400" baseline="-25000">
                <a:solidFill>
                  <a:srgbClr val="FFFFFF"/>
                </a:solidFill>
                <a:latin typeface="Arial" charset="0"/>
              </a:rPr>
              <a:t>2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>
              <a:spcBef>
                <a:spcPct val="6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95.21 g MgCl</a:t>
            </a:r>
            <a:r>
              <a:rPr lang="en-US" sz="3400" baseline="-25000">
                <a:solidFill>
                  <a:srgbClr val="FFFFFF"/>
                </a:solidFill>
                <a:latin typeface="Arial" charset="0"/>
              </a:rPr>
              <a:t>2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 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5222875" y="5259388"/>
            <a:ext cx="3063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4813" indent="-404813" algn="l"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= </a:t>
            </a:r>
            <a:r>
              <a:rPr lang="en-US" sz="3400">
                <a:solidFill>
                  <a:srgbClr val="FFFF00"/>
                </a:solidFill>
                <a:latin typeface="Arial" charset="0"/>
              </a:rPr>
              <a:t>3.2</a:t>
            </a:r>
            <a:r>
              <a:rPr lang="en-US" sz="3400" b="1" i="1">
                <a:solidFill>
                  <a:srgbClr val="FFFF00"/>
                </a:solidFill>
              </a:rPr>
              <a:t>m</a:t>
            </a:r>
            <a:r>
              <a:rPr lang="en-US" sz="3400">
                <a:solidFill>
                  <a:srgbClr val="FFFF00"/>
                </a:solidFill>
                <a:latin typeface="Arial" charset="0"/>
              </a:rPr>
              <a:t> MgCl</a:t>
            </a:r>
            <a:r>
              <a:rPr lang="en-US" sz="3400" baseline="-25000">
                <a:solidFill>
                  <a:srgbClr val="FFFF00"/>
                </a:solidFill>
                <a:latin typeface="Arial" charset="0"/>
              </a:rPr>
              <a:t>2</a:t>
            </a:r>
            <a:r>
              <a:rPr lang="en-US" sz="3400">
                <a:solidFill>
                  <a:srgbClr val="FFFFFF"/>
                </a:solidFill>
                <a:latin typeface="Arial" charset="0"/>
              </a:rPr>
              <a:t> 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5938838" y="4160838"/>
            <a:ext cx="297815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4813" indent="-404813" algn="l"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  <a:sym typeface="Symbol" pitchFamily="18" charset="2"/>
              </a:rPr>
              <a:t>0.25 kg water</a:t>
            </a:r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5859463" y="3251200"/>
            <a:ext cx="1587" cy="1647825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363663" y="3506788"/>
            <a:ext cx="4214812" cy="1106487"/>
            <a:chOff x="529" y="2209"/>
            <a:chExt cx="2655" cy="697"/>
          </a:xfrm>
        </p:grpSpPr>
        <p:sp>
          <p:nvSpPr>
            <p:cNvPr id="63503" name="Line 15"/>
            <p:cNvSpPr>
              <a:spLocks noChangeShapeType="1"/>
            </p:cNvSpPr>
            <p:nvPr/>
          </p:nvSpPr>
          <p:spPr bwMode="auto">
            <a:xfrm flipH="1">
              <a:off x="529" y="2209"/>
              <a:ext cx="874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9" name="Line 21"/>
            <p:cNvSpPr>
              <a:spLocks noChangeShapeType="1"/>
            </p:cNvSpPr>
            <p:nvPr/>
          </p:nvSpPr>
          <p:spPr bwMode="auto">
            <a:xfrm flipH="1">
              <a:off x="2310" y="2732"/>
              <a:ext cx="874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44500" y="4524375"/>
            <a:ext cx="1787525" cy="1792288"/>
            <a:chOff x="649" y="2793"/>
            <a:chExt cx="1126" cy="1129"/>
          </a:xfrm>
        </p:grpSpPr>
        <p:sp>
          <p:nvSpPr>
            <p:cNvPr id="63512" name="Oval 24"/>
            <p:cNvSpPr>
              <a:spLocks noChangeArrowheads="1"/>
            </p:cNvSpPr>
            <p:nvPr/>
          </p:nvSpPr>
          <p:spPr bwMode="auto">
            <a:xfrm>
              <a:off x="649" y="2793"/>
              <a:ext cx="1126" cy="1129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3513" name="Object 25"/>
            <p:cNvGraphicFramePr>
              <a:graphicFrameLocks noChangeAspect="1"/>
            </p:cNvGraphicFramePr>
            <p:nvPr/>
          </p:nvGraphicFramePr>
          <p:xfrm>
            <a:off x="687" y="2997"/>
            <a:ext cx="1049" cy="721"/>
          </p:xfrm>
          <a:graphic>
            <a:graphicData uri="http://schemas.openxmlformats.org/presentationml/2006/ole">
              <p:oleObj spid="_x0000_s114690" name="Equation" r:id="rId3" imgW="609480" imgH="41904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  <p:bldP spid="63495" grpId="0" autoUpdateAnimBg="0"/>
      <p:bldP spid="63496" grpId="0" autoUpdateAnimBg="0"/>
      <p:bldP spid="6349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/>
              <a:t>Molality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89100"/>
            <a:ext cx="9144000" cy="12001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/>
              <a:t>How many grams of NaCl are req’d to make a 1.54</a:t>
            </a:r>
            <a:r>
              <a:rPr lang="en-US" i="1"/>
              <a:t>m</a:t>
            </a:r>
            <a:r>
              <a:rPr lang="en-US"/>
              <a:t> solution using 0.500 kg of water? 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3111500"/>
            <a:ext cx="3030538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4813" indent="-404813" algn="l"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0.500 kg water</a:t>
            </a:r>
            <a:endParaRPr lang="en-US" sz="3400" baseline="3000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234950" y="3851275"/>
            <a:ext cx="8766175" cy="3175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3059113" y="3022600"/>
            <a:ext cx="1587" cy="1647825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2901950" y="3111500"/>
            <a:ext cx="3157538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1.54 mol NaCl</a:t>
            </a:r>
          </a:p>
          <a:p>
            <a:pPr>
              <a:spcBef>
                <a:spcPct val="6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1 kg water</a:t>
            </a:r>
            <a:endParaRPr lang="en-US" sz="340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4922838" y="5089525"/>
            <a:ext cx="3063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4813" indent="-404813" algn="l"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= </a:t>
            </a:r>
            <a:r>
              <a:rPr lang="en-US" sz="3400">
                <a:solidFill>
                  <a:srgbClr val="FFFF00"/>
                </a:solidFill>
                <a:latin typeface="Arial" charset="0"/>
              </a:rPr>
              <a:t>45.0 g NaCl</a:t>
            </a:r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6107113" y="3022600"/>
            <a:ext cx="1587" cy="1647825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6081713" y="3111500"/>
            <a:ext cx="3062287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58.44 g NaCl</a:t>
            </a:r>
          </a:p>
          <a:p>
            <a:pPr>
              <a:spcBef>
                <a:spcPct val="6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1 mol NaCl</a:t>
            </a:r>
            <a:endParaRPr lang="en-US" sz="3400">
              <a:solidFill>
                <a:srgbClr val="FFFFFF"/>
              </a:solidFill>
              <a:latin typeface="Arial" charset="0"/>
              <a:sym typeface="Symbol" pitchFamily="18" charset="2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54463" y="3286125"/>
            <a:ext cx="4684712" cy="1133475"/>
            <a:chOff x="2491" y="2214"/>
            <a:chExt cx="2951" cy="714"/>
          </a:xfrm>
        </p:grpSpPr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 flipH="1">
              <a:off x="2491" y="2214"/>
              <a:ext cx="1187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9" name="Line 13"/>
            <p:cNvSpPr>
              <a:spLocks noChangeShapeType="1"/>
            </p:cNvSpPr>
            <p:nvPr/>
          </p:nvSpPr>
          <p:spPr bwMode="auto">
            <a:xfrm flipH="1">
              <a:off x="4255" y="2754"/>
              <a:ext cx="1187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62025" y="3308350"/>
            <a:ext cx="4565650" cy="1082675"/>
            <a:chOff x="606" y="2228"/>
            <a:chExt cx="2876" cy="682"/>
          </a:xfrm>
        </p:grpSpPr>
        <p:sp>
          <p:nvSpPr>
            <p:cNvPr id="96271" name="Line 15"/>
            <p:cNvSpPr>
              <a:spLocks noChangeShapeType="1"/>
            </p:cNvSpPr>
            <p:nvPr/>
          </p:nvSpPr>
          <p:spPr bwMode="auto">
            <a:xfrm flipH="1">
              <a:off x="606" y="2228"/>
              <a:ext cx="1055" cy="15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2" name="Line 16"/>
            <p:cNvSpPr>
              <a:spLocks noChangeShapeType="1"/>
            </p:cNvSpPr>
            <p:nvPr/>
          </p:nvSpPr>
          <p:spPr bwMode="auto">
            <a:xfrm flipH="1">
              <a:off x="2427" y="2752"/>
              <a:ext cx="1055" cy="15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20663" y="4740275"/>
            <a:ext cx="3575050" cy="1792288"/>
            <a:chOff x="139" y="2986"/>
            <a:chExt cx="2252" cy="1129"/>
          </a:xfrm>
        </p:grpSpPr>
        <p:sp>
          <p:nvSpPr>
            <p:cNvPr id="96274" name="Oval 18"/>
            <p:cNvSpPr>
              <a:spLocks noChangeArrowheads="1"/>
            </p:cNvSpPr>
            <p:nvPr/>
          </p:nvSpPr>
          <p:spPr bwMode="auto">
            <a:xfrm>
              <a:off x="139" y="2986"/>
              <a:ext cx="2252" cy="1129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6275" name="Object 19"/>
            <p:cNvGraphicFramePr>
              <a:graphicFrameLocks noChangeAspect="1"/>
            </p:cNvGraphicFramePr>
            <p:nvPr/>
          </p:nvGraphicFramePr>
          <p:xfrm>
            <a:off x="383" y="3230"/>
            <a:ext cx="1749" cy="721"/>
          </p:xfrm>
          <a:graphic>
            <a:graphicData uri="http://schemas.openxmlformats.org/presentationml/2006/ole">
              <p:oleObj spid="_x0000_s115714" name="Equation" r:id="rId3" imgW="1015920" imgH="41904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utoUpdateAnimBg="0"/>
      <p:bldP spid="96263" grpId="0" autoUpdateAnimBg="0"/>
      <p:bldP spid="96264" grpId="0" autoUpdateAnimBg="0"/>
      <p:bldP spid="962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Definition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Colligative Property</a:t>
            </a:r>
            <a:endParaRPr lang="en-US"/>
          </a:p>
          <a:p>
            <a:pPr lvl="1">
              <a:lnSpc>
                <a:spcPct val="120000"/>
              </a:lnSpc>
            </a:pPr>
            <a:r>
              <a:rPr lang="en-US"/>
              <a:t>property that depends on the concentration of solute particles, not their identity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Types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Freezing Point Depression</a:t>
            </a:r>
            <a:r>
              <a:rPr lang="en-US"/>
              <a:t> (</a:t>
            </a:r>
            <a:r>
              <a:rPr lang="en-US">
                <a:sym typeface="Symbol" pitchFamily="18" charset="2"/>
              </a:rPr>
              <a:t>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t</a:t>
            </a:r>
            <a:r>
              <a:rPr lang="en-US" i="1" baseline="-25000">
                <a:latin typeface="Times New Roman" pitchFamily="18" charset="0"/>
                <a:sym typeface="Symbol" pitchFamily="18" charset="2"/>
              </a:rPr>
              <a:t>f</a:t>
            </a:r>
            <a:r>
              <a:rPr lang="en-US">
                <a:sym typeface="Symbol" pitchFamily="18" charset="2"/>
              </a:rPr>
              <a:t>)</a:t>
            </a:r>
          </a:p>
          <a:p>
            <a:pPr lvl="1"/>
            <a:r>
              <a:rPr lang="en-US">
                <a:sym typeface="Symbol" pitchFamily="18" charset="2"/>
              </a:rPr>
              <a:t>f.p. of a solution is lower than f.p. of the pure solvent</a:t>
            </a:r>
            <a:endParaRPr lang="en-US" baseline="-25000">
              <a:sym typeface="Symbol" pitchFamily="18" charset="2"/>
            </a:endParaRPr>
          </a:p>
          <a:p>
            <a:pPr>
              <a:spcBef>
                <a:spcPct val="100000"/>
              </a:spcBef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Boiling Point Elevation</a:t>
            </a:r>
            <a:r>
              <a:rPr lang="en-US"/>
              <a:t> (</a:t>
            </a:r>
            <a:r>
              <a:rPr lang="en-US">
                <a:sym typeface="Symbol" pitchFamily="18" charset="2"/>
              </a:rPr>
              <a:t>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t</a:t>
            </a:r>
            <a:r>
              <a:rPr lang="en-US" i="1" baseline="-25000">
                <a:latin typeface="Times New Roman" pitchFamily="18" charset="0"/>
                <a:sym typeface="Symbol" pitchFamily="18" charset="2"/>
              </a:rPr>
              <a:t>b</a:t>
            </a:r>
            <a:r>
              <a:rPr lang="en-US">
                <a:sym typeface="Symbol" pitchFamily="18" charset="2"/>
              </a:rPr>
              <a:t>)</a:t>
            </a:r>
          </a:p>
          <a:p>
            <a:pPr lvl="1"/>
            <a:r>
              <a:rPr lang="en-US"/>
              <a:t>b.p. of a solution is higher than b.p. of the pure solvent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en-US"/>
              <a:t>B. Types</a:t>
            </a:r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675" y="2528888"/>
            <a:ext cx="3790950" cy="3511550"/>
          </a:xfrm>
          <a:prstGeom prst="rect">
            <a:avLst/>
          </a:prstGeom>
          <a:noFill/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</p:pic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8300" y="2573338"/>
            <a:ext cx="4772025" cy="3433762"/>
          </a:xfrm>
          <a:prstGeom prst="rect">
            <a:avLst/>
          </a:prstGeom>
          <a:noFill/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</p:pic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749300" y="1660525"/>
            <a:ext cx="7646988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 b="1">
                <a:solidFill>
                  <a:srgbClr val="FFFFFF"/>
                </a:solidFill>
                <a:latin typeface="Arial" charset="0"/>
              </a:rPr>
              <a:t>Freezing Point Depression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en-US"/>
              <a:t>B. Types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703263" y="6065838"/>
            <a:ext cx="7739062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</a:rPr>
              <a:t>Solute particles weaken IMF in the solvent.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938213" y="1660525"/>
            <a:ext cx="7269162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04813" indent="-404813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z="3400" b="1">
                <a:solidFill>
                  <a:srgbClr val="FFFFFF"/>
                </a:solidFill>
                <a:latin typeface="Arial" charset="0"/>
              </a:rPr>
              <a:t>Boiling Point Elevation</a:t>
            </a:r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6825" y="2298700"/>
            <a:ext cx="6610350" cy="3749675"/>
          </a:xfrm>
          <a:prstGeom prst="rect">
            <a:avLst/>
          </a:prstGeom>
          <a:solidFill>
            <a:schemeClr val="bg2"/>
          </a:solidFill>
          <a:ln w="28575" cap="sq">
            <a:solidFill>
              <a:schemeClr val="bg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Types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Applications</a:t>
            </a:r>
            <a:endParaRPr lang="en-US"/>
          </a:p>
          <a:p>
            <a:pPr lvl="1"/>
            <a:r>
              <a:rPr lang="en-US"/>
              <a:t>salting icy roads</a:t>
            </a:r>
          </a:p>
          <a:p>
            <a:pPr lvl="1"/>
            <a:r>
              <a:rPr lang="en-US"/>
              <a:t>making ice cream</a:t>
            </a:r>
          </a:p>
          <a:p>
            <a:pPr lvl="1"/>
            <a:r>
              <a:rPr lang="en-US"/>
              <a:t>antifreeze</a:t>
            </a:r>
          </a:p>
          <a:p>
            <a:pPr lvl="2"/>
            <a:r>
              <a:rPr lang="en-US"/>
              <a:t>cars (-64°C to 136°C)</a:t>
            </a:r>
          </a:p>
          <a:p>
            <a:pPr lvl="2"/>
            <a:r>
              <a:rPr lang="en-US"/>
              <a:t>fish &amp; insects</a:t>
            </a:r>
          </a:p>
          <a:p>
            <a:pPr lvl="1"/>
            <a:endParaRPr lang="en-US"/>
          </a:p>
        </p:txBody>
      </p:sp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6527800" y="1838325"/>
          <a:ext cx="2616200" cy="2730500"/>
        </p:xfrm>
        <a:graphic>
          <a:graphicData uri="http://schemas.openxmlformats.org/presentationml/2006/ole">
            <p:oleObj spid="_x0000_s108548" name="Clip" r:id="rId3" imgW="3323880" imgH="3468960" progId="MS_ClipArt_Gallery.5">
              <p:embed/>
            </p:oleObj>
          </a:graphicData>
        </a:graphic>
      </p:graphicFrame>
      <p:graphicFrame>
        <p:nvGraphicFramePr>
          <p:cNvPr id="108549" name="Object 5"/>
          <p:cNvGraphicFramePr>
            <a:graphicFrameLocks noChangeAspect="1"/>
          </p:cNvGraphicFramePr>
          <p:nvPr/>
        </p:nvGraphicFramePr>
        <p:xfrm>
          <a:off x="5130800" y="4881563"/>
          <a:ext cx="3544888" cy="1479550"/>
        </p:xfrm>
        <a:graphic>
          <a:graphicData uri="http://schemas.openxmlformats.org/presentationml/2006/ole">
            <p:oleObj spid="_x0000_s108549" name="Clip" r:id="rId4" imgW="1778400" imgH="742320" progId="MS_ClipArt_Gallery.5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bldLvl="2" autoUpdateAnimBg="0"/>
    </p:bldLst>
  </p:timing>
</p:sld>
</file>

<file path=ppt/theme/theme1.xml><?xml version="1.0" encoding="utf-8"?>
<a:theme xmlns:a="http://schemas.openxmlformats.org/drawingml/2006/main" name="Flyer (Standard)">
  <a:themeElements>
    <a:clrScheme name="Flyer (Standard) 1">
      <a:dk1>
        <a:srgbClr val="000000"/>
      </a:dk1>
      <a:lt1>
        <a:srgbClr val="CBCBCB"/>
      </a:lt1>
      <a:dk2>
        <a:srgbClr val="003366"/>
      </a:dk2>
      <a:lt2>
        <a:srgbClr val="CCECFF"/>
      </a:lt2>
      <a:accent1>
        <a:srgbClr val="8381B3"/>
      </a:accent1>
      <a:accent2>
        <a:srgbClr val="336699"/>
      </a:accent2>
      <a:accent3>
        <a:srgbClr val="AAADB8"/>
      </a:accent3>
      <a:accent4>
        <a:srgbClr val="ADADAD"/>
      </a:accent4>
      <a:accent5>
        <a:srgbClr val="C1C1D6"/>
      </a:accent5>
      <a:accent6>
        <a:srgbClr val="2D5C8A"/>
      </a:accent6>
      <a:hlink>
        <a:srgbClr val="5B6192"/>
      </a:hlink>
      <a:folHlink>
        <a:srgbClr val="B2B2B2"/>
      </a:folHlink>
    </a:clrScheme>
    <a:fontScheme name="Flyer (Standard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lyer (Standard) 1">
        <a:dk1>
          <a:srgbClr val="000000"/>
        </a:dk1>
        <a:lt1>
          <a:srgbClr val="CBCBCB"/>
        </a:lt1>
        <a:dk2>
          <a:srgbClr val="003366"/>
        </a:dk2>
        <a:lt2>
          <a:srgbClr val="CCECFF"/>
        </a:lt2>
        <a:accent1>
          <a:srgbClr val="8381B3"/>
        </a:accent1>
        <a:accent2>
          <a:srgbClr val="336699"/>
        </a:accent2>
        <a:accent3>
          <a:srgbClr val="AAADB8"/>
        </a:accent3>
        <a:accent4>
          <a:srgbClr val="ADADAD"/>
        </a:accent4>
        <a:accent5>
          <a:srgbClr val="C1C1D6"/>
        </a:accent5>
        <a:accent6>
          <a:srgbClr val="2D5C8A"/>
        </a:accent6>
        <a:hlink>
          <a:srgbClr val="5B6192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yer (Standard) 2">
        <a:dk1>
          <a:srgbClr val="000000"/>
        </a:dk1>
        <a:lt1>
          <a:srgbClr val="FFFFFF"/>
        </a:lt1>
        <a:dk2>
          <a:srgbClr val="003366"/>
        </a:dk2>
        <a:lt2>
          <a:srgbClr val="6F84A5"/>
        </a:lt2>
        <a:accent1>
          <a:srgbClr val="CCFFCC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B9D6E7"/>
        </a:accent6>
        <a:hlink>
          <a:srgbClr val="0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86868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3C3C3"/>
        </a:accent5>
        <a:accent6>
          <a:srgbClr val="B8B8B8"/>
        </a:accent6>
        <a:hlink>
          <a:srgbClr val="EAEAE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4">
        <a:dk1>
          <a:srgbClr val="000000"/>
        </a:dk1>
        <a:lt1>
          <a:srgbClr val="FFFFFF"/>
        </a:lt1>
        <a:dk2>
          <a:srgbClr val="214121"/>
        </a:dk2>
        <a:lt2>
          <a:srgbClr val="5D6755"/>
        </a:lt2>
        <a:accent1>
          <a:srgbClr val="D8C68E"/>
        </a:accent1>
        <a:accent2>
          <a:srgbClr val="98B27D"/>
        </a:accent2>
        <a:accent3>
          <a:srgbClr val="FFFFFF"/>
        </a:accent3>
        <a:accent4>
          <a:srgbClr val="000000"/>
        </a:accent4>
        <a:accent5>
          <a:srgbClr val="E9DFC6"/>
        </a:accent5>
        <a:accent6>
          <a:srgbClr val="89A171"/>
        </a:accent6>
        <a:hlink>
          <a:srgbClr val="CC99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5">
        <a:dk1>
          <a:srgbClr val="000000"/>
        </a:dk1>
        <a:lt1>
          <a:srgbClr val="FFFFFF"/>
        </a:lt1>
        <a:dk2>
          <a:srgbClr val="800000"/>
        </a:dk2>
        <a:lt2>
          <a:srgbClr val="6F605E"/>
        </a:lt2>
        <a:accent1>
          <a:srgbClr val="FFCC66"/>
        </a:accent1>
        <a:accent2>
          <a:srgbClr val="FFCCCC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B9"/>
        </a:accent6>
        <a:hlink>
          <a:srgbClr val="B24E76"/>
        </a:hlink>
        <a:folHlink>
          <a:srgbClr val="C1A4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6">
        <a:dk1>
          <a:srgbClr val="000000"/>
        </a:dk1>
        <a:lt1>
          <a:srgbClr val="FFFFCC"/>
        </a:lt1>
        <a:dk2>
          <a:srgbClr val="660033"/>
        </a:dk2>
        <a:lt2>
          <a:srgbClr val="CC9900"/>
        </a:lt2>
        <a:accent1>
          <a:srgbClr val="FF9966"/>
        </a:accent1>
        <a:accent2>
          <a:srgbClr val="996633"/>
        </a:accent2>
        <a:accent3>
          <a:srgbClr val="FFFFE2"/>
        </a:accent3>
        <a:accent4>
          <a:srgbClr val="000000"/>
        </a:accent4>
        <a:accent5>
          <a:srgbClr val="FFCAB8"/>
        </a:accent5>
        <a:accent6>
          <a:srgbClr val="8A5C2D"/>
        </a:accent6>
        <a:hlink>
          <a:srgbClr val="D79EAB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yer (Standard) 7">
        <a:dk1>
          <a:srgbClr val="000000"/>
        </a:dk1>
        <a:lt1>
          <a:srgbClr val="FFFFFF"/>
        </a:lt1>
        <a:dk2>
          <a:srgbClr val="990066"/>
        </a:dk2>
        <a:lt2>
          <a:srgbClr val="969696"/>
        </a:lt2>
        <a:accent1>
          <a:srgbClr val="CCCCFF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2D8A"/>
        </a:accent6>
        <a:hlink>
          <a:srgbClr val="CE98CE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Office\Templates\Presentations\Flyer (Standard).pot</Template>
  <TotalTime>3052</TotalTime>
  <Words>411</Words>
  <Application>Microsoft Office PowerPoint</Application>
  <PresentationFormat>On-screen Show (4:3)</PresentationFormat>
  <Paragraphs>84</Paragraphs>
  <Slides>13</Slides>
  <Notes>0</Notes>
  <HiddenSlides>2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Times New Roman</vt:lpstr>
      <vt:lpstr>Arial Black</vt:lpstr>
      <vt:lpstr>Arial</vt:lpstr>
      <vt:lpstr>Wingdings</vt:lpstr>
      <vt:lpstr>Symbol</vt:lpstr>
      <vt:lpstr>Flyer (Standard)</vt:lpstr>
      <vt:lpstr>Microsoft Clip Gallery</vt:lpstr>
      <vt:lpstr>Microsoft Equation 3.0</vt:lpstr>
      <vt:lpstr>III. Colligative Properties </vt:lpstr>
      <vt:lpstr>A. Molality</vt:lpstr>
      <vt:lpstr>A. Molality</vt:lpstr>
      <vt:lpstr>A. Molality</vt:lpstr>
      <vt:lpstr>A. Definition</vt:lpstr>
      <vt:lpstr>B. Types</vt:lpstr>
      <vt:lpstr>B. Types</vt:lpstr>
      <vt:lpstr>B. Types</vt:lpstr>
      <vt:lpstr>B. Types</vt:lpstr>
      <vt:lpstr>C. Calculations</vt:lpstr>
      <vt:lpstr>C. Calculations</vt:lpstr>
      <vt:lpstr>C. Calculations</vt:lpstr>
      <vt:lpstr>C. Calculations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Colligative Properties</dc:title>
  <dc:creator>Mrs. Johannesson</dc:creator>
  <cp:lastModifiedBy>mshull</cp:lastModifiedBy>
  <cp:revision>144</cp:revision>
  <cp:lastPrinted>2000-04-27T03:50:31Z</cp:lastPrinted>
  <dcterms:created xsi:type="dcterms:W3CDTF">2000-04-15T23:40:04Z</dcterms:created>
  <dcterms:modified xsi:type="dcterms:W3CDTF">2016-05-10T11:22:50Z</dcterms:modified>
</cp:coreProperties>
</file>