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4"/>
  </p:notesMasterIdLst>
  <p:handoutMasterIdLst>
    <p:handoutMasterId r:id="rId25"/>
  </p:handoutMasterIdLst>
  <p:sldIdLst>
    <p:sldId id="302" r:id="rId2"/>
    <p:sldId id="326" r:id="rId3"/>
    <p:sldId id="324" r:id="rId4"/>
    <p:sldId id="325" r:id="rId5"/>
    <p:sldId id="321" r:id="rId6"/>
    <p:sldId id="322" r:id="rId7"/>
    <p:sldId id="323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6666FF"/>
    <a:srgbClr val="009900"/>
    <a:srgbClr val="FF0000"/>
    <a:srgbClr val="FFFF00"/>
    <a:srgbClr val="FFFF99"/>
    <a:srgbClr val="FF66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764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B871EF-276A-4DAB-9F66-5873E648E3E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51C4458D-FEFD-4AC8-B25B-B5C7DE31C7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358CC-C0AF-42D6-B60D-6F80AA9F8E7F}" type="slidenum">
              <a:rPr lang="en-US"/>
              <a:pPr/>
              <a:t>2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>
              <a:latin typeface="Helvetica" pitchFamily="2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6400" y="2590800"/>
            <a:ext cx="8334375" cy="11430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08075"/>
            <a:ext cx="9144000" cy="714375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sz="4400"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A1F17A22-CFC8-425F-875F-D1024E9158E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48" name="Picture 8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013" y="1835150"/>
            <a:ext cx="87899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70D41-6721-4472-A430-B26D28F6AB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0813"/>
            <a:ext cx="2044700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813"/>
            <a:ext cx="5981700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82E81-9C89-4146-8333-0039E5B4D3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DDE83-5066-4FA5-8DD4-D1B005B30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60E56-D0AF-4C1D-AE81-73D338F5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0DFD0-77FA-499B-9D6E-1BBE2BDCE1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B2FDC-07F5-443C-A220-4F930DD604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658C4-B9E6-4E2D-8606-E5687BF62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BCB50-22BA-4D3C-A352-EA687DE4F6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62133-2B97-4B25-BDF3-3FDBF669FB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AFF51-659E-4FEC-8297-4EB6C0F12C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77216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28750"/>
            <a:ext cx="81788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fld id="{1D2B0432-4A75-46C6-9CBE-08E09261EAD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223" name="Picture 7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013" y="962025"/>
            <a:ext cx="87899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9pPr>
    </p:titleStyle>
    <p:bodyStyle>
      <a:lvl1pPr marL="287338" indent="-2873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rgbClr val="FFFFCC"/>
          </a:solidFill>
          <a:latin typeface="+mn-lt"/>
          <a:ea typeface="+mn-ea"/>
          <a:cs typeface="+mn-cs"/>
        </a:defRPr>
      </a:lvl1pPr>
      <a:lvl2pPr marL="636588" indent="-2349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3200">
          <a:solidFill>
            <a:srgbClr val="FFFFCC"/>
          </a:solidFill>
          <a:latin typeface="+mn-lt"/>
        </a:defRPr>
      </a:lvl2pPr>
      <a:lvl3pPr marL="919163" indent="-1682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3200">
          <a:solidFill>
            <a:srgbClr val="FFFF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>
          <a:solidFill>
            <a:srgbClr val="FFFF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730750" y="3248025"/>
            <a:ext cx="4094163" cy="2551113"/>
          </a:xfrm>
        </p:spPr>
        <p:txBody>
          <a:bodyPr/>
          <a:lstStyle/>
          <a:p>
            <a:r>
              <a:rPr lang="en-US" dirty="0"/>
              <a:t>IV. Electron Configuration</a:t>
            </a:r>
            <a:br>
              <a:rPr lang="en-US" dirty="0"/>
            </a:br>
            <a:endParaRPr lang="en-US" dirty="0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Ch. 4 - Electrons in Atoms</a:t>
            </a:r>
          </a:p>
        </p:txBody>
      </p:sp>
      <p:pic>
        <p:nvPicPr>
          <p:cNvPr id="94216" name="Picture 8" descr="orbital energy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025" y="2552700"/>
            <a:ext cx="4170363" cy="394335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Line 4"/>
          <p:cNvSpPr>
            <a:spLocks noChangeAspect="1" noChangeShapeType="1"/>
          </p:cNvSpPr>
          <p:nvPr/>
        </p:nvSpPr>
        <p:spPr bwMode="auto">
          <a:xfrm flipV="1">
            <a:off x="5505450" y="4987925"/>
            <a:ext cx="0" cy="8239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5" name="Line 5"/>
          <p:cNvSpPr>
            <a:spLocks noChangeAspect="1" noChangeShapeType="1"/>
          </p:cNvSpPr>
          <p:nvPr/>
        </p:nvSpPr>
        <p:spPr bwMode="auto">
          <a:xfrm>
            <a:off x="5894388" y="5011738"/>
            <a:ext cx="0" cy="8239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6" name="Line 6"/>
          <p:cNvSpPr>
            <a:spLocks noChangeAspect="1" noChangeShapeType="1"/>
          </p:cNvSpPr>
          <p:nvPr/>
        </p:nvSpPr>
        <p:spPr bwMode="auto">
          <a:xfrm flipV="1">
            <a:off x="6702425" y="4987925"/>
            <a:ext cx="0" cy="8239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1" name="Line 11"/>
          <p:cNvSpPr>
            <a:spLocks noChangeAspect="1" noChangeShapeType="1"/>
          </p:cNvSpPr>
          <p:nvPr/>
        </p:nvSpPr>
        <p:spPr bwMode="auto">
          <a:xfrm flipV="1">
            <a:off x="7889875" y="4987925"/>
            <a:ext cx="0" cy="8239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2" name="Line 12"/>
          <p:cNvSpPr>
            <a:spLocks noChangeAspect="1" noChangeShapeType="1"/>
          </p:cNvSpPr>
          <p:nvPr/>
        </p:nvSpPr>
        <p:spPr bwMode="auto">
          <a:xfrm flipV="1">
            <a:off x="2082800" y="4989513"/>
            <a:ext cx="0" cy="8239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3" name="Line 13"/>
          <p:cNvSpPr>
            <a:spLocks noChangeAspect="1" noChangeShapeType="1"/>
          </p:cNvSpPr>
          <p:nvPr/>
        </p:nvSpPr>
        <p:spPr bwMode="auto">
          <a:xfrm>
            <a:off x="2511425" y="5013325"/>
            <a:ext cx="0" cy="8239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4" name="Line 14"/>
          <p:cNvSpPr>
            <a:spLocks noChangeAspect="1" noChangeShapeType="1"/>
          </p:cNvSpPr>
          <p:nvPr/>
        </p:nvSpPr>
        <p:spPr bwMode="auto">
          <a:xfrm flipV="1">
            <a:off x="906463" y="4989513"/>
            <a:ext cx="0" cy="8239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5" name="Line 15"/>
          <p:cNvSpPr>
            <a:spLocks noChangeAspect="1" noChangeShapeType="1"/>
          </p:cNvSpPr>
          <p:nvPr/>
        </p:nvSpPr>
        <p:spPr bwMode="auto">
          <a:xfrm>
            <a:off x="1308100" y="5013325"/>
            <a:ext cx="0" cy="8239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0" name="Text Box 20"/>
          <p:cNvSpPr txBox="1">
            <a:spLocks noChangeArrowheads="1"/>
          </p:cNvSpPr>
          <p:nvPr/>
        </p:nvSpPr>
        <p:spPr bwMode="auto">
          <a:xfrm>
            <a:off x="5627688" y="5853113"/>
            <a:ext cx="25304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Monotype Sorts" pitchFamily="2" charset="2"/>
              <a:buNone/>
            </a:pPr>
            <a:r>
              <a:rPr lang="en-US"/>
              <a:t>RIGHT</a:t>
            </a:r>
          </a:p>
        </p:txBody>
      </p:sp>
      <p:sp>
        <p:nvSpPr>
          <p:cNvPr id="97301" name="Text Box 21"/>
          <p:cNvSpPr txBox="1">
            <a:spLocks noChangeArrowheads="1"/>
          </p:cNvSpPr>
          <p:nvPr/>
        </p:nvSpPr>
        <p:spPr bwMode="auto">
          <a:xfrm>
            <a:off x="868363" y="5870575"/>
            <a:ext cx="28479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Monotype Sorts" pitchFamily="2" charset="2"/>
              <a:buNone/>
            </a:pPr>
            <a:r>
              <a:rPr lang="en-US"/>
              <a:t>WRONG</a:t>
            </a:r>
          </a:p>
        </p:txBody>
      </p:sp>
      <p:sp>
        <p:nvSpPr>
          <p:cNvPr id="9730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 General Rules</a:t>
            </a:r>
          </a:p>
        </p:txBody>
      </p:sp>
      <p:grpSp>
        <p:nvGrpSpPr>
          <p:cNvPr id="97321" name="Group 41"/>
          <p:cNvGrpSpPr>
            <a:grpSpLocks/>
          </p:cNvGrpSpPr>
          <p:nvPr/>
        </p:nvGrpSpPr>
        <p:grpSpPr bwMode="auto">
          <a:xfrm>
            <a:off x="496888" y="4851400"/>
            <a:ext cx="8189912" cy="1127125"/>
            <a:chOff x="313" y="3056"/>
            <a:chExt cx="5159" cy="710"/>
          </a:xfrm>
        </p:grpSpPr>
        <p:grpSp>
          <p:nvGrpSpPr>
            <p:cNvPr id="97316" name="Group 36"/>
            <p:cNvGrpSpPr>
              <a:grpSpLocks/>
            </p:cNvGrpSpPr>
            <p:nvPr/>
          </p:nvGrpSpPr>
          <p:grpSpPr bwMode="auto">
            <a:xfrm>
              <a:off x="313" y="3059"/>
              <a:ext cx="2261" cy="707"/>
              <a:chOff x="247" y="3043"/>
              <a:chExt cx="2261" cy="707"/>
            </a:xfrm>
          </p:grpSpPr>
          <p:sp>
            <p:nvSpPr>
              <p:cNvPr id="97313" name="Rectangle 33"/>
              <p:cNvSpPr>
                <a:spLocks noChangeArrowheads="1"/>
              </p:cNvSpPr>
              <p:nvPr/>
            </p:nvSpPr>
            <p:spPr bwMode="auto">
              <a:xfrm>
                <a:off x="247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14" name="Rectangle 34"/>
              <p:cNvSpPr>
                <a:spLocks noChangeArrowheads="1"/>
              </p:cNvSpPr>
              <p:nvPr/>
            </p:nvSpPr>
            <p:spPr bwMode="auto">
              <a:xfrm>
                <a:off x="1000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15" name="Rectangle 35"/>
              <p:cNvSpPr>
                <a:spLocks noChangeArrowheads="1"/>
              </p:cNvSpPr>
              <p:nvPr/>
            </p:nvSpPr>
            <p:spPr bwMode="auto">
              <a:xfrm>
                <a:off x="1752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7317" name="Group 37"/>
            <p:cNvGrpSpPr>
              <a:grpSpLocks/>
            </p:cNvGrpSpPr>
            <p:nvPr/>
          </p:nvGrpSpPr>
          <p:grpSpPr bwMode="auto">
            <a:xfrm>
              <a:off x="3211" y="3056"/>
              <a:ext cx="2261" cy="707"/>
              <a:chOff x="247" y="3043"/>
              <a:chExt cx="2261" cy="707"/>
            </a:xfrm>
          </p:grpSpPr>
          <p:sp>
            <p:nvSpPr>
              <p:cNvPr id="97318" name="Rectangle 38"/>
              <p:cNvSpPr>
                <a:spLocks noChangeArrowheads="1"/>
              </p:cNvSpPr>
              <p:nvPr/>
            </p:nvSpPr>
            <p:spPr bwMode="auto">
              <a:xfrm>
                <a:off x="247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19" name="Rectangle 39"/>
              <p:cNvSpPr>
                <a:spLocks noChangeArrowheads="1"/>
              </p:cNvSpPr>
              <p:nvPr/>
            </p:nvSpPr>
            <p:spPr bwMode="auto">
              <a:xfrm>
                <a:off x="1000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20" name="Rectangle 40"/>
              <p:cNvSpPr>
                <a:spLocks noChangeArrowheads="1"/>
              </p:cNvSpPr>
              <p:nvPr/>
            </p:nvSpPr>
            <p:spPr bwMode="auto">
              <a:xfrm>
                <a:off x="1752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7302" name="Group 22"/>
          <p:cNvGrpSpPr>
            <a:grpSpLocks noChangeAspect="1"/>
          </p:cNvGrpSpPr>
          <p:nvPr/>
        </p:nvGrpSpPr>
        <p:grpSpPr bwMode="auto">
          <a:xfrm>
            <a:off x="1263650" y="4373563"/>
            <a:ext cx="2055813" cy="2066925"/>
            <a:chOff x="1531" y="1900"/>
            <a:chExt cx="1347" cy="1355"/>
          </a:xfrm>
        </p:grpSpPr>
        <p:sp>
          <p:nvSpPr>
            <p:cNvPr id="97303" name="Oval 23"/>
            <p:cNvSpPr>
              <a:spLocks noChangeAspect="1" noChangeArrowheads="1"/>
            </p:cNvSpPr>
            <p:nvPr/>
          </p:nvSpPr>
          <p:spPr bwMode="auto">
            <a:xfrm>
              <a:off x="1531" y="1900"/>
              <a:ext cx="1347" cy="1355"/>
            </a:xfrm>
            <a:prstGeom prst="ellipse">
              <a:avLst/>
            </a:prstGeom>
            <a:noFill/>
            <a:ln w="2540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04" name="Line 24"/>
            <p:cNvSpPr>
              <a:spLocks noChangeAspect="1" noChangeShapeType="1"/>
            </p:cNvSpPr>
            <p:nvPr/>
          </p:nvSpPr>
          <p:spPr bwMode="auto">
            <a:xfrm flipV="1">
              <a:off x="1677" y="2200"/>
              <a:ext cx="1084" cy="792"/>
            </a:xfrm>
            <a:prstGeom prst="line">
              <a:avLst/>
            </a:prstGeom>
            <a:noFill/>
            <a:ln w="2540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7322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2789238"/>
          </a:xfrm>
        </p:spPr>
        <p:txBody>
          <a:bodyPr/>
          <a:lstStyle/>
          <a:p>
            <a:r>
              <a:rPr lang="en-US" b="1"/>
              <a:t>Hund’s Rule</a:t>
            </a:r>
          </a:p>
          <a:p>
            <a:pPr lvl="1">
              <a:spcBef>
                <a:spcPct val="40000"/>
              </a:spcBef>
            </a:pPr>
            <a:r>
              <a:rPr lang="en-US"/>
              <a:t>Within a sublevel, place one e</a:t>
            </a:r>
            <a:r>
              <a:rPr lang="en-US" baseline="30000"/>
              <a:t>-</a:t>
            </a:r>
            <a:r>
              <a:rPr lang="en-US"/>
              <a:t> per orbital before pairing them.</a:t>
            </a:r>
          </a:p>
          <a:p>
            <a:pPr lvl="1">
              <a:spcBef>
                <a:spcPct val="40000"/>
              </a:spcBef>
            </a:pPr>
            <a:r>
              <a:rPr lang="en-US"/>
              <a:t>“Empty Bus Seat Rule”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7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animBg="1"/>
      <p:bldP spid="97285" grpId="0" animBg="1"/>
      <p:bldP spid="97286" grpId="0" animBg="1"/>
      <p:bldP spid="97291" grpId="0" animBg="1"/>
      <p:bldP spid="97292" grpId="0" animBg="1"/>
      <p:bldP spid="97293" grpId="0" animBg="1"/>
      <p:bldP spid="97294" grpId="0" animBg="1"/>
      <p:bldP spid="97295" grpId="0" animBg="1"/>
      <p:bldP spid="97300" grpId="0" autoUpdateAnimBg="0"/>
      <p:bldP spid="97301" grpId="0" autoUpdateAnimBg="0"/>
      <p:bldP spid="97322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69863" y="2416175"/>
            <a:ext cx="166846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5400"/>
              <a:t>   O</a:t>
            </a:r>
            <a:endParaRPr lang="en-US"/>
          </a:p>
          <a:p>
            <a:pPr>
              <a:lnSpc>
                <a:spcPct val="10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/>
              <a:t>    8e</a:t>
            </a:r>
            <a:r>
              <a:rPr lang="en-US" baseline="30000"/>
              <a:t>-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949325"/>
          </a:xfrm>
        </p:spPr>
        <p:txBody>
          <a:bodyPr/>
          <a:lstStyle/>
          <a:p>
            <a:r>
              <a:rPr lang="en-US" b="1"/>
              <a:t>Orbital Diagram</a:t>
            </a:r>
            <a:endParaRPr 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468313" y="4537075"/>
            <a:ext cx="81788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buFont typeface="Monotype Sorts" pitchFamily="2" charset="2"/>
              <a:buChar char="z"/>
            </a:pPr>
            <a:r>
              <a:rPr lang="en-US" sz="3200" b="1"/>
              <a:t>Electron Configuration</a:t>
            </a:r>
            <a:endParaRPr lang="en-US" sz="3200"/>
          </a:p>
        </p:txBody>
      </p:sp>
      <p:sp>
        <p:nvSpPr>
          <p:cNvPr id="98309" name="Line 5"/>
          <p:cNvSpPr>
            <a:spLocks noChangeAspect="1" noChangeShapeType="1"/>
          </p:cNvSpPr>
          <p:nvPr/>
        </p:nvSpPr>
        <p:spPr bwMode="auto">
          <a:xfrm flipV="1">
            <a:off x="5629275" y="2484438"/>
            <a:ext cx="0" cy="823912"/>
          </a:xfrm>
          <a:prstGeom prst="line">
            <a:avLst/>
          </a:prstGeom>
          <a:noFill/>
          <a:ln w="76200">
            <a:solidFill>
              <a:srgbClr val="FF66FF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0" name="Line 6"/>
          <p:cNvSpPr>
            <a:spLocks noChangeAspect="1" noChangeShapeType="1"/>
          </p:cNvSpPr>
          <p:nvPr/>
        </p:nvSpPr>
        <p:spPr bwMode="auto">
          <a:xfrm>
            <a:off x="6016625" y="2508250"/>
            <a:ext cx="0" cy="823913"/>
          </a:xfrm>
          <a:prstGeom prst="line">
            <a:avLst/>
          </a:prstGeom>
          <a:noFill/>
          <a:ln w="76200">
            <a:solidFill>
              <a:srgbClr val="FF66FF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1" name="Line 7"/>
          <p:cNvSpPr>
            <a:spLocks noChangeAspect="1" noChangeShapeType="1"/>
          </p:cNvSpPr>
          <p:nvPr/>
        </p:nvSpPr>
        <p:spPr bwMode="auto">
          <a:xfrm flipV="1">
            <a:off x="6826250" y="2484438"/>
            <a:ext cx="0" cy="823912"/>
          </a:xfrm>
          <a:prstGeom prst="line">
            <a:avLst/>
          </a:prstGeom>
          <a:noFill/>
          <a:ln w="76200">
            <a:solidFill>
              <a:srgbClr val="FF66FF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2" name="Line 8"/>
          <p:cNvSpPr>
            <a:spLocks noChangeAspect="1" noChangeShapeType="1"/>
          </p:cNvSpPr>
          <p:nvPr/>
        </p:nvSpPr>
        <p:spPr bwMode="auto">
          <a:xfrm flipV="1">
            <a:off x="3892550" y="2478088"/>
            <a:ext cx="0" cy="82867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Line 9"/>
          <p:cNvSpPr>
            <a:spLocks noChangeAspect="1" noChangeShapeType="1"/>
          </p:cNvSpPr>
          <p:nvPr/>
        </p:nvSpPr>
        <p:spPr bwMode="auto">
          <a:xfrm>
            <a:off x="4270375" y="2503488"/>
            <a:ext cx="0" cy="82867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Line 10"/>
          <p:cNvSpPr>
            <a:spLocks noChangeAspect="1" noChangeShapeType="1"/>
          </p:cNvSpPr>
          <p:nvPr/>
        </p:nvSpPr>
        <p:spPr bwMode="auto">
          <a:xfrm flipV="1">
            <a:off x="2193925" y="2478088"/>
            <a:ext cx="0" cy="828675"/>
          </a:xfrm>
          <a:prstGeom prst="line">
            <a:avLst/>
          </a:prstGeom>
          <a:noFill/>
          <a:ln w="76200">
            <a:solidFill>
              <a:srgbClr val="66FF66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5" name="Line 11"/>
          <p:cNvSpPr>
            <a:spLocks noChangeAspect="1" noChangeShapeType="1"/>
          </p:cNvSpPr>
          <p:nvPr/>
        </p:nvSpPr>
        <p:spPr bwMode="auto">
          <a:xfrm>
            <a:off x="2571750" y="2503488"/>
            <a:ext cx="0" cy="828675"/>
          </a:xfrm>
          <a:prstGeom prst="line">
            <a:avLst/>
          </a:prstGeom>
          <a:noFill/>
          <a:ln w="76200">
            <a:solidFill>
              <a:srgbClr val="66FF66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2632075" y="5110163"/>
            <a:ext cx="3967163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6000" b="1">
                <a:solidFill>
                  <a:srgbClr val="99FF33"/>
                </a:solidFill>
              </a:rPr>
              <a:t>1s</a:t>
            </a:r>
            <a:r>
              <a:rPr lang="en-US" sz="6000" b="1" baseline="30000">
                <a:solidFill>
                  <a:srgbClr val="99FF33"/>
                </a:solidFill>
              </a:rPr>
              <a:t>2 </a:t>
            </a:r>
            <a:r>
              <a:rPr lang="en-US" sz="6000" b="1">
                <a:solidFill>
                  <a:srgbClr val="FFFF00"/>
                </a:solidFill>
              </a:rPr>
              <a:t>2s</a:t>
            </a:r>
            <a:r>
              <a:rPr lang="en-US" sz="6000" b="1" baseline="30000">
                <a:solidFill>
                  <a:srgbClr val="FFFF00"/>
                </a:solidFill>
              </a:rPr>
              <a:t>2</a:t>
            </a:r>
            <a:r>
              <a:rPr lang="en-US" sz="6000" b="1" baseline="30000">
                <a:solidFill>
                  <a:srgbClr val="FF9900"/>
                </a:solidFill>
              </a:rPr>
              <a:t> </a:t>
            </a:r>
            <a:r>
              <a:rPr lang="en-US" sz="6000" b="1">
                <a:solidFill>
                  <a:srgbClr val="FF66FF"/>
                </a:solidFill>
              </a:rPr>
              <a:t>2p</a:t>
            </a:r>
            <a:r>
              <a:rPr lang="en-US" sz="6000" b="1" baseline="30000">
                <a:solidFill>
                  <a:srgbClr val="FF66FF"/>
                </a:solidFill>
              </a:rPr>
              <a:t>4</a:t>
            </a:r>
            <a:endParaRPr lang="en-US" b="1"/>
          </a:p>
        </p:txBody>
      </p:sp>
      <p:sp>
        <p:nvSpPr>
          <p:cNvPr id="98317" name="Line 13"/>
          <p:cNvSpPr>
            <a:spLocks noChangeAspect="1" noChangeShapeType="1"/>
          </p:cNvSpPr>
          <p:nvPr/>
        </p:nvSpPr>
        <p:spPr bwMode="auto">
          <a:xfrm flipV="1">
            <a:off x="8016875" y="2503488"/>
            <a:ext cx="0" cy="823912"/>
          </a:xfrm>
          <a:prstGeom prst="line">
            <a:avLst/>
          </a:prstGeom>
          <a:noFill/>
          <a:ln w="76200">
            <a:solidFill>
              <a:srgbClr val="FF66FF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3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Notation</a:t>
            </a:r>
          </a:p>
        </p:txBody>
      </p:sp>
      <p:grpSp>
        <p:nvGrpSpPr>
          <p:cNvPr id="98345" name="Group 41"/>
          <p:cNvGrpSpPr>
            <a:grpSpLocks/>
          </p:cNvGrpSpPr>
          <p:nvPr/>
        </p:nvGrpSpPr>
        <p:grpSpPr bwMode="auto">
          <a:xfrm>
            <a:off x="1787525" y="2335213"/>
            <a:ext cx="1200150" cy="1954212"/>
            <a:chOff x="1126" y="1734"/>
            <a:chExt cx="756" cy="1231"/>
          </a:xfrm>
        </p:grpSpPr>
        <p:sp>
          <p:nvSpPr>
            <p:cNvPr id="98320" name="Rectangle 16"/>
            <p:cNvSpPr>
              <a:spLocks noChangeArrowheads="1"/>
            </p:cNvSpPr>
            <p:nvPr/>
          </p:nvSpPr>
          <p:spPr bwMode="auto">
            <a:xfrm>
              <a:off x="1273" y="2408"/>
              <a:ext cx="454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 typeface="Monotype Sorts" pitchFamily="2" charset="2"/>
                <a:buNone/>
              </a:pPr>
              <a:r>
                <a:rPr lang="en-US">
                  <a:solidFill>
                    <a:srgbClr val="99FF33"/>
                  </a:solidFill>
                </a:rPr>
                <a:t>1s</a:t>
              </a:r>
            </a:p>
          </p:txBody>
        </p:sp>
        <p:sp>
          <p:nvSpPr>
            <p:cNvPr id="98333" name="Rectangle 29"/>
            <p:cNvSpPr>
              <a:spLocks noChangeArrowheads="1"/>
            </p:cNvSpPr>
            <p:nvPr/>
          </p:nvSpPr>
          <p:spPr bwMode="auto">
            <a:xfrm>
              <a:off x="1126" y="1734"/>
              <a:ext cx="756" cy="707"/>
            </a:xfrm>
            <a:prstGeom prst="rect">
              <a:avLst/>
            </a:prstGeom>
            <a:noFill/>
            <a:ln w="76200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8346" name="Group 42"/>
          <p:cNvGrpSpPr>
            <a:grpSpLocks/>
          </p:cNvGrpSpPr>
          <p:nvPr/>
        </p:nvGrpSpPr>
        <p:grpSpPr bwMode="auto">
          <a:xfrm>
            <a:off x="3479800" y="2332038"/>
            <a:ext cx="1200150" cy="1955800"/>
            <a:chOff x="2192" y="1732"/>
            <a:chExt cx="756" cy="1232"/>
          </a:xfrm>
        </p:grpSpPr>
        <p:sp>
          <p:nvSpPr>
            <p:cNvPr id="98323" name="Rectangle 19"/>
            <p:cNvSpPr>
              <a:spLocks noChangeArrowheads="1"/>
            </p:cNvSpPr>
            <p:nvPr/>
          </p:nvSpPr>
          <p:spPr bwMode="auto">
            <a:xfrm>
              <a:off x="2347" y="2407"/>
              <a:ext cx="454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 typeface="Monotype Sorts" pitchFamily="2" charset="2"/>
                <a:buNone/>
              </a:pPr>
              <a:r>
                <a:rPr lang="en-US">
                  <a:solidFill>
                    <a:srgbClr val="FFFF00"/>
                  </a:solidFill>
                </a:rPr>
                <a:t>2s</a:t>
              </a:r>
            </a:p>
          </p:txBody>
        </p:sp>
        <p:sp>
          <p:nvSpPr>
            <p:cNvPr id="98335" name="Rectangle 31"/>
            <p:cNvSpPr>
              <a:spLocks noChangeArrowheads="1"/>
            </p:cNvSpPr>
            <p:nvPr/>
          </p:nvSpPr>
          <p:spPr bwMode="auto">
            <a:xfrm>
              <a:off x="2192" y="1732"/>
              <a:ext cx="756" cy="707"/>
            </a:xfrm>
            <a:prstGeom prst="rect">
              <a:avLst/>
            </a:prstGeom>
            <a:noFill/>
            <a:ln w="762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8347" name="Group 43"/>
          <p:cNvGrpSpPr>
            <a:grpSpLocks/>
          </p:cNvGrpSpPr>
          <p:nvPr/>
        </p:nvGrpSpPr>
        <p:grpSpPr bwMode="auto">
          <a:xfrm>
            <a:off x="5227638" y="2346325"/>
            <a:ext cx="3589337" cy="1941513"/>
            <a:chOff x="3293" y="1741"/>
            <a:chExt cx="2261" cy="1223"/>
          </a:xfrm>
        </p:grpSpPr>
        <p:sp>
          <p:nvSpPr>
            <p:cNvPr id="98329" name="Rectangle 25"/>
            <p:cNvSpPr>
              <a:spLocks noChangeArrowheads="1"/>
            </p:cNvSpPr>
            <p:nvPr/>
          </p:nvSpPr>
          <p:spPr bwMode="auto">
            <a:xfrm>
              <a:off x="4187" y="2407"/>
              <a:ext cx="472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 typeface="Monotype Sorts" pitchFamily="2" charset="2"/>
                <a:buNone/>
              </a:pPr>
              <a:r>
                <a:rPr lang="en-US">
                  <a:solidFill>
                    <a:srgbClr val="FF66FF"/>
                  </a:solidFill>
                </a:rPr>
                <a:t>2p</a:t>
              </a:r>
            </a:p>
          </p:txBody>
        </p:sp>
        <p:grpSp>
          <p:nvGrpSpPr>
            <p:cNvPr id="98341" name="Group 37"/>
            <p:cNvGrpSpPr>
              <a:grpSpLocks/>
            </p:cNvGrpSpPr>
            <p:nvPr/>
          </p:nvGrpSpPr>
          <p:grpSpPr bwMode="auto">
            <a:xfrm>
              <a:off x="3293" y="1741"/>
              <a:ext cx="2261" cy="707"/>
              <a:chOff x="247" y="3043"/>
              <a:chExt cx="2261" cy="707"/>
            </a:xfrm>
          </p:grpSpPr>
          <p:sp>
            <p:nvSpPr>
              <p:cNvPr id="98342" name="Rectangle 38"/>
              <p:cNvSpPr>
                <a:spLocks noChangeArrowheads="1"/>
              </p:cNvSpPr>
              <p:nvPr/>
            </p:nvSpPr>
            <p:spPr bwMode="auto">
              <a:xfrm>
                <a:off x="247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rgbClr val="FF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43" name="Rectangle 39"/>
              <p:cNvSpPr>
                <a:spLocks noChangeArrowheads="1"/>
              </p:cNvSpPr>
              <p:nvPr/>
            </p:nvSpPr>
            <p:spPr bwMode="auto">
              <a:xfrm>
                <a:off x="1000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rgbClr val="FF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44" name="Rectangle 40"/>
              <p:cNvSpPr>
                <a:spLocks noChangeArrowheads="1"/>
              </p:cNvSpPr>
              <p:nvPr/>
            </p:nvSpPr>
            <p:spPr bwMode="auto">
              <a:xfrm>
                <a:off x="1752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rgbClr val="FF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 animBg="1"/>
      <p:bldP spid="98310" grpId="0" animBg="1"/>
      <p:bldP spid="98311" grpId="0" animBg="1"/>
      <p:bldP spid="98312" grpId="0" animBg="1"/>
      <p:bldP spid="98313" grpId="0" animBg="1"/>
      <p:bldP spid="98314" grpId="0" animBg="1"/>
      <p:bldP spid="98315" grpId="0" animBg="1"/>
      <p:bldP spid="98316" grpId="0" autoUpdateAnimBg="0"/>
      <p:bldP spid="983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468313" y="4757738"/>
            <a:ext cx="8178800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buFont typeface="Monotype Sorts" pitchFamily="2" charset="2"/>
              <a:buChar char="z"/>
            </a:pPr>
            <a:r>
              <a:rPr lang="en-US" sz="3200" b="1"/>
              <a:t>Shorthand Configuration</a:t>
            </a:r>
            <a:endParaRPr lang="en-US" sz="3200"/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1100138" y="2135188"/>
            <a:ext cx="2192337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4800"/>
              <a:t>S  16e</a:t>
            </a:r>
            <a:r>
              <a:rPr lang="en-US" sz="4800" baseline="30000"/>
              <a:t>-</a:t>
            </a:r>
            <a:endParaRPr lang="en-US" sz="4800"/>
          </a:p>
        </p:txBody>
      </p:sp>
      <p:grpSp>
        <p:nvGrpSpPr>
          <p:cNvPr id="99333" name="Group 5"/>
          <p:cNvGrpSpPr>
            <a:grpSpLocks/>
          </p:cNvGrpSpPr>
          <p:nvPr/>
        </p:nvGrpSpPr>
        <p:grpSpPr bwMode="auto">
          <a:xfrm>
            <a:off x="4735513" y="3116263"/>
            <a:ext cx="4408487" cy="1168400"/>
            <a:chOff x="2983" y="2111"/>
            <a:chExt cx="2777" cy="736"/>
          </a:xfrm>
        </p:grpSpPr>
        <p:sp>
          <p:nvSpPr>
            <p:cNvPr id="99334" name="Line 6"/>
            <p:cNvSpPr>
              <a:spLocks noChangeShapeType="1"/>
            </p:cNvSpPr>
            <p:nvPr/>
          </p:nvSpPr>
          <p:spPr bwMode="auto">
            <a:xfrm flipH="1" flipV="1">
              <a:off x="4381" y="2111"/>
              <a:ext cx="338" cy="40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5" name="Text Box 7"/>
            <p:cNvSpPr txBox="1">
              <a:spLocks noChangeArrowheads="1"/>
            </p:cNvSpPr>
            <p:nvPr/>
          </p:nvSpPr>
          <p:spPr bwMode="auto">
            <a:xfrm>
              <a:off x="2983" y="2443"/>
              <a:ext cx="277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3600" b="1">
                  <a:solidFill>
                    <a:schemeClr val="hlink"/>
                  </a:solidFill>
                  <a:latin typeface="Comic Sans MS" pitchFamily="66" charset="0"/>
                </a:rPr>
                <a:t>Valence Electrons</a:t>
              </a:r>
              <a:endParaRPr lang="en-US" sz="3600" b="1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99336" name="Group 8"/>
          <p:cNvGrpSpPr>
            <a:grpSpLocks/>
          </p:cNvGrpSpPr>
          <p:nvPr/>
        </p:nvGrpSpPr>
        <p:grpSpPr bwMode="auto">
          <a:xfrm>
            <a:off x="720725" y="3078163"/>
            <a:ext cx="3748088" cy="1206500"/>
            <a:chOff x="454" y="2087"/>
            <a:chExt cx="2361" cy="760"/>
          </a:xfrm>
        </p:grpSpPr>
        <p:sp>
          <p:nvSpPr>
            <p:cNvPr id="99337" name="Text Box 9"/>
            <p:cNvSpPr txBox="1">
              <a:spLocks noChangeArrowheads="1"/>
            </p:cNvSpPr>
            <p:nvPr/>
          </p:nvSpPr>
          <p:spPr bwMode="auto">
            <a:xfrm>
              <a:off x="454" y="2443"/>
              <a:ext cx="235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3600" b="1">
                  <a:solidFill>
                    <a:srgbClr val="99FF33"/>
                  </a:solidFill>
                  <a:latin typeface="Comic Sans MS" pitchFamily="66" charset="0"/>
                </a:rPr>
                <a:t>Core Electrons</a:t>
              </a:r>
            </a:p>
          </p:txBody>
        </p:sp>
        <p:sp>
          <p:nvSpPr>
            <p:cNvPr id="99338" name="Line 10"/>
            <p:cNvSpPr>
              <a:spLocks noChangeShapeType="1"/>
            </p:cNvSpPr>
            <p:nvPr/>
          </p:nvSpPr>
          <p:spPr bwMode="auto">
            <a:xfrm flipV="1">
              <a:off x="2477" y="2087"/>
              <a:ext cx="338" cy="408"/>
            </a:xfrm>
            <a:prstGeom prst="line">
              <a:avLst/>
            </a:prstGeom>
            <a:noFill/>
            <a:ln w="76200">
              <a:solidFill>
                <a:srgbClr val="99FF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1100138" y="5448300"/>
            <a:ext cx="643255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4800"/>
              <a:t>S	16e</a:t>
            </a:r>
            <a:r>
              <a:rPr lang="en-US" sz="4800" baseline="30000"/>
              <a:t>-</a:t>
            </a:r>
            <a:r>
              <a:rPr lang="en-US" sz="4800" baseline="30000">
                <a:solidFill>
                  <a:schemeClr val="tx1"/>
                </a:solidFill>
              </a:rPr>
              <a:t>	</a:t>
            </a:r>
            <a:r>
              <a:rPr lang="en-US" sz="4800">
                <a:solidFill>
                  <a:srgbClr val="99FF33"/>
                </a:solidFill>
              </a:rPr>
              <a:t>[Ne]</a:t>
            </a:r>
            <a:r>
              <a:rPr lang="en-US" sz="4800" baseline="30000">
                <a:solidFill>
                  <a:srgbClr val="99FF33"/>
                </a:solidFill>
              </a:rPr>
              <a:t> </a:t>
            </a:r>
            <a:r>
              <a:rPr lang="en-US" sz="4800">
                <a:solidFill>
                  <a:schemeClr val="hlink"/>
                </a:solidFill>
              </a:rPr>
              <a:t>3s</a:t>
            </a:r>
            <a:r>
              <a:rPr lang="en-US" sz="4800" baseline="30000">
                <a:solidFill>
                  <a:schemeClr val="hlink"/>
                </a:solidFill>
              </a:rPr>
              <a:t>2 </a:t>
            </a:r>
            <a:r>
              <a:rPr lang="en-US" sz="4800">
                <a:solidFill>
                  <a:schemeClr val="hlink"/>
                </a:solidFill>
              </a:rPr>
              <a:t>3p</a:t>
            </a:r>
            <a:r>
              <a:rPr lang="en-US" sz="4800" baseline="30000">
                <a:solidFill>
                  <a:schemeClr val="hlink"/>
                </a:solidFill>
              </a:rPr>
              <a:t>4</a:t>
            </a:r>
            <a:endParaRPr lang="en-US" sz="4800"/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3330575" y="2146300"/>
            <a:ext cx="105410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4800">
                <a:solidFill>
                  <a:srgbClr val="66FF33"/>
                </a:solidFill>
              </a:rPr>
              <a:t>1s</a:t>
            </a:r>
            <a:r>
              <a:rPr lang="en-US" sz="4800" baseline="30000">
                <a:solidFill>
                  <a:srgbClr val="66FF33"/>
                </a:solidFill>
              </a:rPr>
              <a:t>2</a:t>
            </a:r>
          </a:p>
        </p:txBody>
      </p:sp>
      <p:sp>
        <p:nvSpPr>
          <p:cNvPr id="99341" name="Rectangle 13"/>
          <p:cNvSpPr>
            <a:spLocks noChangeArrowheads="1"/>
          </p:cNvSpPr>
          <p:nvPr/>
        </p:nvSpPr>
        <p:spPr bwMode="auto">
          <a:xfrm>
            <a:off x="4308475" y="2144713"/>
            <a:ext cx="1054100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4800">
                <a:solidFill>
                  <a:srgbClr val="66FF33"/>
                </a:solidFill>
              </a:rPr>
              <a:t>2s</a:t>
            </a:r>
            <a:r>
              <a:rPr lang="en-US" sz="4800" baseline="30000">
                <a:solidFill>
                  <a:srgbClr val="66FF33"/>
                </a:solidFill>
              </a:rPr>
              <a:t>2</a:t>
            </a:r>
          </a:p>
        </p:txBody>
      </p:sp>
      <p:sp>
        <p:nvSpPr>
          <p:cNvPr id="99342" name="Rectangle 14"/>
          <p:cNvSpPr>
            <a:spLocks noChangeArrowheads="1"/>
          </p:cNvSpPr>
          <p:nvPr/>
        </p:nvSpPr>
        <p:spPr bwMode="auto">
          <a:xfrm>
            <a:off x="5295900" y="2143125"/>
            <a:ext cx="1089025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4800">
                <a:solidFill>
                  <a:srgbClr val="66FF33"/>
                </a:solidFill>
              </a:rPr>
              <a:t>2p</a:t>
            </a:r>
            <a:r>
              <a:rPr lang="en-US" sz="4800" baseline="30000">
                <a:solidFill>
                  <a:srgbClr val="66FF33"/>
                </a:solidFill>
              </a:rPr>
              <a:t>6</a:t>
            </a:r>
          </a:p>
        </p:txBody>
      </p: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6311900" y="2146300"/>
            <a:ext cx="105410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4800">
                <a:solidFill>
                  <a:schemeClr val="hlink"/>
                </a:solidFill>
              </a:rPr>
              <a:t>3s</a:t>
            </a:r>
            <a:r>
              <a:rPr lang="en-US" sz="4800" baseline="30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7302500" y="2146300"/>
            <a:ext cx="1089025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4800">
                <a:solidFill>
                  <a:schemeClr val="hlink"/>
                </a:solidFill>
              </a:rPr>
              <a:t>3p</a:t>
            </a:r>
            <a:r>
              <a:rPr lang="en-US" sz="4800" baseline="300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99346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Notation</a:t>
            </a:r>
          </a:p>
        </p:txBody>
      </p:sp>
      <p:sp>
        <p:nvSpPr>
          <p:cNvPr id="9934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674688"/>
          </a:xfrm>
        </p:spPr>
        <p:txBody>
          <a:bodyPr/>
          <a:lstStyle/>
          <a:p>
            <a:r>
              <a:rPr lang="en-US" b="1"/>
              <a:t>Longhand Configuration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autoUpdateAnimBg="0"/>
      <p:bldP spid="99339" grpId="0" autoUpdateAnimBg="0"/>
      <p:bldP spid="99340" grpId="0" autoUpdateAnimBg="0"/>
      <p:bldP spid="99341" grpId="0" autoUpdateAnimBg="0"/>
      <p:bldP spid="99342" grpId="0" autoUpdateAnimBg="0"/>
      <p:bldP spid="99343" grpId="0" autoUpdateAnimBg="0"/>
      <p:bldP spid="993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1022350" y="2292350"/>
          <a:ext cx="7243763" cy="3937000"/>
        </p:xfrm>
        <a:graphic>
          <a:graphicData uri="http://schemas.openxmlformats.org/presentationml/2006/ole">
            <p:oleObj spid="_x0000_s100356" name="Photo Editor Photo" r:id="rId3" imgW="5342857" imgH="2905531" progId="">
              <p:embed/>
            </p:oleObj>
          </a:graphicData>
        </a:graphic>
      </p:graphicFrame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1314450" y="1671638"/>
            <a:ext cx="382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b="1" i="1">
                <a:latin typeface="Times New Roman" pitchFamily="18" charset="0"/>
              </a:rPr>
              <a:t>s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6816725" y="195262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b="1" i="1">
                <a:solidFill>
                  <a:srgbClr val="FFCC99"/>
                </a:solidFill>
                <a:latin typeface="Times New Roman" pitchFamily="18" charset="0"/>
              </a:rPr>
              <a:t>p</a:t>
            </a:r>
            <a:endParaRPr lang="en-US" b="1" i="1">
              <a:latin typeface="Times New Roman" pitchFamily="18" charset="0"/>
            </a:endParaRP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3071813" y="2814638"/>
            <a:ext cx="1611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b="1" i="1">
                <a:solidFill>
                  <a:srgbClr val="CAE6AE"/>
                </a:solidFill>
                <a:latin typeface="Times New Roman" pitchFamily="18" charset="0"/>
              </a:rPr>
              <a:t>d (n-1)</a:t>
            </a:r>
            <a:endParaRPr lang="en-US" b="1" i="1">
              <a:latin typeface="Times New Roman" pitchFamily="18" charset="0"/>
            </a:endParaRP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782638" y="5368925"/>
            <a:ext cx="1527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b="1" i="1">
                <a:solidFill>
                  <a:srgbClr val="BFEAFF"/>
                </a:solidFill>
                <a:latin typeface="Times New Roman" pitchFamily="18" charset="0"/>
              </a:rPr>
              <a:t>f (n-2)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720725" y="2332038"/>
            <a:ext cx="3429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500" b="1" i="1">
                <a:latin typeface="Times New Roman" pitchFamily="18" charset="0"/>
              </a:rPr>
              <a:t>1</a:t>
            </a:r>
          </a:p>
          <a:p>
            <a:pPr>
              <a:lnSpc>
                <a:spcPct val="10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500" b="1" i="1">
                <a:latin typeface="Times New Roman" pitchFamily="18" charset="0"/>
              </a:rPr>
              <a:t>2</a:t>
            </a:r>
          </a:p>
          <a:p>
            <a:pPr>
              <a:lnSpc>
                <a:spcPct val="10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500" b="1" i="1">
                <a:latin typeface="Times New Roman" pitchFamily="18" charset="0"/>
              </a:rPr>
              <a:t>3</a:t>
            </a:r>
          </a:p>
          <a:p>
            <a:pPr>
              <a:lnSpc>
                <a:spcPct val="10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500" b="1" i="1">
                <a:latin typeface="Times New Roman" pitchFamily="18" charset="0"/>
              </a:rPr>
              <a:t>4</a:t>
            </a:r>
          </a:p>
          <a:p>
            <a:pPr>
              <a:lnSpc>
                <a:spcPct val="10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500" b="1" i="1">
                <a:latin typeface="Times New Roman" pitchFamily="18" charset="0"/>
              </a:rPr>
              <a:t>5</a:t>
            </a:r>
          </a:p>
          <a:p>
            <a:pPr>
              <a:lnSpc>
                <a:spcPct val="10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500" b="1" i="1">
                <a:latin typeface="Times New Roman" pitchFamily="18" charset="0"/>
              </a:rPr>
              <a:t>6</a:t>
            </a:r>
          </a:p>
          <a:p>
            <a:pPr>
              <a:lnSpc>
                <a:spcPct val="10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500" b="1" i="1">
                <a:latin typeface="Times New Roman" pitchFamily="18" charset="0"/>
              </a:rPr>
              <a:t>7</a:t>
            </a: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2324100" y="5354638"/>
            <a:ext cx="3429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500" b="1" i="1">
                <a:latin typeface="Times New Roman" pitchFamily="18" charset="0"/>
              </a:rPr>
              <a:t>6</a:t>
            </a:r>
          </a:p>
          <a:p>
            <a:pPr>
              <a:lnSpc>
                <a:spcPct val="10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500" b="1" i="1">
                <a:latin typeface="Times New Roman" pitchFamily="18" charset="0"/>
              </a:rPr>
              <a:t>7</a:t>
            </a:r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 Periodic 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autoUpdateAnimBg="0"/>
      <p:bldP spid="100358" grpId="0" autoUpdateAnimBg="0"/>
      <p:bldP spid="100359" grpId="0" autoUpdateAnimBg="0"/>
      <p:bldP spid="10036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 Periodic Patterns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Period #</a:t>
            </a:r>
          </a:p>
          <a:p>
            <a:pPr lvl="1"/>
            <a:r>
              <a:rPr lang="en-US"/>
              <a:t>energy level (subtract for d &amp; f)</a:t>
            </a:r>
          </a:p>
          <a:p>
            <a:pPr>
              <a:spcBef>
                <a:spcPct val="150000"/>
              </a:spcBef>
            </a:pPr>
            <a:r>
              <a:rPr lang="en-US" b="1"/>
              <a:t>A/B Group # </a:t>
            </a:r>
            <a:endParaRPr lang="en-US"/>
          </a:p>
          <a:p>
            <a:pPr lvl="1"/>
            <a:r>
              <a:rPr lang="en-US"/>
              <a:t>total # of valence e</a:t>
            </a:r>
            <a:r>
              <a:rPr lang="en-US" baseline="30000"/>
              <a:t>-</a:t>
            </a:r>
            <a:endParaRPr lang="en-US"/>
          </a:p>
          <a:p>
            <a:pPr>
              <a:spcBef>
                <a:spcPct val="150000"/>
              </a:spcBef>
            </a:pPr>
            <a:r>
              <a:rPr lang="en-US" b="1"/>
              <a:t>Column within sublevel block</a:t>
            </a:r>
          </a:p>
          <a:p>
            <a:pPr lvl="1"/>
            <a:r>
              <a:rPr lang="en-US"/>
              <a:t># of e</a:t>
            </a:r>
            <a:r>
              <a:rPr lang="en-US" baseline="30000"/>
              <a:t>-</a:t>
            </a:r>
            <a:r>
              <a:rPr lang="en-US"/>
              <a:t> in sublevel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1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1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1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1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13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0" name="Group 20"/>
          <p:cNvGrpSpPr>
            <a:grpSpLocks/>
          </p:cNvGrpSpPr>
          <p:nvPr/>
        </p:nvGrpSpPr>
        <p:grpSpPr bwMode="auto">
          <a:xfrm>
            <a:off x="4384675" y="5461000"/>
            <a:ext cx="2455863" cy="1206500"/>
            <a:chOff x="2762" y="3564"/>
            <a:chExt cx="1547" cy="760"/>
          </a:xfrm>
        </p:grpSpPr>
        <p:sp>
          <p:nvSpPr>
            <p:cNvPr id="102404" name="Line 4"/>
            <p:cNvSpPr>
              <a:spLocks noChangeShapeType="1"/>
            </p:cNvSpPr>
            <p:nvPr/>
          </p:nvSpPr>
          <p:spPr bwMode="auto">
            <a:xfrm flipH="1" flipV="1">
              <a:off x="2762" y="3564"/>
              <a:ext cx="338" cy="40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5" name="Text Box 5"/>
            <p:cNvSpPr txBox="1">
              <a:spLocks noChangeArrowheads="1"/>
            </p:cNvSpPr>
            <p:nvPr/>
          </p:nvSpPr>
          <p:spPr bwMode="auto">
            <a:xfrm>
              <a:off x="3068" y="3920"/>
              <a:ext cx="124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3600" b="1">
                  <a:solidFill>
                    <a:srgbClr val="FFFF00"/>
                  </a:solidFill>
                  <a:latin typeface="Comic Sans MS" pitchFamily="66" charset="0"/>
                </a:rPr>
                <a:t>s-block</a:t>
              </a:r>
            </a:p>
          </p:txBody>
        </p:sp>
      </p:grpSp>
      <p:grpSp>
        <p:nvGrpSpPr>
          <p:cNvPr id="102419" name="Group 19"/>
          <p:cNvGrpSpPr>
            <a:grpSpLocks/>
          </p:cNvGrpSpPr>
          <p:nvPr/>
        </p:nvGrpSpPr>
        <p:grpSpPr bwMode="auto">
          <a:xfrm>
            <a:off x="701675" y="5461000"/>
            <a:ext cx="3033713" cy="1206500"/>
            <a:chOff x="442" y="3564"/>
            <a:chExt cx="1911" cy="760"/>
          </a:xfrm>
        </p:grpSpPr>
        <p:sp>
          <p:nvSpPr>
            <p:cNvPr id="102407" name="Text Box 7"/>
            <p:cNvSpPr txBox="1">
              <a:spLocks noChangeArrowheads="1"/>
            </p:cNvSpPr>
            <p:nvPr/>
          </p:nvSpPr>
          <p:spPr bwMode="auto">
            <a:xfrm>
              <a:off x="442" y="3920"/>
              <a:ext cx="157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3600" b="1">
                  <a:solidFill>
                    <a:srgbClr val="FFFF00"/>
                  </a:solidFill>
                  <a:latin typeface="Comic Sans MS" pitchFamily="66" charset="0"/>
                </a:rPr>
                <a:t>1st Period</a:t>
              </a:r>
            </a:p>
          </p:txBody>
        </p:sp>
        <p:sp>
          <p:nvSpPr>
            <p:cNvPr id="102408" name="Line 8"/>
            <p:cNvSpPr>
              <a:spLocks noChangeShapeType="1"/>
            </p:cNvSpPr>
            <p:nvPr/>
          </p:nvSpPr>
          <p:spPr bwMode="auto">
            <a:xfrm flipV="1">
              <a:off x="2015" y="3564"/>
              <a:ext cx="338" cy="40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3379788" y="4017963"/>
            <a:ext cx="16319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8000">
                <a:solidFill>
                  <a:srgbClr val="FFFF00"/>
                </a:solidFill>
              </a:rPr>
              <a:t>1s</a:t>
            </a:r>
            <a:r>
              <a:rPr lang="en-US" sz="8000" baseline="30000">
                <a:solidFill>
                  <a:srgbClr val="FFFF00"/>
                </a:solidFill>
              </a:rPr>
              <a:t>1</a:t>
            </a:r>
            <a:endParaRPr lang="en-US" sz="4800" baseline="30000">
              <a:solidFill>
                <a:srgbClr val="FFFF00"/>
              </a:solidFill>
            </a:endParaRPr>
          </a:p>
        </p:txBody>
      </p:sp>
      <p:grpSp>
        <p:nvGrpSpPr>
          <p:cNvPr id="102421" name="Group 21"/>
          <p:cNvGrpSpPr>
            <a:grpSpLocks/>
          </p:cNvGrpSpPr>
          <p:nvPr/>
        </p:nvGrpSpPr>
        <p:grpSpPr bwMode="auto">
          <a:xfrm>
            <a:off x="5080000" y="4192588"/>
            <a:ext cx="3394075" cy="1190625"/>
            <a:chOff x="3200" y="2765"/>
            <a:chExt cx="2138" cy="750"/>
          </a:xfrm>
        </p:grpSpPr>
        <p:sp>
          <p:nvSpPr>
            <p:cNvPr id="102412" name="Line 12"/>
            <p:cNvSpPr>
              <a:spLocks noChangeShapeType="1"/>
            </p:cNvSpPr>
            <p:nvPr/>
          </p:nvSpPr>
          <p:spPr bwMode="auto">
            <a:xfrm rot="3021635" flipH="1">
              <a:off x="3235" y="2944"/>
              <a:ext cx="338" cy="40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3" name="Text Box 13"/>
            <p:cNvSpPr txBox="1">
              <a:spLocks noChangeArrowheads="1"/>
            </p:cNvSpPr>
            <p:nvPr/>
          </p:nvSpPr>
          <p:spPr bwMode="auto">
            <a:xfrm>
              <a:off x="3719" y="2765"/>
              <a:ext cx="1619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3600" b="1">
                  <a:solidFill>
                    <a:srgbClr val="FFFF00"/>
                  </a:solidFill>
                  <a:latin typeface="Comic Sans MS" pitchFamily="66" charset="0"/>
                </a:rPr>
                <a:t>1st column of s-block</a:t>
              </a:r>
            </a:p>
          </p:txBody>
        </p:sp>
      </p:grpSp>
      <p:grpSp>
        <p:nvGrpSpPr>
          <p:cNvPr id="102414" name="Group 14"/>
          <p:cNvGrpSpPr>
            <a:grpSpLocks/>
          </p:cNvGrpSpPr>
          <p:nvPr/>
        </p:nvGrpSpPr>
        <p:grpSpPr bwMode="auto">
          <a:xfrm>
            <a:off x="1930400" y="2359025"/>
            <a:ext cx="5283200" cy="2057400"/>
            <a:chOff x="0" y="1610"/>
            <a:chExt cx="3328" cy="1296"/>
          </a:xfrm>
        </p:grpSpPr>
        <p:graphicFrame>
          <p:nvGraphicFramePr>
            <p:cNvPr id="102415" name="Object 15"/>
            <p:cNvGraphicFramePr>
              <a:graphicFrameLocks noChangeAspect="1"/>
            </p:cNvGraphicFramePr>
            <p:nvPr/>
          </p:nvGraphicFramePr>
          <p:xfrm>
            <a:off x="0" y="1619"/>
            <a:ext cx="3328" cy="1287"/>
          </p:xfrm>
          <a:graphic>
            <a:graphicData uri="http://schemas.openxmlformats.org/presentationml/2006/ole">
              <p:oleObj spid="_x0000_s102415" name="Document" r:id="rId3" imgW="4247640" imgH="2367000" progId="Word.Document.8">
                <p:embed/>
              </p:oleObj>
            </a:graphicData>
          </a:graphic>
        </p:graphicFrame>
        <p:sp>
          <p:nvSpPr>
            <p:cNvPr id="102416" name="Rectangle 16"/>
            <p:cNvSpPr>
              <a:spLocks noChangeArrowheads="1"/>
            </p:cNvSpPr>
            <p:nvPr/>
          </p:nvSpPr>
          <p:spPr bwMode="auto">
            <a:xfrm>
              <a:off x="213" y="1610"/>
              <a:ext cx="172" cy="173"/>
            </a:xfrm>
            <a:prstGeom prst="rect">
              <a:avLst/>
            </a:prstGeom>
            <a:noFill/>
            <a:ln w="762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22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 Periodic Patterns</a:t>
            </a:r>
          </a:p>
        </p:txBody>
      </p:sp>
      <p:sp>
        <p:nvSpPr>
          <p:cNvPr id="102423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858838"/>
          </a:xfrm>
        </p:spPr>
        <p:txBody>
          <a:bodyPr/>
          <a:lstStyle/>
          <a:p>
            <a:r>
              <a:rPr lang="en-US" b="1"/>
              <a:t>Example - </a:t>
            </a:r>
            <a:r>
              <a:rPr lang="en-US"/>
              <a:t>Hydrogen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grpSp>
        <p:nvGrpSpPr>
          <p:cNvPr id="103427" name="Group 3"/>
          <p:cNvGrpSpPr>
            <a:grpSpLocks/>
          </p:cNvGrpSpPr>
          <p:nvPr/>
        </p:nvGrpSpPr>
        <p:grpSpPr bwMode="auto">
          <a:xfrm>
            <a:off x="158750" y="4573588"/>
            <a:ext cx="8828088" cy="2284412"/>
            <a:chOff x="100" y="2881"/>
            <a:chExt cx="5561" cy="1439"/>
          </a:xfrm>
        </p:grpSpPr>
        <p:graphicFrame>
          <p:nvGraphicFramePr>
            <p:cNvPr id="103428" name="Object 4"/>
            <p:cNvGraphicFramePr>
              <a:graphicFrameLocks noChangeAspect="1"/>
            </p:cNvGraphicFramePr>
            <p:nvPr/>
          </p:nvGraphicFramePr>
          <p:xfrm>
            <a:off x="100" y="2881"/>
            <a:ext cx="5561" cy="1439"/>
          </p:xfrm>
          <a:graphic>
            <a:graphicData uri="http://schemas.openxmlformats.org/presentationml/2006/ole">
              <p:oleObj spid="_x0000_s103428" name="Document" r:id="rId3" imgW="8538840" imgH="2346840" progId="Word.Document.8">
                <p:embed/>
              </p:oleObj>
            </a:graphicData>
          </a:graphic>
        </p:graphicFrame>
        <p:sp>
          <p:nvSpPr>
            <p:cNvPr id="103429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59" y="3438"/>
              <a:ext cx="181" cy="1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2787"/>
                </a:avLst>
              </a:prstTxWarp>
            </a:bodyPr>
            <a:lstStyle/>
            <a:p>
              <a:pPr algn="ctr"/>
              <a:r>
                <a:rPr lang="en-US" sz="3600" b="1" kern="10"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Rockwell"/>
                </a:rPr>
                <a:t>s</a:t>
              </a:r>
            </a:p>
          </p:txBody>
        </p:sp>
        <p:sp>
          <p:nvSpPr>
            <p:cNvPr id="103430" name="WordArt 6"/>
            <p:cNvSpPr>
              <a:spLocks noChangeArrowheads="1" noChangeShapeType="1" noTextEdit="1"/>
            </p:cNvSpPr>
            <p:nvPr/>
          </p:nvSpPr>
          <p:spPr bwMode="auto">
            <a:xfrm>
              <a:off x="3198" y="3562"/>
              <a:ext cx="1128" cy="3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Rockwell"/>
                </a:rPr>
                <a:t>d (n-1)</a:t>
              </a:r>
            </a:p>
          </p:txBody>
        </p:sp>
        <p:sp>
          <p:nvSpPr>
            <p:cNvPr id="103431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233" y="3914"/>
              <a:ext cx="1017" cy="25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Rockwell"/>
                </a:rPr>
                <a:t>f (n-2)</a:t>
              </a:r>
            </a:p>
          </p:txBody>
        </p:sp>
        <p:sp>
          <p:nvSpPr>
            <p:cNvPr id="103432" name="WordArt 8"/>
            <p:cNvSpPr>
              <a:spLocks noChangeArrowheads="1" noChangeShapeType="1" noTextEdit="1"/>
            </p:cNvSpPr>
            <p:nvPr/>
          </p:nvSpPr>
          <p:spPr bwMode="auto">
            <a:xfrm>
              <a:off x="5037" y="3346"/>
              <a:ext cx="191" cy="3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Rockwell"/>
                </a:rPr>
                <a:t>p</a:t>
              </a:r>
            </a:p>
          </p:txBody>
        </p:sp>
      </p:grpSp>
      <p:sp>
        <p:nvSpPr>
          <p:cNvPr id="10343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 Periodic Patterns</a:t>
            </a:r>
          </a:p>
        </p:txBody>
      </p:sp>
      <p:sp>
        <p:nvSpPr>
          <p:cNvPr id="10343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2946400"/>
          </a:xfrm>
        </p:spPr>
        <p:txBody>
          <a:bodyPr/>
          <a:lstStyle/>
          <a:p>
            <a:r>
              <a:rPr lang="en-US" b="1"/>
              <a:t>Shorthand Configuration</a:t>
            </a:r>
          </a:p>
          <a:p>
            <a:pPr lvl="1"/>
            <a:r>
              <a:rPr lang="en-US" b="1"/>
              <a:t>Core e</a:t>
            </a:r>
            <a:r>
              <a:rPr lang="en-US" b="1" baseline="30000"/>
              <a:t>-</a:t>
            </a:r>
            <a:r>
              <a:rPr lang="en-US" b="1"/>
              <a:t>:</a:t>
            </a:r>
            <a:r>
              <a:rPr lang="en-US"/>
              <a:t> Go up one row and over to the Noble Gas.</a:t>
            </a:r>
          </a:p>
          <a:p>
            <a:pPr lvl="1"/>
            <a:r>
              <a:rPr lang="en-US" b="1"/>
              <a:t>Valence e</a:t>
            </a:r>
            <a:r>
              <a:rPr lang="en-US" b="1" baseline="30000"/>
              <a:t>-</a:t>
            </a:r>
            <a:r>
              <a:rPr lang="en-US" b="1"/>
              <a:t>:</a:t>
            </a:r>
            <a:r>
              <a:rPr lang="en-US"/>
              <a:t>  On the next row, fill in the # of e</a:t>
            </a:r>
            <a:r>
              <a:rPr lang="en-US" baseline="30000"/>
              <a:t>-</a:t>
            </a:r>
            <a:r>
              <a:rPr lang="en-US"/>
              <a:t> in each sublevel.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6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979488" y="4413250"/>
            <a:ext cx="17653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8000">
                <a:solidFill>
                  <a:srgbClr val="BFEAFF"/>
                </a:solidFill>
              </a:rPr>
              <a:t>[Ar]</a:t>
            </a:r>
            <a:endParaRPr lang="en-US" sz="4800" baseline="30000">
              <a:solidFill>
                <a:srgbClr val="66FF33"/>
              </a:solidFill>
            </a:endParaRPr>
          </a:p>
        </p:txBody>
      </p:sp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1930400" y="2439988"/>
          <a:ext cx="5283200" cy="2043112"/>
        </p:xfrm>
        <a:graphic>
          <a:graphicData uri="http://schemas.openxmlformats.org/presentationml/2006/ole">
            <p:oleObj spid="_x0000_s104453" name="Document" r:id="rId3" imgW="4247640" imgH="2367000" progId="Word.Document.8">
              <p:embed/>
            </p:oleObj>
          </a:graphicData>
        </a:graphic>
      </p:graphicFrame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2773363" y="4413250"/>
            <a:ext cx="16319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8000">
                <a:solidFill>
                  <a:schemeClr val="hlink"/>
                </a:solidFill>
              </a:rPr>
              <a:t>4s</a:t>
            </a:r>
            <a:r>
              <a:rPr lang="en-US" sz="8000" baseline="30000">
                <a:solidFill>
                  <a:schemeClr val="hlink"/>
                </a:solidFill>
              </a:rPr>
              <a:t>2</a:t>
            </a:r>
            <a:endParaRPr lang="en-US" sz="4800" baseline="30000">
              <a:solidFill>
                <a:srgbClr val="66FF33"/>
              </a:solidFill>
            </a:endParaRPr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4435475" y="4413250"/>
            <a:ext cx="20637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8000">
                <a:solidFill>
                  <a:srgbClr val="00FF00"/>
                </a:solidFill>
              </a:rPr>
              <a:t>3d</a:t>
            </a:r>
            <a:r>
              <a:rPr lang="en-US" sz="8000" baseline="30000">
                <a:solidFill>
                  <a:srgbClr val="00FF00"/>
                </a:solidFill>
              </a:rPr>
              <a:t>10</a:t>
            </a:r>
            <a:endParaRPr lang="en-US" sz="4800" baseline="30000">
              <a:solidFill>
                <a:srgbClr val="00FF00"/>
              </a:solidFill>
            </a:endParaRPr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6529388" y="4413250"/>
            <a:ext cx="16891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8000">
                <a:solidFill>
                  <a:srgbClr val="FF66FF"/>
                </a:solidFill>
              </a:rPr>
              <a:t>4p</a:t>
            </a:r>
            <a:r>
              <a:rPr lang="en-US" sz="8000" baseline="30000">
                <a:solidFill>
                  <a:srgbClr val="FF66FF"/>
                </a:solidFill>
              </a:rPr>
              <a:t>2</a:t>
            </a:r>
            <a:endParaRPr lang="en-US" sz="4800" baseline="30000">
              <a:solidFill>
                <a:srgbClr val="66FF33"/>
              </a:solidFill>
            </a:endParaRPr>
          </a:p>
        </p:txBody>
      </p:sp>
      <p:grpSp>
        <p:nvGrpSpPr>
          <p:cNvPr id="104457" name="Group 9"/>
          <p:cNvGrpSpPr>
            <a:grpSpLocks/>
          </p:cNvGrpSpPr>
          <p:nvPr/>
        </p:nvGrpSpPr>
        <p:grpSpPr bwMode="auto">
          <a:xfrm>
            <a:off x="5975350" y="2997200"/>
            <a:ext cx="1239838" cy="263525"/>
            <a:chOff x="3764" y="2109"/>
            <a:chExt cx="781" cy="166"/>
          </a:xfrm>
        </p:grpSpPr>
        <p:sp>
          <p:nvSpPr>
            <p:cNvPr id="104458" name="Freeform 10"/>
            <p:cNvSpPr>
              <a:spLocks/>
            </p:cNvSpPr>
            <p:nvPr/>
          </p:nvSpPr>
          <p:spPr bwMode="auto">
            <a:xfrm>
              <a:off x="3764" y="2185"/>
              <a:ext cx="600" cy="90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0" y="0"/>
                </a:cxn>
                <a:cxn ang="0">
                  <a:pos x="682" y="0"/>
                </a:cxn>
              </a:cxnLst>
              <a:rect l="0" t="0" r="r" b="b"/>
              <a:pathLst>
                <a:path w="682" h="82">
                  <a:moveTo>
                    <a:pt x="0" y="82"/>
                  </a:moveTo>
                  <a:lnTo>
                    <a:pt x="0" y="0"/>
                  </a:lnTo>
                  <a:lnTo>
                    <a:pt x="682" y="0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9" name="Rectangle 11"/>
            <p:cNvSpPr>
              <a:spLocks noChangeArrowheads="1"/>
            </p:cNvSpPr>
            <p:nvPr/>
          </p:nvSpPr>
          <p:spPr bwMode="auto">
            <a:xfrm>
              <a:off x="4379" y="2109"/>
              <a:ext cx="166" cy="164"/>
            </a:xfrm>
            <a:prstGeom prst="rect">
              <a:avLst/>
            </a:prstGeom>
            <a:solidFill>
              <a:srgbClr val="BFEA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5838825" y="3270250"/>
            <a:ext cx="263525" cy="26035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461" name="Group 13"/>
          <p:cNvGrpSpPr>
            <a:grpSpLocks/>
          </p:cNvGrpSpPr>
          <p:nvPr/>
        </p:nvGrpSpPr>
        <p:grpSpPr bwMode="auto">
          <a:xfrm>
            <a:off x="2295525" y="3286125"/>
            <a:ext cx="496888" cy="222250"/>
            <a:chOff x="1446" y="2291"/>
            <a:chExt cx="313" cy="140"/>
          </a:xfrm>
        </p:grpSpPr>
        <p:grpSp>
          <p:nvGrpSpPr>
            <p:cNvPr id="104462" name="Group 14"/>
            <p:cNvGrpSpPr>
              <a:grpSpLocks/>
            </p:cNvGrpSpPr>
            <p:nvPr/>
          </p:nvGrpSpPr>
          <p:grpSpPr bwMode="auto">
            <a:xfrm>
              <a:off x="1446" y="2291"/>
              <a:ext cx="140" cy="140"/>
              <a:chOff x="1446" y="2289"/>
              <a:chExt cx="140" cy="140"/>
            </a:xfrm>
          </p:grpSpPr>
          <p:sp>
            <p:nvSpPr>
              <p:cNvPr id="104463" name="Line 15"/>
              <p:cNvSpPr>
                <a:spLocks noChangeShapeType="1"/>
              </p:cNvSpPr>
              <p:nvPr/>
            </p:nvSpPr>
            <p:spPr bwMode="auto">
              <a:xfrm>
                <a:off x="1446" y="2289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64" name="Line 16"/>
              <p:cNvSpPr>
                <a:spLocks noChangeShapeType="1"/>
              </p:cNvSpPr>
              <p:nvPr/>
            </p:nvSpPr>
            <p:spPr bwMode="auto">
              <a:xfrm flipV="1">
                <a:off x="1446" y="2289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465" name="Group 17"/>
            <p:cNvGrpSpPr>
              <a:grpSpLocks/>
            </p:cNvGrpSpPr>
            <p:nvPr/>
          </p:nvGrpSpPr>
          <p:grpSpPr bwMode="auto">
            <a:xfrm>
              <a:off x="1619" y="2291"/>
              <a:ext cx="140" cy="140"/>
              <a:chOff x="1446" y="2289"/>
              <a:chExt cx="140" cy="140"/>
            </a:xfrm>
          </p:grpSpPr>
          <p:sp>
            <p:nvSpPr>
              <p:cNvPr id="104466" name="Line 18"/>
              <p:cNvSpPr>
                <a:spLocks noChangeShapeType="1"/>
              </p:cNvSpPr>
              <p:nvPr/>
            </p:nvSpPr>
            <p:spPr bwMode="auto">
              <a:xfrm>
                <a:off x="1446" y="2289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67" name="Line 19"/>
              <p:cNvSpPr>
                <a:spLocks noChangeShapeType="1"/>
              </p:cNvSpPr>
              <p:nvPr/>
            </p:nvSpPr>
            <p:spPr bwMode="auto">
              <a:xfrm flipV="1">
                <a:off x="1446" y="2289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4468" name="Group 20"/>
          <p:cNvGrpSpPr>
            <a:grpSpLocks/>
          </p:cNvGrpSpPr>
          <p:nvPr/>
        </p:nvGrpSpPr>
        <p:grpSpPr bwMode="auto">
          <a:xfrm>
            <a:off x="2847975" y="3286125"/>
            <a:ext cx="2689225" cy="222250"/>
            <a:chOff x="1794" y="2291"/>
            <a:chExt cx="1694" cy="140"/>
          </a:xfrm>
        </p:grpSpPr>
        <p:sp>
          <p:nvSpPr>
            <p:cNvPr id="104469" name="Line 21"/>
            <p:cNvSpPr>
              <a:spLocks noChangeShapeType="1"/>
            </p:cNvSpPr>
            <p:nvPr/>
          </p:nvSpPr>
          <p:spPr bwMode="auto">
            <a:xfrm>
              <a:off x="1794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0" name="Line 22"/>
            <p:cNvSpPr>
              <a:spLocks noChangeShapeType="1"/>
            </p:cNvSpPr>
            <p:nvPr/>
          </p:nvSpPr>
          <p:spPr bwMode="auto">
            <a:xfrm flipV="1">
              <a:off x="1794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471" name="Group 23"/>
            <p:cNvGrpSpPr>
              <a:grpSpLocks/>
            </p:cNvGrpSpPr>
            <p:nvPr/>
          </p:nvGrpSpPr>
          <p:grpSpPr bwMode="auto">
            <a:xfrm>
              <a:off x="1967" y="2291"/>
              <a:ext cx="140" cy="140"/>
              <a:chOff x="1964" y="2285"/>
              <a:chExt cx="140" cy="140"/>
            </a:xfrm>
          </p:grpSpPr>
          <p:sp>
            <p:nvSpPr>
              <p:cNvPr id="104472" name="Line 24"/>
              <p:cNvSpPr>
                <a:spLocks noChangeShapeType="1"/>
              </p:cNvSpPr>
              <p:nvPr/>
            </p:nvSpPr>
            <p:spPr bwMode="auto">
              <a:xfrm>
                <a:off x="1964" y="2285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73" name="Line 25"/>
              <p:cNvSpPr>
                <a:spLocks noChangeShapeType="1"/>
              </p:cNvSpPr>
              <p:nvPr/>
            </p:nvSpPr>
            <p:spPr bwMode="auto">
              <a:xfrm flipV="1">
                <a:off x="1964" y="2285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474" name="Group 26"/>
            <p:cNvGrpSpPr>
              <a:grpSpLocks/>
            </p:cNvGrpSpPr>
            <p:nvPr/>
          </p:nvGrpSpPr>
          <p:grpSpPr bwMode="auto">
            <a:xfrm>
              <a:off x="2140" y="2291"/>
              <a:ext cx="140" cy="140"/>
              <a:chOff x="2134" y="2285"/>
              <a:chExt cx="140" cy="140"/>
            </a:xfrm>
          </p:grpSpPr>
          <p:sp>
            <p:nvSpPr>
              <p:cNvPr id="104475" name="Line 27"/>
              <p:cNvSpPr>
                <a:spLocks noChangeShapeType="1"/>
              </p:cNvSpPr>
              <p:nvPr/>
            </p:nvSpPr>
            <p:spPr bwMode="auto">
              <a:xfrm>
                <a:off x="2134" y="2285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76" name="Line 28"/>
              <p:cNvSpPr>
                <a:spLocks noChangeShapeType="1"/>
              </p:cNvSpPr>
              <p:nvPr/>
            </p:nvSpPr>
            <p:spPr bwMode="auto">
              <a:xfrm flipV="1">
                <a:off x="2134" y="2285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477" name="Line 29"/>
            <p:cNvSpPr>
              <a:spLocks noChangeShapeType="1"/>
            </p:cNvSpPr>
            <p:nvPr/>
          </p:nvSpPr>
          <p:spPr bwMode="auto">
            <a:xfrm>
              <a:off x="2313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8" name="Line 30"/>
            <p:cNvSpPr>
              <a:spLocks noChangeShapeType="1"/>
            </p:cNvSpPr>
            <p:nvPr/>
          </p:nvSpPr>
          <p:spPr bwMode="auto">
            <a:xfrm flipV="1">
              <a:off x="2313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9" name="Line 31"/>
            <p:cNvSpPr>
              <a:spLocks noChangeShapeType="1"/>
            </p:cNvSpPr>
            <p:nvPr/>
          </p:nvSpPr>
          <p:spPr bwMode="auto">
            <a:xfrm>
              <a:off x="2483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0" name="Line 32"/>
            <p:cNvSpPr>
              <a:spLocks noChangeShapeType="1"/>
            </p:cNvSpPr>
            <p:nvPr/>
          </p:nvSpPr>
          <p:spPr bwMode="auto">
            <a:xfrm flipV="1">
              <a:off x="2483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1" name="Line 33"/>
            <p:cNvSpPr>
              <a:spLocks noChangeShapeType="1"/>
            </p:cNvSpPr>
            <p:nvPr/>
          </p:nvSpPr>
          <p:spPr bwMode="auto">
            <a:xfrm>
              <a:off x="2659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2" name="Line 34"/>
            <p:cNvSpPr>
              <a:spLocks noChangeShapeType="1"/>
            </p:cNvSpPr>
            <p:nvPr/>
          </p:nvSpPr>
          <p:spPr bwMode="auto">
            <a:xfrm flipV="1">
              <a:off x="2659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3" name="Line 35"/>
            <p:cNvSpPr>
              <a:spLocks noChangeShapeType="1"/>
            </p:cNvSpPr>
            <p:nvPr/>
          </p:nvSpPr>
          <p:spPr bwMode="auto">
            <a:xfrm>
              <a:off x="2831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4" name="Line 36"/>
            <p:cNvSpPr>
              <a:spLocks noChangeShapeType="1"/>
            </p:cNvSpPr>
            <p:nvPr/>
          </p:nvSpPr>
          <p:spPr bwMode="auto">
            <a:xfrm flipV="1">
              <a:off x="2831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5" name="Line 37"/>
            <p:cNvSpPr>
              <a:spLocks noChangeShapeType="1"/>
            </p:cNvSpPr>
            <p:nvPr/>
          </p:nvSpPr>
          <p:spPr bwMode="auto">
            <a:xfrm>
              <a:off x="3174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6" name="Line 38"/>
            <p:cNvSpPr>
              <a:spLocks noChangeShapeType="1"/>
            </p:cNvSpPr>
            <p:nvPr/>
          </p:nvSpPr>
          <p:spPr bwMode="auto">
            <a:xfrm flipV="1">
              <a:off x="3174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7" name="Line 39"/>
            <p:cNvSpPr>
              <a:spLocks noChangeShapeType="1"/>
            </p:cNvSpPr>
            <p:nvPr/>
          </p:nvSpPr>
          <p:spPr bwMode="auto">
            <a:xfrm>
              <a:off x="3001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8" name="Line 40"/>
            <p:cNvSpPr>
              <a:spLocks noChangeShapeType="1"/>
            </p:cNvSpPr>
            <p:nvPr/>
          </p:nvSpPr>
          <p:spPr bwMode="auto">
            <a:xfrm flipV="1">
              <a:off x="3001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9" name="Line 41"/>
            <p:cNvSpPr>
              <a:spLocks noChangeShapeType="1"/>
            </p:cNvSpPr>
            <p:nvPr/>
          </p:nvSpPr>
          <p:spPr bwMode="auto">
            <a:xfrm>
              <a:off x="3348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0" name="Line 42"/>
            <p:cNvSpPr>
              <a:spLocks noChangeShapeType="1"/>
            </p:cNvSpPr>
            <p:nvPr/>
          </p:nvSpPr>
          <p:spPr bwMode="auto">
            <a:xfrm flipV="1">
              <a:off x="3348" y="2291"/>
              <a:ext cx="140" cy="1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491" name="Group 43"/>
          <p:cNvGrpSpPr>
            <a:grpSpLocks/>
          </p:cNvGrpSpPr>
          <p:nvPr/>
        </p:nvGrpSpPr>
        <p:grpSpPr bwMode="auto">
          <a:xfrm>
            <a:off x="5588000" y="3286125"/>
            <a:ext cx="492125" cy="222250"/>
            <a:chOff x="3520" y="2291"/>
            <a:chExt cx="310" cy="140"/>
          </a:xfrm>
        </p:grpSpPr>
        <p:grpSp>
          <p:nvGrpSpPr>
            <p:cNvPr id="104492" name="Group 44"/>
            <p:cNvGrpSpPr>
              <a:grpSpLocks/>
            </p:cNvGrpSpPr>
            <p:nvPr/>
          </p:nvGrpSpPr>
          <p:grpSpPr bwMode="auto">
            <a:xfrm>
              <a:off x="3690" y="2291"/>
              <a:ext cx="140" cy="140"/>
              <a:chOff x="1446" y="2289"/>
              <a:chExt cx="140" cy="140"/>
            </a:xfrm>
          </p:grpSpPr>
          <p:sp>
            <p:nvSpPr>
              <p:cNvPr id="104493" name="Line 45"/>
              <p:cNvSpPr>
                <a:spLocks noChangeShapeType="1"/>
              </p:cNvSpPr>
              <p:nvPr/>
            </p:nvSpPr>
            <p:spPr bwMode="auto">
              <a:xfrm>
                <a:off x="1446" y="2289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94" name="Line 46"/>
              <p:cNvSpPr>
                <a:spLocks noChangeShapeType="1"/>
              </p:cNvSpPr>
              <p:nvPr/>
            </p:nvSpPr>
            <p:spPr bwMode="auto">
              <a:xfrm flipV="1">
                <a:off x="1446" y="2289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495" name="Group 47"/>
            <p:cNvGrpSpPr>
              <a:grpSpLocks/>
            </p:cNvGrpSpPr>
            <p:nvPr/>
          </p:nvGrpSpPr>
          <p:grpSpPr bwMode="auto">
            <a:xfrm>
              <a:off x="3520" y="2291"/>
              <a:ext cx="140" cy="140"/>
              <a:chOff x="1446" y="2289"/>
              <a:chExt cx="140" cy="140"/>
            </a:xfrm>
          </p:grpSpPr>
          <p:sp>
            <p:nvSpPr>
              <p:cNvPr id="104496" name="Line 48"/>
              <p:cNvSpPr>
                <a:spLocks noChangeShapeType="1"/>
              </p:cNvSpPr>
              <p:nvPr/>
            </p:nvSpPr>
            <p:spPr bwMode="auto">
              <a:xfrm>
                <a:off x="1446" y="2289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97" name="Line 49"/>
              <p:cNvSpPr>
                <a:spLocks noChangeShapeType="1"/>
              </p:cNvSpPr>
              <p:nvPr/>
            </p:nvSpPr>
            <p:spPr bwMode="auto">
              <a:xfrm flipV="1">
                <a:off x="1446" y="2289"/>
                <a:ext cx="140" cy="14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4499" name="Rectangle 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 Periodic Patterns</a:t>
            </a:r>
          </a:p>
        </p:txBody>
      </p:sp>
      <p:sp>
        <p:nvSpPr>
          <p:cNvPr id="104500" name="Rectangle 52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754063"/>
          </a:xfrm>
        </p:spPr>
        <p:txBody>
          <a:bodyPr/>
          <a:lstStyle/>
          <a:p>
            <a:r>
              <a:rPr lang="en-US" b="1"/>
              <a:t>Example - </a:t>
            </a:r>
            <a:r>
              <a:rPr lang="en-US"/>
              <a:t>Germanium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4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autoUpdateAnimBg="0"/>
      <p:bldP spid="104454" grpId="0" autoUpdateAnimBg="0"/>
      <p:bldP spid="104455" grpId="0" autoUpdateAnimBg="0"/>
      <p:bldP spid="10445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1863" y="1419225"/>
            <a:ext cx="6396037" cy="6588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Full energy level</a:t>
            </a:r>
            <a:endParaRPr lang="en-US"/>
          </a:p>
        </p:txBody>
      </p:sp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1227138" y="3157538"/>
          <a:ext cx="6643687" cy="3700462"/>
        </p:xfrm>
        <a:graphic>
          <a:graphicData uri="http://schemas.openxmlformats.org/presentationml/2006/ole">
            <p:oleObj spid="_x0000_s105475" name="Document" r:id="rId3" imgW="4247640" imgH="2367000" progId="Word.Document.8">
              <p:embed/>
            </p:oleObj>
          </a:graphicData>
        </a:graphic>
      </p:graphicFrame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7521575" y="3149600"/>
            <a:ext cx="342900" cy="20637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477" name="Group 5"/>
          <p:cNvGrpSpPr>
            <a:grpSpLocks/>
          </p:cNvGrpSpPr>
          <p:nvPr/>
        </p:nvGrpSpPr>
        <p:grpSpPr bwMode="auto">
          <a:xfrm>
            <a:off x="1995488" y="3509963"/>
            <a:ext cx="5032375" cy="3065462"/>
            <a:chOff x="1257" y="2211"/>
            <a:chExt cx="3170" cy="1931"/>
          </a:xfrm>
        </p:grpSpPr>
        <p:sp>
          <p:nvSpPr>
            <p:cNvPr id="105478" name="Rectangle 6"/>
            <p:cNvSpPr>
              <a:spLocks noChangeArrowheads="1"/>
            </p:cNvSpPr>
            <p:nvPr/>
          </p:nvSpPr>
          <p:spPr bwMode="auto">
            <a:xfrm>
              <a:off x="3434" y="2649"/>
              <a:ext cx="216" cy="646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79" name="Rectangle 7"/>
            <p:cNvSpPr>
              <a:spLocks noChangeArrowheads="1"/>
            </p:cNvSpPr>
            <p:nvPr/>
          </p:nvSpPr>
          <p:spPr bwMode="auto">
            <a:xfrm>
              <a:off x="1257" y="2211"/>
              <a:ext cx="216" cy="13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0" name="Rectangle 8"/>
            <p:cNvSpPr>
              <a:spLocks noChangeArrowheads="1"/>
            </p:cNvSpPr>
            <p:nvPr/>
          </p:nvSpPr>
          <p:spPr bwMode="auto">
            <a:xfrm>
              <a:off x="4211" y="3719"/>
              <a:ext cx="216" cy="423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481" name="Group 9"/>
          <p:cNvGrpSpPr>
            <a:grpSpLocks/>
          </p:cNvGrpSpPr>
          <p:nvPr/>
        </p:nvGrpSpPr>
        <p:grpSpPr bwMode="auto">
          <a:xfrm>
            <a:off x="3722688" y="3503613"/>
            <a:ext cx="3103562" cy="3063875"/>
            <a:chOff x="2345" y="2207"/>
            <a:chExt cx="1955" cy="1930"/>
          </a:xfrm>
        </p:grpSpPr>
        <p:sp>
          <p:nvSpPr>
            <p:cNvPr id="105482" name="Rectangle 10"/>
            <p:cNvSpPr>
              <a:spLocks noChangeArrowheads="1"/>
            </p:cNvSpPr>
            <p:nvPr/>
          </p:nvSpPr>
          <p:spPr bwMode="auto">
            <a:xfrm>
              <a:off x="2345" y="2638"/>
              <a:ext cx="216" cy="646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3" name="Rectangle 11"/>
            <p:cNvSpPr>
              <a:spLocks noChangeArrowheads="1"/>
            </p:cNvSpPr>
            <p:nvPr/>
          </p:nvSpPr>
          <p:spPr bwMode="auto">
            <a:xfrm>
              <a:off x="4084" y="2207"/>
              <a:ext cx="216" cy="1077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4" name="Rectangle 12"/>
            <p:cNvSpPr>
              <a:spLocks noChangeArrowheads="1"/>
            </p:cNvSpPr>
            <p:nvPr/>
          </p:nvSpPr>
          <p:spPr bwMode="auto">
            <a:xfrm>
              <a:off x="2630" y="3722"/>
              <a:ext cx="216" cy="415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2201863" y="2017713"/>
            <a:ext cx="6396037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90000"/>
              </a:lnSpc>
              <a:buFont typeface="Monotype Sorts" pitchFamily="2" charset="2"/>
              <a:buChar char="z"/>
            </a:pPr>
            <a:r>
              <a:rPr lang="en-US" sz="3200" b="1"/>
              <a:t>Full sublevel (s, p, d, f)</a:t>
            </a:r>
            <a:endParaRPr lang="en-US" sz="3200"/>
          </a:p>
        </p:txBody>
      </p:sp>
      <p:sp>
        <p:nvSpPr>
          <p:cNvPr id="105486" name="Rectangle 14"/>
          <p:cNvSpPr>
            <a:spLocks noChangeArrowheads="1"/>
          </p:cNvSpPr>
          <p:nvPr/>
        </p:nvSpPr>
        <p:spPr bwMode="auto">
          <a:xfrm>
            <a:off x="2201863" y="2640013"/>
            <a:ext cx="6396037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90000"/>
              </a:lnSpc>
              <a:buFont typeface="Monotype Sorts" pitchFamily="2" charset="2"/>
              <a:buChar char="z"/>
            </a:pPr>
            <a:r>
              <a:rPr lang="en-US" sz="3200" b="1"/>
              <a:t>Half-full sublevel</a:t>
            </a:r>
            <a:endParaRPr lang="en-US" sz="3200"/>
          </a:p>
        </p:txBody>
      </p:sp>
      <p:sp>
        <p:nvSpPr>
          <p:cNvPr id="105488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 Stability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5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build="p" autoUpdateAnimBg="0"/>
      <p:bldP spid="105476" grpId="0" animBg="1"/>
      <p:bldP spid="105485" grpId="0" autoUpdateAnimBg="0"/>
      <p:bldP spid="10548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949325"/>
          </a:xfrm>
        </p:spPr>
        <p:txBody>
          <a:bodyPr/>
          <a:lstStyle/>
          <a:p>
            <a:r>
              <a:rPr lang="en-US" b="1"/>
              <a:t>Electron Configuration Exceptions</a:t>
            </a:r>
            <a:endParaRPr lang="en-US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457200" y="2098675"/>
            <a:ext cx="81788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/>
            <a:r>
              <a:rPr lang="en-US" sz="3200"/>
              <a:t>Copper</a:t>
            </a: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965200" y="2801938"/>
            <a:ext cx="81788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buFont typeface="Monotype Sorts" pitchFamily="2" charset="2"/>
              <a:buNone/>
            </a:pPr>
            <a:r>
              <a:rPr lang="en-US" sz="2800">
                <a:solidFill>
                  <a:srgbClr val="FFFF00"/>
                </a:solidFill>
              </a:rPr>
              <a:t>EXPECT</a:t>
            </a:r>
            <a:r>
              <a:rPr lang="en-US" sz="3200">
                <a:solidFill>
                  <a:srgbClr val="FFFF00"/>
                </a:solidFill>
              </a:rPr>
              <a:t>:		[Ar] 4s</a:t>
            </a:r>
            <a:r>
              <a:rPr lang="en-US" sz="3200" baseline="30000">
                <a:solidFill>
                  <a:srgbClr val="FFFF00"/>
                </a:solidFill>
              </a:rPr>
              <a:t>2</a:t>
            </a:r>
            <a:r>
              <a:rPr lang="en-US" sz="3200">
                <a:solidFill>
                  <a:srgbClr val="FFFF00"/>
                </a:solidFill>
              </a:rPr>
              <a:t> 3d</a:t>
            </a:r>
            <a:r>
              <a:rPr lang="en-US" sz="3200" baseline="30000">
                <a:solidFill>
                  <a:srgbClr val="FFFF00"/>
                </a:solidFill>
              </a:rPr>
              <a:t>9</a:t>
            </a:r>
            <a:endParaRPr lang="en-US" sz="3200">
              <a:solidFill>
                <a:srgbClr val="FFFF00"/>
              </a:solidFill>
            </a:endParaRP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965200" y="3563938"/>
            <a:ext cx="81788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buFont typeface="Monotype Sorts" pitchFamily="2" charset="2"/>
              <a:buNone/>
            </a:pPr>
            <a:r>
              <a:rPr lang="en-US" sz="2800">
                <a:solidFill>
                  <a:schemeClr val="accent2"/>
                </a:solidFill>
              </a:rPr>
              <a:t>ACTUALLY</a:t>
            </a:r>
            <a:r>
              <a:rPr lang="en-US" sz="3200">
                <a:solidFill>
                  <a:schemeClr val="accent2"/>
                </a:solidFill>
              </a:rPr>
              <a:t>:		[Ar] 4s</a:t>
            </a:r>
            <a:r>
              <a:rPr lang="en-US" sz="3200" baseline="30000">
                <a:solidFill>
                  <a:schemeClr val="accent2"/>
                </a:solidFill>
              </a:rPr>
              <a:t>1</a:t>
            </a:r>
            <a:r>
              <a:rPr lang="en-US" sz="3200">
                <a:solidFill>
                  <a:schemeClr val="accent2"/>
                </a:solidFill>
              </a:rPr>
              <a:t> 3d</a:t>
            </a:r>
            <a:r>
              <a:rPr lang="en-US" sz="3200" baseline="30000">
                <a:solidFill>
                  <a:schemeClr val="accent2"/>
                </a:solidFill>
              </a:rPr>
              <a:t>10</a:t>
            </a:r>
            <a:endParaRPr lang="en-US" sz="3200">
              <a:solidFill>
                <a:schemeClr val="accent2"/>
              </a:solidFill>
            </a:endParaRPr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457200" y="4686300"/>
            <a:ext cx="81788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10000"/>
              </a:lnSpc>
            </a:pPr>
            <a:r>
              <a:rPr lang="en-US" sz="3200"/>
              <a:t>Copper gains </a:t>
            </a:r>
            <a:r>
              <a:rPr lang="en-US" sz="3200">
                <a:solidFill>
                  <a:schemeClr val="accent2"/>
                </a:solidFill>
              </a:rPr>
              <a:t>stability</a:t>
            </a:r>
            <a:r>
              <a:rPr lang="en-US" sz="3200"/>
              <a:t> with a full </a:t>
            </a:r>
            <a:br>
              <a:rPr lang="en-US" sz="3200"/>
            </a:br>
            <a:r>
              <a:rPr lang="en-US" sz="3200"/>
              <a:t>d-sublevel.</a:t>
            </a:r>
          </a:p>
        </p:txBody>
      </p:sp>
      <p:sp>
        <p:nvSpPr>
          <p:cNvPr id="1065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 Stability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autoUpdateAnimBg="0"/>
      <p:bldP spid="106502" grpId="0" autoUpdateAnimBg="0"/>
      <p:bldP spid="10650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762000" y="1774873"/>
            <a:ext cx="7696200" cy="1002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The rungs on this ladder are somewhat like the energy levels in Bohr’s model of the atom.</a:t>
            </a: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776069" y="2970628"/>
            <a:ext cx="45720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1313" indent="-341313">
              <a:spcBef>
                <a:spcPct val="50000"/>
              </a:spcBef>
              <a:buFontTx/>
              <a:buChar char="•"/>
            </a:pPr>
            <a:r>
              <a:rPr lang="en-US" sz="2000" dirty="0"/>
              <a:t>A person on a ladder cannot stand between the rungs. Similarly, the electrons in an atom cannot exist between energy levels</a:t>
            </a:r>
            <a:r>
              <a:rPr lang="en-US" sz="2000" dirty="0" smtClean="0"/>
              <a:t>.</a:t>
            </a:r>
          </a:p>
          <a:p>
            <a:pPr marL="341313" indent="-341313"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The energy levels in atoms are unequally spaced, like the rungs in this unusual ladder. The higher energy levels are closer together.</a:t>
            </a:r>
          </a:p>
          <a:p>
            <a:pPr marL="341313" indent="-341313">
              <a:spcBef>
                <a:spcPct val="50000"/>
              </a:spcBef>
              <a:buFontTx/>
              <a:buChar char="•"/>
            </a:pPr>
            <a:endParaRPr lang="en-US" dirty="0"/>
          </a:p>
        </p:txBody>
      </p:sp>
      <p:pic>
        <p:nvPicPr>
          <p:cNvPr id="129031" name="Picture 7" descr="0132525763_A129a2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2130" y="2940147"/>
            <a:ext cx="2387600" cy="3731455"/>
          </a:xfrm>
          <a:prstGeom prst="rect">
            <a:avLst/>
          </a:prstGeom>
          <a:noFill/>
        </p:spPr>
      </p:pic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705729" y="1145344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658B92"/>
                </a:solidFill>
              </a:rPr>
              <a:t>The Bohr Model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05729" y="192258"/>
            <a:ext cx="7772400" cy="792480"/>
          </a:xfrm>
        </p:spPr>
        <p:txBody>
          <a:bodyPr/>
          <a:lstStyle/>
          <a:p>
            <a:r>
              <a:rPr lang="en-US" dirty="0" smtClean="0"/>
              <a:t>Energy Levels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949325"/>
          </a:xfrm>
        </p:spPr>
        <p:txBody>
          <a:bodyPr/>
          <a:lstStyle/>
          <a:p>
            <a:r>
              <a:rPr lang="en-US" b="1"/>
              <a:t>Electron Configuration Exceptions</a:t>
            </a:r>
            <a:endParaRPr lang="en-US"/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457200" y="2100263"/>
            <a:ext cx="81788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/>
            <a:r>
              <a:rPr lang="en-US" sz="3200"/>
              <a:t>Chromium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965200" y="2803525"/>
            <a:ext cx="81788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buFont typeface="Monotype Sorts" pitchFamily="2" charset="2"/>
              <a:buNone/>
            </a:pPr>
            <a:r>
              <a:rPr lang="en-US" sz="2800">
                <a:solidFill>
                  <a:srgbClr val="FFFF00"/>
                </a:solidFill>
              </a:rPr>
              <a:t>EXPECT</a:t>
            </a:r>
            <a:r>
              <a:rPr lang="en-US" sz="3200">
                <a:solidFill>
                  <a:srgbClr val="FFFF00"/>
                </a:solidFill>
              </a:rPr>
              <a:t>:		[Ar] 4s</a:t>
            </a:r>
            <a:r>
              <a:rPr lang="en-US" sz="3200" baseline="30000">
                <a:solidFill>
                  <a:srgbClr val="FFFF00"/>
                </a:solidFill>
              </a:rPr>
              <a:t>2</a:t>
            </a:r>
            <a:r>
              <a:rPr lang="en-US" sz="3200">
                <a:solidFill>
                  <a:srgbClr val="FFFF00"/>
                </a:solidFill>
              </a:rPr>
              <a:t> 3d</a:t>
            </a:r>
            <a:r>
              <a:rPr lang="en-US" sz="3200" baseline="30000">
                <a:solidFill>
                  <a:srgbClr val="FFFF00"/>
                </a:solidFill>
              </a:rPr>
              <a:t>4</a:t>
            </a:r>
            <a:endParaRPr lang="en-US" sz="3200">
              <a:solidFill>
                <a:srgbClr val="FFFF00"/>
              </a:solidFill>
            </a:endParaRP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965200" y="3565525"/>
            <a:ext cx="81788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buFont typeface="Monotype Sorts" pitchFamily="2" charset="2"/>
              <a:buNone/>
            </a:pPr>
            <a:r>
              <a:rPr lang="en-US" sz="2800">
                <a:solidFill>
                  <a:schemeClr val="accent2"/>
                </a:solidFill>
              </a:rPr>
              <a:t>ACTUALLY</a:t>
            </a:r>
            <a:r>
              <a:rPr lang="en-US" sz="3200">
                <a:solidFill>
                  <a:schemeClr val="accent2"/>
                </a:solidFill>
              </a:rPr>
              <a:t>:		[Ar] 4s</a:t>
            </a:r>
            <a:r>
              <a:rPr lang="en-US" sz="3200" baseline="30000">
                <a:solidFill>
                  <a:schemeClr val="accent2"/>
                </a:solidFill>
              </a:rPr>
              <a:t>1</a:t>
            </a:r>
            <a:r>
              <a:rPr lang="en-US" sz="3200">
                <a:solidFill>
                  <a:schemeClr val="accent2"/>
                </a:solidFill>
              </a:rPr>
              <a:t> 3d</a:t>
            </a:r>
            <a:r>
              <a:rPr lang="en-US" sz="3200" baseline="30000">
                <a:solidFill>
                  <a:schemeClr val="accent2"/>
                </a:solidFill>
              </a:rPr>
              <a:t>5</a:t>
            </a:r>
            <a:endParaRPr lang="en-US" sz="3200">
              <a:solidFill>
                <a:schemeClr val="accent2"/>
              </a:solidFill>
            </a:endParaRPr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457200" y="4684713"/>
            <a:ext cx="81788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10000"/>
              </a:lnSpc>
            </a:pPr>
            <a:r>
              <a:rPr lang="en-US" sz="3200"/>
              <a:t>Chromium gains </a:t>
            </a:r>
            <a:r>
              <a:rPr lang="en-US" sz="3200">
                <a:solidFill>
                  <a:schemeClr val="accent2"/>
                </a:solidFill>
              </a:rPr>
              <a:t>stability</a:t>
            </a:r>
            <a:r>
              <a:rPr lang="en-US" sz="3200"/>
              <a:t> with a half-full d-sublevel.</a:t>
            </a:r>
          </a:p>
        </p:txBody>
      </p:sp>
      <p:sp>
        <p:nvSpPr>
          <p:cNvPr id="10752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 Stability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autoUpdateAnimBg="0"/>
      <p:bldP spid="107526" grpId="0" autoUpdateAnimBg="0"/>
      <p:bldP spid="10752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546" name="Object 2"/>
          <p:cNvGraphicFramePr>
            <a:graphicFrameLocks noChangeAspect="1"/>
          </p:cNvGraphicFramePr>
          <p:nvPr/>
        </p:nvGraphicFramePr>
        <p:xfrm>
          <a:off x="0" y="4212762"/>
          <a:ext cx="9029700" cy="2473325"/>
        </p:xfrm>
        <a:graphic>
          <a:graphicData uri="http://schemas.openxmlformats.org/presentationml/2006/ole">
            <p:oleObj spid="_x0000_s108546" name="Document" r:id="rId3" imgW="4276080" imgH="1711800" progId="Word.Document.8">
              <p:embed/>
            </p:oleObj>
          </a:graphicData>
        </a:graphic>
      </p:graphicFrame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581025" y="4268788"/>
            <a:ext cx="441325" cy="2392362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WordArt 5"/>
          <p:cNvSpPr>
            <a:spLocks noChangeArrowheads="1" noChangeShapeType="1" noTextEdit="1"/>
          </p:cNvSpPr>
          <p:nvPr/>
        </p:nvSpPr>
        <p:spPr bwMode="auto">
          <a:xfrm>
            <a:off x="569913" y="3759200"/>
            <a:ext cx="425450" cy="414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1+</a:t>
            </a: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1063625" y="4605338"/>
            <a:ext cx="441325" cy="2049462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6180138" y="4610100"/>
            <a:ext cx="441325" cy="16970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6650038" y="4610100"/>
            <a:ext cx="441325" cy="16970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7113588" y="4610100"/>
            <a:ext cx="441325" cy="16970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7577138" y="4610100"/>
            <a:ext cx="441325" cy="16970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8053388" y="4610100"/>
            <a:ext cx="441325" cy="16970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6" name="WordArt 12"/>
          <p:cNvSpPr>
            <a:spLocks noChangeAspect="1" noChangeArrowheads="1" noChangeShapeType="1" noTextEdit="1"/>
          </p:cNvSpPr>
          <p:nvPr/>
        </p:nvSpPr>
        <p:spPr bwMode="auto">
          <a:xfrm>
            <a:off x="1062038" y="3762375"/>
            <a:ext cx="430212" cy="40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2+</a:t>
            </a:r>
          </a:p>
        </p:txBody>
      </p:sp>
      <p:sp>
        <p:nvSpPr>
          <p:cNvPr id="108557" name="WordArt 13"/>
          <p:cNvSpPr>
            <a:spLocks noChangeAspect="1" noChangeArrowheads="1" noChangeShapeType="1" noTextEdit="1"/>
          </p:cNvSpPr>
          <p:nvPr/>
        </p:nvSpPr>
        <p:spPr bwMode="auto">
          <a:xfrm>
            <a:off x="6180138" y="3757613"/>
            <a:ext cx="398462" cy="417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3+</a:t>
            </a:r>
          </a:p>
        </p:txBody>
      </p:sp>
      <p:sp>
        <p:nvSpPr>
          <p:cNvPr id="108558" name="WordArt 14"/>
          <p:cNvSpPr>
            <a:spLocks noChangeAspect="1" noChangeArrowheads="1" noChangeShapeType="1" noTextEdit="1"/>
          </p:cNvSpPr>
          <p:nvPr/>
        </p:nvSpPr>
        <p:spPr bwMode="auto">
          <a:xfrm>
            <a:off x="6654800" y="3760788"/>
            <a:ext cx="411163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NA</a:t>
            </a:r>
          </a:p>
        </p:txBody>
      </p:sp>
      <p:sp>
        <p:nvSpPr>
          <p:cNvPr id="108559" name="WordArt 15"/>
          <p:cNvSpPr>
            <a:spLocks noChangeAspect="1" noChangeArrowheads="1" noChangeShapeType="1" noTextEdit="1"/>
          </p:cNvSpPr>
          <p:nvPr/>
        </p:nvSpPr>
        <p:spPr bwMode="auto">
          <a:xfrm>
            <a:off x="7169150" y="3768725"/>
            <a:ext cx="361950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3-</a:t>
            </a:r>
          </a:p>
        </p:txBody>
      </p:sp>
      <p:sp>
        <p:nvSpPr>
          <p:cNvPr id="108560" name="WordArt 16"/>
          <p:cNvSpPr>
            <a:spLocks noChangeAspect="1" noChangeArrowheads="1" noChangeShapeType="1" noTextEdit="1"/>
          </p:cNvSpPr>
          <p:nvPr/>
        </p:nvSpPr>
        <p:spPr bwMode="auto">
          <a:xfrm>
            <a:off x="7645400" y="3768725"/>
            <a:ext cx="325438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2-</a:t>
            </a:r>
          </a:p>
        </p:txBody>
      </p:sp>
      <p:sp>
        <p:nvSpPr>
          <p:cNvPr id="108561" name="WordArt 17"/>
          <p:cNvSpPr>
            <a:spLocks noChangeAspect="1" noChangeArrowheads="1" noChangeShapeType="1" noTextEdit="1"/>
          </p:cNvSpPr>
          <p:nvPr/>
        </p:nvSpPr>
        <p:spPr bwMode="auto">
          <a:xfrm>
            <a:off x="8085138" y="3762375"/>
            <a:ext cx="336550" cy="40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1-</a:t>
            </a:r>
          </a:p>
        </p:txBody>
      </p:sp>
      <p:sp>
        <p:nvSpPr>
          <p:cNvPr id="108562" name="Rectangle 18"/>
          <p:cNvSpPr>
            <a:spLocks noChangeArrowheads="1"/>
          </p:cNvSpPr>
          <p:nvPr/>
        </p:nvSpPr>
        <p:spPr bwMode="auto">
          <a:xfrm>
            <a:off x="8526463" y="4233863"/>
            <a:ext cx="441325" cy="2071687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63" name="WordArt 19"/>
          <p:cNvSpPr>
            <a:spLocks noChangeAspect="1" noChangeArrowheads="1" noChangeShapeType="1" noTextEdit="1"/>
          </p:cNvSpPr>
          <p:nvPr/>
        </p:nvSpPr>
        <p:spPr bwMode="auto">
          <a:xfrm>
            <a:off x="8596313" y="3762375"/>
            <a:ext cx="261937" cy="40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108565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 Stability</a:t>
            </a:r>
          </a:p>
        </p:txBody>
      </p:sp>
      <p:sp>
        <p:nvSpPr>
          <p:cNvPr id="108566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2019300"/>
          </a:xfrm>
        </p:spPr>
        <p:txBody>
          <a:bodyPr/>
          <a:lstStyle/>
          <a:p>
            <a:r>
              <a:rPr lang="en-US" b="1"/>
              <a:t>Ion Formation</a:t>
            </a:r>
          </a:p>
          <a:p>
            <a:pPr lvl="1"/>
            <a:r>
              <a:rPr lang="en-US"/>
              <a:t>Atoms gain or lose electrons to become more stable.</a:t>
            </a:r>
          </a:p>
          <a:p>
            <a:pPr lvl="1"/>
            <a:r>
              <a:rPr lang="en-US"/>
              <a:t>Isoelectronic with the Noble Gases.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nimBg="1"/>
      <p:bldP spid="108549" grpId="0" animBg="1"/>
      <p:bldP spid="108550" grpId="0" animBg="1"/>
      <p:bldP spid="108551" grpId="0" animBg="1"/>
      <p:bldP spid="108552" grpId="0" animBg="1"/>
      <p:bldP spid="108553" grpId="0" animBg="1"/>
      <p:bldP spid="108554" grpId="0" animBg="1"/>
      <p:bldP spid="108555" grpId="0" animBg="1"/>
      <p:bldP spid="108556" grpId="0" animBg="1"/>
      <p:bldP spid="108557" grpId="0" animBg="1"/>
      <p:bldP spid="108558" grpId="0" animBg="1"/>
      <p:bldP spid="108559" grpId="0" animBg="1"/>
      <p:bldP spid="108560" grpId="0" animBg="1"/>
      <p:bldP spid="108561" grpId="0" animBg="1"/>
      <p:bldP spid="108562" grpId="0" animBg="1"/>
      <p:bldP spid="108563" grpId="0" animBg="1"/>
      <p:bldP spid="108566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700088" y="4589463"/>
            <a:ext cx="7745412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buFont typeface="Monotype Sorts" pitchFamily="2" charset="2"/>
              <a:buNone/>
            </a:pPr>
            <a:r>
              <a:rPr lang="en-US" sz="4400">
                <a:solidFill>
                  <a:schemeClr val="accent2"/>
                </a:solidFill>
              </a:rPr>
              <a:t>O</a:t>
            </a:r>
            <a:r>
              <a:rPr lang="en-US" sz="4400" baseline="30000">
                <a:solidFill>
                  <a:schemeClr val="accent2"/>
                </a:solidFill>
              </a:rPr>
              <a:t>2- 	 </a:t>
            </a:r>
            <a:r>
              <a:rPr lang="en-US" sz="4400">
                <a:solidFill>
                  <a:schemeClr val="accent2"/>
                </a:solidFill>
              </a:rPr>
              <a:t>10e</a:t>
            </a:r>
            <a:r>
              <a:rPr lang="en-US" sz="4400" baseline="30000">
                <a:solidFill>
                  <a:schemeClr val="accent2"/>
                </a:solidFill>
              </a:rPr>
              <a:t>-   	  </a:t>
            </a:r>
            <a:r>
              <a:rPr lang="en-US" sz="4400">
                <a:solidFill>
                  <a:schemeClr val="accent2"/>
                </a:solidFill>
              </a:rPr>
              <a:t>[He] 2s</a:t>
            </a:r>
            <a:r>
              <a:rPr lang="en-US" sz="4400" baseline="30000">
                <a:solidFill>
                  <a:schemeClr val="accent2"/>
                </a:solidFill>
              </a:rPr>
              <a:t>2</a:t>
            </a:r>
            <a:r>
              <a:rPr lang="en-US" sz="4400">
                <a:solidFill>
                  <a:schemeClr val="accent2"/>
                </a:solidFill>
              </a:rPr>
              <a:t> 2p</a:t>
            </a:r>
            <a:r>
              <a:rPr lang="en-US" sz="4400" baseline="3000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 Stability</a:t>
            </a:r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2906713"/>
          </a:xfrm>
        </p:spPr>
        <p:txBody>
          <a:bodyPr/>
          <a:lstStyle/>
          <a:p>
            <a:r>
              <a:rPr lang="en-US" b="1"/>
              <a:t>Ion Electron Configuration</a:t>
            </a:r>
          </a:p>
          <a:p>
            <a:pPr lvl="1">
              <a:spcBef>
                <a:spcPct val="40000"/>
              </a:spcBef>
            </a:pPr>
            <a:r>
              <a:rPr lang="en-US"/>
              <a:t>Write the e</a:t>
            </a:r>
            <a:r>
              <a:rPr lang="en-US" baseline="30000"/>
              <a:t>-</a:t>
            </a:r>
            <a:r>
              <a:rPr lang="en-US"/>
              <a:t> config for the closest Noble Gas</a:t>
            </a:r>
          </a:p>
          <a:p>
            <a:pPr lvl="1">
              <a:spcBef>
                <a:spcPct val="40000"/>
              </a:spcBef>
            </a:pPr>
            <a:r>
              <a:rPr lang="en-US" u="sng"/>
              <a:t>EX</a:t>
            </a:r>
            <a:r>
              <a:rPr lang="en-US"/>
              <a:t>: Oxygen ion </a:t>
            </a:r>
            <a:r>
              <a:rPr lang="en-US">
                <a:sym typeface="Symbol" pitchFamily="18" charset="2"/>
              </a:rPr>
              <a:t> O</a:t>
            </a:r>
            <a:r>
              <a:rPr lang="en-US" baseline="30000">
                <a:sym typeface="Symbol" pitchFamily="18" charset="2"/>
              </a:rPr>
              <a:t>2-</a:t>
            </a:r>
            <a:r>
              <a:rPr lang="en-US">
                <a:sym typeface="Symbol" pitchFamily="18" charset="2"/>
              </a:rPr>
              <a:t>  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 autoUpdateAnimBg="0"/>
      <p:bldP spid="109575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762000"/>
          </a:xfrm>
        </p:spPr>
        <p:txBody>
          <a:bodyPr/>
          <a:lstStyle/>
          <a:p>
            <a:r>
              <a:rPr lang="en-US" sz="3600" dirty="0" smtClean="0"/>
              <a:t>Electron Arrangement in Atoms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936" y="1493040"/>
            <a:ext cx="8001000" cy="536496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Atomic </a:t>
            </a:r>
            <a:r>
              <a:rPr lang="en-US" sz="2400" dirty="0" err="1" smtClean="0">
                <a:solidFill>
                  <a:srgbClr val="FFFF00"/>
                </a:solidFill>
              </a:rPr>
              <a:t>Orbitals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Region where there is high probability of finding an electron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Energy levels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Represented by quantum numbers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Principal quantum number (</a:t>
            </a:r>
            <a:r>
              <a:rPr lang="en-US" sz="2400" i="1" dirty="0" smtClean="0">
                <a:solidFill>
                  <a:schemeClr val="tx1"/>
                </a:solidFill>
              </a:rPr>
              <a:t>n</a:t>
            </a:r>
            <a:r>
              <a:rPr lang="en-US" sz="2400" dirty="0" smtClean="0">
                <a:solidFill>
                  <a:schemeClr val="tx1"/>
                </a:solidFill>
              </a:rPr>
              <a:t>) = size of orbital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Also the same as the period of the element.</a:t>
            </a:r>
          </a:p>
          <a:p>
            <a:pPr lvl="3"/>
            <a:r>
              <a:rPr lang="en-US" sz="2400" dirty="0" smtClean="0">
                <a:solidFill>
                  <a:schemeClr val="tx1"/>
                </a:solidFill>
              </a:rPr>
              <a:t>To what energy level does Sulfur (S) belong?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To find out how many electrons can be held in an energy level we use the equation </a:t>
            </a:r>
            <a:r>
              <a:rPr lang="en-US" dirty="0" smtClean="0">
                <a:solidFill>
                  <a:schemeClr val="accent1"/>
                </a:solidFill>
              </a:rPr>
              <a:t>2n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382086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Sublevels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Orbitals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with different shapes and energy levels within a main energy level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Represented by the letters </a:t>
            </a:r>
          </a:p>
          <a:p>
            <a:pPr lvl="2"/>
            <a:r>
              <a:rPr lang="en-US" i="1" dirty="0" smtClean="0">
                <a:solidFill>
                  <a:schemeClr val="tx2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sphere </a:t>
            </a:r>
            <a:r>
              <a:rPr lang="en-US" dirty="0" smtClean="0">
                <a:solidFill>
                  <a:schemeClr val="tx1"/>
                </a:solidFill>
              </a:rPr>
              <a:t>(1 </a:t>
            </a:r>
            <a:r>
              <a:rPr lang="en-US" dirty="0" smtClean="0">
                <a:solidFill>
                  <a:schemeClr val="tx1"/>
                </a:solidFill>
              </a:rPr>
              <a:t>orbital)</a:t>
            </a:r>
          </a:p>
          <a:p>
            <a:pPr lvl="2"/>
            <a:r>
              <a:rPr lang="en-US" i="1" dirty="0" smtClean="0">
                <a:solidFill>
                  <a:schemeClr val="tx2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dumbbell shape </a:t>
            </a:r>
            <a:r>
              <a:rPr lang="en-US" dirty="0" smtClean="0">
                <a:solidFill>
                  <a:schemeClr val="tx1"/>
                </a:solidFill>
              </a:rPr>
              <a:t>(3orbitals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en-US" i="1" dirty="0" smtClean="0">
                <a:solidFill>
                  <a:schemeClr val="tx2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double dumbbell shape  (5 </a:t>
            </a:r>
            <a:r>
              <a:rPr lang="en-US" dirty="0" err="1" smtClean="0">
                <a:solidFill>
                  <a:schemeClr val="tx1"/>
                </a:solidFill>
              </a:rPr>
              <a:t>orbitals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en-US" i="1" dirty="0" smtClean="0">
                <a:solidFill>
                  <a:schemeClr val="tx2"/>
                </a:solidFill>
              </a:rPr>
              <a:t>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 hard to describe (7 </a:t>
            </a:r>
            <a:r>
              <a:rPr lang="en-US" dirty="0" err="1" smtClean="0">
                <a:solidFill>
                  <a:schemeClr val="tx1"/>
                </a:solidFill>
              </a:rPr>
              <a:t>orbitals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rbital 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399" y="228599"/>
            <a:ext cx="7399267" cy="639728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1676400"/>
          <a:ext cx="8534400" cy="4800599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2682875"/>
                <a:gridCol w="1431925"/>
                <a:gridCol w="1981200"/>
              </a:tblGrid>
              <a:tr h="810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Energy Level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Sub-levels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Total Orbitals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Total Electrons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Total Electrons  per Level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0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n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1 (1s orbital)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8CB"/>
                    </a:solidFill>
                  </a:tcPr>
                </a:tc>
              </a:tr>
              <a:tr h="810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n =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1 (2s orbital)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3 (2p orbitals)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</a:tr>
              <a:tr h="11568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n =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1 (3s orbital)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3 (3p orbitals)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5 (3d orbitals)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8CB"/>
                    </a:solidFill>
                  </a:tcPr>
                </a:tc>
              </a:tr>
              <a:tr h="1503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n 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1 (4s orbital)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3 (4p orbitals)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5 (4d orbitals)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7 (4f orbitals)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-28" charset="0"/>
                          <a:ea typeface="ＭＳ Ｐゴシック" pitchFamily="-28" charset="-128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685800"/>
          </a:xfrm>
        </p:spPr>
        <p:txBody>
          <a:bodyPr/>
          <a:lstStyle/>
          <a:p>
            <a:r>
              <a:rPr lang="en-US" sz="3200" dirty="0" smtClean="0"/>
              <a:t>Electron Arrangement in Atoms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06768"/>
            <a:ext cx="8001000" cy="5146431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smtClean="0">
                <a:solidFill>
                  <a:srgbClr val="FFFF00"/>
                </a:solidFill>
              </a:rPr>
              <a:t>s</a:t>
            </a:r>
            <a:r>
              <a:rPr lang="en-US" dirty="0" smtClean="0">
                <a:solidFill>
                  <a:srgbClr val="FFFF00"/>
                </a:solidFill>
              </a:rPr>
              <a:t> sublevel</a:t>
            </a:r>
          </a:p>
          <a:p>
            <a:pPr lvl="1"/>
            <a:r>
              <a:rPr lang="en-US" dirty="0" smtClean="0"/>
              <a:t>1 orbital</a:t>
            </a:r>
          </a:p>
          <a:p>
            <a:pPr lvl="1"/>
            <a:r>
              <a:rPr lang="en-US" dirty="0" smtClean="0"/>
              <a:t>Can hold maximum of 2 electrons</a:t>
            </a:r>
          </a:p>
          <a:p>
            <a:r>
              <a:rPr lang="en-US" i="1" dirty="0" smtClean="0">
                <a:solidFill>
                  <a:srgbClr val="FFFF00"/>
                </a:solidFill>
              </a:rPr>
              <a:t>p</a:t>
            </a:r>
            <a:r>
              <a:rPr lang="en-US" dirty="0" smtClean="0">
                <a:solidFill>
                  <a:srgbClr val="FFFF00"/>
                </a:solidFill>
              </a:rPr>
              <a:t> sublevel</a:t>
            </a:r>
          </a:p>
          <a:p>
            <a:pPr lvl="1"/>
            <a:r>
              <a:rPr lang="en-US" dirty="0" smtClean="0"/>
              <a:t>3 </a:t>
            </a:r>
            <a:r>
              <a:rPr lang="en-US" dirty="0" err="1" smtClean="0"/>
              <a:t>orbitals</a:t>
            </a:r>
            <a:endParaRPr lang="en-US" dirty="0" smtClean="0"/>
          </a:p>
          <a:p>
            <a:pPr lvl="1"/>
            <a:r>
              <a:rPr lang="en-US" dirty="0" smtClean="0"/>
              <a:t>Can hold maximum of 6 electrons</a:t>
            </a:r>
          </a:p>
          <a:p>
            <a:r>
              <a:rPr lang="en-US" i="1" dirty="0" smtClean="0">
                <a:solidFill>
                  <a:srgbClr val="FFFF00"/>
                </a:solidFill>
              </a:rPr>
              <a:t>d</a:t>
            </a:r>
            <a:r>
              <a:rPr lang="en-US" dirty="0" smtClean="0">
                <a:solidFill>
                  <a:srgbClr val="FFFF00"/>
                </a:solidFill>
              </a:rPr>
              <a:t> sublevel</a:t>
            </a:r>
          </a:p>
          <a:p>
            <a:pPr lvl="1"/>
            <a:r>
              <a:rPr lang="en-US" dirty="0" smtClean="0"/>
              <a:t>5 </a:t>
            </a:r>
            <a:r>
              <a:rPr lang="en-US" dirty="0" err="1" smtClean="0"/>
              <a:t>orbitals</a:t>
            </a:r>
            <a:endParaRPr lang="en-US" dirty="0" smtClean="0"/>
          </a:p>
          <a:p>
            <a:pPr lvl="1"/>
            <a:r>
              <a:rPr lang="en-US" dirty="0" smtClean="0"/>
              <a:t>Can hold maximum of 10 electrons</a:t>
            </a:r>
          </a:p>
          <a:p>
            <a:r>
              <a:rPr lang="en-US" i="1" dirty="0" smtClean="0">
                <a:solidFill>
                  <a:srgbClr val="FFFF00"/>
                </a:solidFill>
              </a:rPr>
              <a:t>f </a:t>
            </a:r>
            <a:r>
              <a:rPr lang="en-US" dirty="0" smtClean="0">
                <a:solidFill>
                  <a:srgbClr val="FFFF00"/>
                </a:solidFill>
              </a:rPr>
              <a:t>sublevel</a:t>
            </a:r>
          </a:p>
          <a:p>
            <a:pPr lvl="1"/>
            <a:r>
              <a:rPr lang="en-US" dirty="0" smtClean="0"/>
              <a:t>7 </a:t>
            </a:r>
            <a:r>
              <a:rPr lang="en-US" dirty="0" err="1" smtClean="0"/>
              <a:t>orbitals</a:t>
            </a:r>
            <a:endParaRPr lang="en-US" dirty="0" smtClean="0"/>
          </a:p>
          <a:p>
            <a:pPr lvl="1"/>
            <a:r>
              <a:rPr lang="en-US" dirty="0" smtClean="0"/>
              <a:t>Can hold maximum of 14 electrons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 General Rules</a:t>
            </a:r>
          </a:p>
        </p:txBody>
      </p:sp>
      <p:grpSp>
        <p:nvGrpSpPr>
          <p:cNvPr id="95244" name="Group 12"/>
          <p:cNvGrpSpPr>
            <a:grpSpLocks/>
          </p:cNvGrpSpPr>
          <p:nvPr/>
        </p:nvGrpSpPr>
        <p:grpSpPr bwMode="auto">
          <a:xfrm>
            <a:off x="3835400" y="4148138"/>
            <a:ext cx="1474788" cy="1395412"/>
            <a:chOff x="2416" y="2967"/>
            <a:chExt cx="929" cy="879"/>
          </a:xfrm>
        </p:grpSpPr>
        <p:grpSp>
          <p:nvGrpSpPr>
            <p:cNvPr id="95239" name="Group 7"/>
            <p:cNvGrpSpPr>
              <a:grpSpLocks/>
            </p:cNvGrpSpPr>
            <p:nvPr/>
          </p:nvGrpSpPr>
          <p:grpSpPr bwMode="auto">
            <a:xfrm>
              <a:off x="2718" y="3078"/>
              <a:ext cx="326" cy="657"/>
              <a:chOff x="2761" y="3300"/>
              <a:chExt cx="211" cy="657"/>
            </a:xfrm>
          </p:grpSpPr>
          <p:sp>
            <p:nvSpPr>
              <p:cNvPr id="95240" name="Line 8"/>
              <p:cNvSpPr>
                <a:spLocks noChangeShapeType="1"/>
              </p:cNvSpPr>
              <p:nvPr/>
            </p:nvSpPr>
            <p:spPr bwMode="auto">
              <a:xfrm flipV="1">
                <a:off x="2761" y="3300"/>
                <a:ext cx="0" cy="638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stealth" w="lg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41" name="Line 9"/>
              <p:cNvSpPr>
                <a:spLocks noChangeShapeType="1"/>
              </p:cNvSpPr>
              <p:nvPr/>
            </p:nvSpPr>
            <p:spPr bwMode="auto">
              <a:xfrm>
                <a:off x="2972" y="3319"/>
                <a:ext cx="0" cy="638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stealth" w="lg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243" name="Rectangle 11"/>
            <p:cNvSpPr>
              <a:spLocks noChangeArrowheads="1"/>
            </p:cNvSpPr>
            <p:nvPr/>
          </p:nvSpPr>
          <p:spPr bwMode="auto">
            <a:xfrm>
              <a:off x="2416" y="2967"/>
              <a:ext cx="929" cy="879"/>
            </a:xfrm>
            <a:prstGeom prst="rect">
              <a:avLst/>
            </a:prstGeom>
            <a:noFill/>
            <a:ln w="762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524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2751138"/>
          </a:xfrm>
        </p:spPr>
        <p:txBody>
          <a:bodyPr/>
          <a:lstStyle/>
          <a:p>
            <a:r>
              <a:rPr lang="en-US" b="1"/>
              <a:t>Pauli Exclusion Principle</a:t>
            </a:r>
          </a:p>
          <a:p>
            <a:pPr lvl="1">
              <a:lnSpc>
                <a:spcPct val="130000"/>
              </a:lnSpc>
            </a:pPr>
            <a:r>
              <a:rPr lang="en-US"/>
              <a:t>Each orbital can hold TWO electrons with opposite spins.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2" name="Picture 6" descr="orbital energy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5638" y="2097088"/>
            <a:ext cx="4338637" cy="4102100"/>
          </a:xfrm>
          <a:prstGeom prst="rect">
            <a:avLst/>
          </a:prstGeom>
          <a:noFill/>
        </p:spPr>
      </p:pic>
      <p:sp>
        <p:nvSpPr>
          <p:cNvPr id="9626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 General Rules</a:t>
            </a:r>
          </a:p>
        </p:txBody>
      </p:sp>
      <p:sp>
        <p:nvSpPr>
          <p:cNvPr id="9626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Aufbau Principle</a:t>
            </a:r>
          </a:p>
          <a:p>
            <a:pPr lvl="1">
              <a:spcBef>
                <a:spcPct val="50000"/>
              </a:spcBef>
            </a:pPr>
            <a:r>
              <a:rPr lang="en-US"/>
              <a:t>Electrons fill the </a:t>
            </a:r>
            <a:br>
              <a:rPr lang="en-US"/>
            </a:br>
            <a:r>
              <a:rPr lang="en-US"/>
              <a:t>lowest energy </a:t>
            </a:r>
            <a:br>
              <a:rPr lang="en-US"/>
            </a:br>
            <a:r>
              <a:rPr lang="en-US"/>
              <a:t>orbitals first.</a:t>
            </a:r>
          </a:p>
          <a:p>
            <a:pPr lvl="1">
              <a:spcBef>
                <a:spcPct val="50000"/>
              </a:spcBef>
            </a:pPr>
            <a:r>
              <a:rPr lang="en-US"/>
              <a:t>“Lazy Tenant </a:t>
            </a:r>
            <a:br>
              <a:rPr lang="en-US"/>
            </a:br>
            <a:r>
              <a:rPr lang="en-US"/>
              <a:t>Rule”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4" grpId="0" build="p" bldLvl="2" autoUpdateAnimBg="0"/>
    </p:bldLst>
  </p:timing>
</p:sld>
</file>

<file path=ppt/theme/theme1.xml><?xml version="1.0" encoding="utf-8"?>
<a:theme xmlns:a="http://schemas.openxmlformats.org/drawingml/2006/main" name="Contemporary Portrait.pot">
  <a:themeElements>
    <a:clrScheme name="">
      <a:dk1>
        <a:srgbClr val="000000"/>
      </a:dk1>
      <a:lt1>
        <a:srgbClr val="FFFFCC"/>
      </a:lt1>
      <a:dk2>
        <a:srgbClr val="000066"/>
      </a:dk2>
      <a:lt2>
        <a:srgbClr val="FFCC00"/>
      </a:lt2>
      <a:accent1>
        <a:srgbClr val="FFCC00"/>
      </a:accent1>
      <a:accent2>
        <a:srgbClr val="FFCC00"/>
      </a:accent2>
      <a:accent3>
        <a:srgbClr val="AAAAB8"/>
      </a:accent3>
      <a:accent4>
        <a:srgbClr val="DADAAE"/>
      </a:accent4>
      <a:accent5>
        <a:srgbClr val="FFE2AA"/>
      </a:accent5>
      <a:accent6>
        <a:srgbClr val="E7B900"/>
      </a:accent6>
      <a:hlink>
        <a:srgbClr val="FFFF00"/>
      </a:hlink>
      <a:folHlink>
        <a:srgbClr val="3399FF"/>
      </a:folHlink>
    </a:clrScheme>
    <a:fontScheme name="Contemporary Portrait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temporary Portrait.po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.po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.po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3229</TotalTime>
  <Words>683</Words>
  <Application>Microsoft Office PowerPoint</Application>
  <PresentationFormat>On-screen Show (4:3)</PresentationFormat>
  <Paragraphs>192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Contemporary Portrait.pot</vt:lpstr>
      <vt:lpstr>Photo Editor Photo</vt:lpstr>
      <vt:lpstr>Document</vt:lpstr>
      <vt:lpstr>IV. Electron Configuration </vt:lpstr>
      <vt:lpstr>Energy Levels</vt:lpstr>
      <vt:lpstr>Electron Arrangement in Atoms</vt:lpstr>
      <vt:lpstr>Sublevels</vt:lpstr>
      <vt:lpstr>Slide 5</vt:lpstr>
      <vt:lpstr>Slide 6</vt:lpstr>
      <vt:lpstr>Electron Arrangement in Atoms</vt:lpstr>
      <vt:lpstr>A.  General Rules</vt:lpstr>
      <vt:lpstr>A.  General Rules</vt:lpstr>
      <vt:lpstr>A.  General Rules</vt:lpstr>
      <vt:lpstr>B. Notation</vt:lpstr>
      <vt:lpstr>B. Notation</vt:lpstr>
      <vt:lpstr>C.  Periodic Patterns</vt:lpstr>
      <vt:lpstr>C.  Periodic Patterns</vt:lpstr>
      <vt:lpstr>C.  Periodic Patterns</vt:lpstr>
      <vt:lpstr>C.  Periodic Patterns</vt:lpstr>
      <vt:lpstr>C.  Periodic Patterns</vt:lpstr>
      <vt:lpstr>D.  Stability</vt:lpstr>
      <vt:lpstr>D.  Stability</vt:lpstr>
      <vt:lpstr>D.  Stability</vt:lpstr>
      <vt:lpstr>D.  Stability</vt:lpstr>
      <vt:lpstr>D.  Stability</vt:lpstr>
    </vt:vector>
  </TitlesOfParts>
  <Company>Northside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IV. Electron Configuration</dc:title>
  <dc:creator>Mrs. Johannesson</dc:creator>
  <cp:lastModifiedBy>mshull</cp:lastModifiedBy>
  <cp:revision>102</cp:revision>
  <cp:lastPrinted>1999-10-07T15:36:46Z</cp:lastPrinted>
  <dcterms:created xsi:type="dcterms:W3CDTF">1999-10-06T14:47:50Z</dcterms:created>
  <dcterms:modified xsi:type="dcterms:W3CDTF">2015-10-21T11:30:44Z</dcterms:modified>
</cp:coreProperties>
</file>