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6"/>
  </p:notesMasterIdLst>
  <p:handoutMasterIdLst>
    <p:handoutMasterId r:id="rId7"/>
  </p:handoutMasterIdLst>
  <p:sldIdLst>
    <p:sldId id="325" r:id="rId2"/>
    <p:sldId id="326" r:id="rId3"/>
    <p:sldId id="315" r:id="rId4"/>
    <p:sldId id="316" r:id="rId5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C6C00"/>
    <a:srgbClr val="FF0000"/>
    <a:srgbClr val="FB5FFF"/>
    <a:srgbClr val="FFFF66"/>
    <a:srgbClr val="FFFF99"/>
    <a:srgbClr val="99FFCC"/>
    <a:srgbClr val="FF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581" autoAdjust="0"/>
  </p:normalViewPr>
  <p:slideViewPr>
    <p:cSldViewPr snapToGrid="0"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24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34" tIns="46767" rIns="93534" bIns="46767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4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34" tIns="46767" rIns="93534" bIns="4676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743"/>
            <a:ext cx="3037840" cy="464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34" tIns="46767" rIns="93534" bIns="46767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31743"/>
            <a:ext cx="3037840" cy="464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34" tIns="46767" rIns="93534" bIns="4676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93E5B77-EAD9-461C-8579-181B3227526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34" tIns="46767" rIns="93534" bIns="46767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6963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34" tIns="46767" rIns="93534" bIns="4676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9636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6913"/>
            <a:ext cx="46466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963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872"/>
            <a:ext cx="5140960" cy="4183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34" tIns="46767" rIns="93534" bIns="467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963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743"/>
            <a:ext cx="3037840" cy="464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34" tIns="46767" rIns="93534" bIns="46767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6963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743"/>
            <a:ext cx="3037840" cy="464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34" tIns="46767" rIns="93534" bIns="4676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9276662-5066-4E9B-B4C5-40B9CBC60F8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-3175" y="1600200"/>
            <a:ext cx="9147175" cy="1063625"/>
            <a:chOff x="-2" y="1536"/>
            <a:chExt cx="5762" cy="670"/>
          </a:xfrm>
        </p:grpSpPr>
        <p:grpSp>
          <p:nvGrpSpPr>
            <p:cNvPr id="4099" name="Group 3"/>
            <p:cNvGrpSpPr>
              <a:grpSpLocks/>
            </p:cNvGrpSpPr>
            <p:nvPr/>
          </p:nvGrpSpPr>
          <p:grpSpPr bwMode="auto">
            <a:xfrm flipH="1">
              <a:off x="-2" y="1562"/>
              <a:ext cx="5762" cy="638"/>
              <a:chOff x="-2" y="1562"/>
              <a:chExt cx="5762" cy="638"/>
            </a:xfrm>
          </p:grpSpPr>
          <p:sp>
            <p:nvSpPr>
              <p:cNvPr id="4100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1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2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3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4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5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7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8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9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0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1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2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3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4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5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6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7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8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119" name="Freeform 23"/>
            <p:cNvSpPr>
              <a:spLocks/>
            </p:cNvSpPr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0" name="Freeform 24"/>
            <p:cNvSpPr>
              <a:spLocks/>
            </p:cNvSpPr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21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0" y="3103563"/>
            <a:ext cx="9144000" cy="1143000"/>
          </a:xfrm>
        </p:spPr>
        <p:txBody>
          <a:bodyPr anchor="t"/>
          <a:lstStyle>
            <a:lvl1pPr algn="ctr"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22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0" y="457200"/>
            <a:ext cx="9144000" cy="1136650"/>
          </a:xfrm>
        </p:spPr>
        <p:txBody>
          <a:bodyPr anchor="ctr"/>
          <a:lstStyle>
            <a:lvl1pPr marL="0" indent="0" algn="ctr">
              <a:buFont typeface="Monotype Sorts" pitchFamily="2" charset="2"/>
              <a:buNone/>
              <a:defRPr sz="4800" b="1">
                <a:latin typeface="Arial Rounded MT Bold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23" name="Rectangle 27"/>
          <p:cNvSpPr>
            <a:spLocks noGrp="1" noChangeArrowheads="1"/>
          </p:cNvSpPr>
          <p:nvPr>
            <p:ph type="dt" sz="half" idx="2"/>
          </p:nvPr>
        </p:nvSpPr>
        <p:spPr>
          <a:xfrm>
            <a:off x="1166813" y="6248400"/>
            <a:ext cx="1905000" cy="457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4124" name="Rectangle 2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4125" name="Rectangle 2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75450" y="6180138"/>
            <a:ext cx="1905000" cy="457200"/>
          </a:xfrm>
        </p:spPr>
        <p:txBody>
          <a:bodyPr anchor="ctr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F8921F62-4284-4457-B093-809B4024FFA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126" name="AutoShape 30">
            <a:hlinkClick r:id="rId2" action="ppaction://hlinksldjump" highlightClick="1"/>
          </p:cNvPr>
          <p:cNvSpPr>
            <a:spLocks noChangeArrowheads="1"/>
          </p:cNvSpPr>
          <p:nvPr userDrawn="1"/>
        </p:nvSpPr>
        <p:spPr bwMode="auto">
          <a:xfrm>
            <a:off x="6442075" y="6224588"/>
            <a:ext cx="365125" cy="365125"/>
          </a:xfrm>
          <a:prstGeom prst="actionButtonBlank">
            <a:avLst/>
          </a:prstGeom>
          <a:solidFill>
            <a:schemeClr val="tx2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200">
                <a:solidFill>
                  <a:schemeClr val="bg1"/>
                </a:solidFill>
                <a:latin typeface="Arial Rounded MT Bold" pitchFamily="34" charset="0"/>
              </a:rPr>
              <a:t>I</a:t>
            </a:r>
          </a:p>
        </p:txBody>
      </p:sp>
      <p:sp>
        <p:nvSpPr>
          <p:cNvPr id="4127" name="AutoShape 31">
            <a:hlinkClick r:id="" action="ppaction://noaction" highlightClick="1"/>
          </p:cNvPr>
          <p:cNvSpPr>
            <a:spLocks noChangeArrowheads="1"/>
          </p:cNvSpPr>
          <p:nvPr userDrawn="1"/>
        </p:nvSpPr>
        <p:spPr bwMode="auto">
          <a:xfrm>
            <a:off x="6916738" y="6224588"/>
            <a:ext cx="365125" cy="365125"/>
          </a:xfrm>
          <a:prstGeom prst="actionButtonBlank">
            <a:avLst/>
          </a:prstGeom>
          <a:solidFill>
            <a:schemeClr val="tx2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200">
                <a:solidFill>
                  <a:schemeClr val="bg1"/>
                </a:solidFill>
                <a:latin typeface="Arial Rounded MT Bold" pitchFamily="34" charset="0"/>
              </a:rPr>
              <a:t>II</a:t>
            </a:r>
          </a:p>
        </p:txBody>
      </p:sp>
      <p:sp>
        <p:nvSpPr>
          <p:cNvPr id="4128" name="AutoShape 32">
            <a:hlinkClick r:id="" action="ppaction://noaction" highlightClick="1"/>
          </p:cNvPr>
          <p:cNvSpPr>
            <a:spLocks noChangeArrowheads="1"/>
          </p:cNvSpPr>
          <p:nvPr userDrawn="1"/>
        </p:nvSpPr>
        <p:spPr bwMode="auto">
          <a:xfrm>
            <a:off x="7391400" y="6224588"/>
            <a:ext cx="365125" cy="365125"/>
          </a:xfrm>
          <a:prstGeom prst="actionButtonBlank">
            <a:avLst/>
          </a:prstGeom>
          <a:solidFill>
            <a:schemeClr val="tx2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200">
                <a:solidFill>
                  <a:schemeClr val="bg1"/>
                </a:solidFill>
                <a:latin typeface="Arial Rounded MT Bold" pitchFamily="34" charset="0"/>
              </a:rPr>
              <a:t>III</a:t>
            </a:r>
          </a:p>
        </p:txBody>
      </p:sp>
      <p:sp>
        <p:nvSpPr>
          <p:cNvPr id="4129" name="AutoShape 33">
            <a:hlinkClick r:id="rId2" action="ppaction://hlinksldjump" highlightClick="1"/>
          </p:cNvPr>
          <p:cNvSpPr>
            <a:spLocks noChangeArrowheads="1"/>
          </p:cNvSpPr>
          <p:nvPr userDrawn="1"/>
        </p:nvSpPr>
        <p:spPr bwMode="auto">
          <a:xfrm>
            <a:off x="7866063" y="6224588"/>
            <a:ext cx="365125" cy="365125"/>
          </a:xfrm>
          <a:prstGeom prst="actionButtonBlank">
            <a:avLst/>
          </a:prstGeom>
          <a:solidFill>
            <a:schemeClr val="tx2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200">
                <a:solidFill>
                  <a:schemeClr val="bg1"/>
                </a:solidFill>
                <a:latin typeface="Arial Rounded MT Bold" pitchFamily="34" charset="0"/>
              </a:rPr>
              <a:t>IV</a:t>
            </a:r>
          </a:p>
        </p:txBody>
      </p:sp>
      <p:sp>
        <p:nvSpPr>
          <p:cNvPr id="4130" name="AutoShape 34">
            <a:hlinkClick r:id="" action="ppaction://noaction" highlightClick="1"/>
          </p:cNvPr>
          <p:cNvSpPr>
            <a:spLocks noChangeArrowheads="1"/>
          </p:cNvSpPr>
          <p:nvPr userDrawn="1"/>
        </p:nvSpPr>
        <p:spPr bwMode="auto">
          <a:xfrm>
            <a:off x="8340725" y="6224588"/>
            <a:ext cx="365125" cy="365125"/>
          </a:xfrm>
          <a:prstGeom prst="actionButtonBlank">
            <a:avLst/>
          </a:prstGeom>
          <a:solidFill>
            <a:schemeClr val="tx2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200">
                <a:solidFill>
                  <a:schemeClr val="bg1"/>
                </a:solidFill>
                <a:latin typeface="Arial Rounded MT Bold" pitchFamily="34" charset="0"/>
              </a:rPr>
              <a:t>V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B8D585-CD31-43BF-8C07-FF8994D281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43750" y="0"/>
            <a:ext cx="20002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0"/>
            <a:ext cx="584835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93B18D-3362-4F26-B090-2C3C44075C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995247-62C0-481D-996D-6ED5C27274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479FE9-DE48-42A0-9504-8980AA8A3C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3163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5563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4E8721-CC73-4D62-B001-2E2EF65BEF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1B9E12-98E1-4A57-960C-36C58F4313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7E87DB-0626-4546-812A-56390C2AC4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376A0D-CD07-4CDE-A920-3718E7F164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244F34-944C-434E-8A9B-642B083DBC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0F3712-CECB-4873-AB95-34C129DA6A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7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0"/>
            <a:ext cx="800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98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163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3099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1400">
                <a:solidFill>
                  <a:schemeClr val="folHlink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folHlink"/>
                </a:solidFill>
                <a:latin typeface="+mn-lt"/>
              </a:defRPr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folHlink"/>
                </a:solidFill>
                <a:latin typeface="+mn-lt"/>
              </a:defRPr>
            </a:lvl1pPr>
          </a:lstStyle>
          <a:p>
            <a:fld id="{0B15289D-CBB6-4AF4-B313-F312D3BA27F1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104" name="Group 32"/>
          <p:cNvGrpSpPr>
            <a:grpSpLocks/>
          </p:cNvGrpSpPr>
          <p:nvPr/>
        </p:nvGrpSpPr>
        <p:grpSpPr bwMode="auto">
          <a:xfrm>
            <a:off x="1238250" y="965200"/>
            <a:ext cx="7743825" cy="122238"/>
            <a:chOff x="740" y="608"/>
            <a:chExt cx="4878" cy="77"/>
          </a:xfrm>
        </p:grpSpPr>
        <p:sp>
          <p:nvSpPr>
            <p:cNvPr id="3103" name="Rectangle 31"/>
            <p:cNvSpPr>
              <a:spLocks noChangeArrowheads="1"/>
            </p:cNvSpPr>
            <p:nvPr/>
          </p:nvSpPr>
          <p:spPr bwMode="auto">
            <a:xfrm>
              <a:off x="771" y="638"/>
              <a:ext cx="4847" cy="47"/>
            </a:xfrm>
            <a:prstGeom prst="rect">
              <a:avLst/>
            </a:prstGeom>
            <a:solidFill>
              <a:schemeClr val="bg2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2" name="Rectangle 30"/>
            <p:cNvSpPr>
              <a:spLocks noChangeArrowheads="1"/>
            </p:cNvSpPr>
            <p:nvPr/>
          </p:nvSpPr>
          <p:spPr bwMode="auto">
            <a:xfrm>
              <a:off x="740" y="608"/>
              <a:ext cx="4847" cy="47"/>
            </a:xfrm>
            <a:prstGeom prst="rect">
              <a:avLst/>
            </a:prstGeom>
            <a:solidFill>
              <a:schemeClr val="hlink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-4763"/>
            <a:ext cx="1063625" cy="6858001"/>
            <a:chOff x="0" y="-3"/>
            <a:chExt cx="670" cy="4320"/>
          </a:xfrm>
        </p:grpSpPr>
        <p:grpSp>
          <p:nvGrpSpPr>
            <p:cNvPr id="3075" name="Group 3"/>
            <p:cNvGrpSpPr>
              <a:grpSpLocks/>
            </p:cNvGrpSpPr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3076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7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8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9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0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1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2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4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5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6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7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8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9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0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1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2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3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4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095" name="Freeform 23"/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6" name="Freeform 24"/>
            <p:cNvSpPr>
              <a:spLocks/>
            </p:cNvSpPr>
            <p:nvPr/>
          </p:nvSpPr>
          <p:spPr bwMode="ltGray">
            <a:xfrm rot="16200000" flipH="1">
              <a:off x="-1584" y="2062"/>
              <a:ext cx="4319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bg1"/>
          </a:solidFill>
          <a:latin typeface="Arial Rounded MT Bold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bg1"/>
          </a:solidFill>
          <a:latin typeface="Arial Rounded MT Bold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bg1"/>
          </a:solidFill>
          <a:latin typeface="Arial Rounded MT Bold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bg1"/>
          </a:solidFill>
          <a:latin typeface="Arial Rounded MT Bold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bg1"/>
          </a:solidFill>
          <a:latin typeface="Arial Rounded MT Bold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bg1"/>
          </a:solidFill>
          <a:latin typeface="Arial Rounded MT Bold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bg1"/>
          </a:solidFill>
          <a:latin typeface="Arial Rounded MT Bold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bg1"/>
          </a:solidFill>
          <a:latin typeface="Arial Rounded MT Bold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Monotype Sorts" pitchFamily="2" charset="2"/>
        <a:buChar char="n"/>
        <a:defRPr kumimoji="1" sz="34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Symbol" pitchFamily="18" charset="2"/>
        <a:buChar char="·"/>
        <a:defRPr kumimoji="1" sz="3400">
          <a:solidFill>
            <a:schemeClr val="bg1"/>
          </a:solidFill>
          <a:latin typeface="+mn-lt"/>
        </a:defRPr>
      </a:lvl2pPr>
      <a:lvl3pPr marL="1147763" indent="-2333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-"/>
        <a:defRPr kumimoji="1" sz="3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3800">
          <a:solidFill>
            <a:schemeClr val="folHlink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3800">
          <a:solidFill>
            <a:schemeClr val="folHlink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3800">
          <a:solidFill>
            <a:schemeClr val="folHlink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3800">
          <a:solidFill>
            <a:schemeClr val="folHlink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3800">
          <a:solidFill>
            <a:schemeClr val="folHlink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3800">
          <a:solidFill>
            <a:schemeClr val="folHlink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52" name="Picture 8" descr="al&amp;br"/>
          <p:cNvPicPr>
            <a:picLocks noChangeAspect="1" noChangeArrowheads="1"/>
          </p:cNvPicPr>
          <p:nvPr/>
        </p:nvPicPr>
        <p:blipFill>
          <a:blip r:embed="rId2" cstate="print">
            <a:lum contrast="18000"/>
          </a:blip>
          <a:srcRect/>
          <a:stretch>
            <a:fillRect/>
          </a:stretch>
        </p:blipFill>
        <p:spPr bwMode="auto">
          <a:xfrm>
            <a:off x="912813" y="3822700"/>
            <a:ext cx="3679825" cy="27686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82953" name="Rectangle 9"/>
          <p:cNvSpPr>
            <a:spLocks noGrp="1" noChangeArrowheads="1"/>
          </p:cNvSpPr>
          <p:nvPr>
            <p:ph type="ctrTitle"/>
          </p:nvPr>
        </p:nvSpPr>
        <p:spPr>
          <a:xfrm>
            <a:off x="0" y="2828925"/>
            <a:ext cx="9144000" cy="1143000"/>
          </a:xfrm>
        </p:spPr>
        <p:txBody>
          <a:bodyPr/>
          <a:lstStyle/>
          <a:p>
            <a:r>
              <a:rPr lang="en-US" dirty="0"/>
              <a:t>IV. Reaction Energy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					</a:t>
            </a:r>
            <a:endParaRPr lang="en-US" sz="4200" b="0" dirty="0"/>
          </a:p>
        </p:txBody>
      </p:sp>
      <p:sp>
        <p:nvSpPr>
          <p:cNvPr id="82954" name="Rectangle 1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Ch. </a:t>
            </a:r>
            <a:r>
              <a:rPr lang="en-US" dirty="0" smtClean="0"/>
              <a:t>11 </a:t>
            </a:r>
            <a:r>
              <a:rPr lang="en-US" dirty="0"/>
              <a:t>– Chemical Reactions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A. Reaction Pathway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Shows the change in energy during a chemical reaction</a:t>
            </a:r>
          </a:p>
        </p:txBody>
      </p:sp>
      <p:grpSp>
        <p:nvGrpSpPr>
          <p:cNvPr id="83986" name="Group 18"/>
          <p:cNvGrpSpPr>
            <a:grpSpLocks/>
          </p:cNvGrpSpPr>
          <p:nvPr/>
        </p:nvGrpSpPr>
        <p:grpSpPr bwMode="auto">
          <a:xfrm>
            <a:off x="1950090" y="2775281"/>
            <a:ext cx="6289675" cy="3797300"/>
            <a:chOff x="1237" y="1774"/>
            <a:chExt cx="3962" cy="2392"/>
          </a:xfrm>
        </p:grpSpPr>
        <p:graphicFrame>
          <p:nvGraphicFramePr>
            <p:cNvPr id="83981" name="Object 13"/>
            <p:cNvGraphicFramePr>
              <a:graphicFrameLocks noChangeAspect="1"/>
            </p:cNvGraphicFramePr>
            <p:nvPr/>
          </p:nvGraphicFramePr>
          <p:xfrm>
            <a:off x="1237" y="1774"/>
            <a:ext cx="3962" cy="2392"/>
          </p:xfrm>
          <a:graphic>
            <a:graphicData uri="http://schemas.openxmlformats.org/presentationml/2006/ole">
              <p:oleObj spid="_x0000_s83981" name="QuickTime Picture" r:id="rId3" imgW="6200318" imgH="4815894" progId="">
                <p:embed/>
              </p:oleObj>
            </a:graphicData>
          </a:graphic>
        </p:graphicFrame>
        <p:sp>
          <p:nvSpPr>
            <p:cNvPr id="83982" name="Rectangle 14"/>
            <p:cNvSpPr>
              <a:spLocks noChangeArrowheads="1"/>
            </p:cNvSpPr>
            <p:nvPr/>
          </p:nvSpPr>
          <p:spPr bwMode="auto">
            <a:xfrm>
              <a:off x="2918" y="3830"/>
              <a:ext cx="2039" cy="16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83" name="Rectangle 15"/>
            <p:cNvSpPr>
              <a:spLocks noChangeArrowheads="1"/>
            </p:cNvSpPr>
            <p:nvPr/>
          </p:nvSpPr>
          <p:spPr bwMode="auto">
            <a:xfrm>
              <a:off x="1398" y="2153"/>
              <a:ext cx="164" cy="48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3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build="p" autoUpdateAnimBg="0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690" name="Group 10"/>
          <p:cNvGrpSpPr>
            <a:grpSpLocks/>
          </p:cNvGrpSpPr>
          <p:nvPr/>
        </p:nvGrpSpPr>
        <p:grpSpPr bwMode="auto">
          <a:xfrm>
            <a:off x="4873625" y="1617663"/>
            <a:ext cx="3870325" cy="3360737"/>
            <a:chOff x="3070" y="1019"/>
            <a:chExt cx="2438" cy="2117"/>
          </a:xfrm>
        </p:grpSpPr>
        <p:pic>
          <p:nvPicPr>
            <p:cNvPr id="71686" name="Picture 6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070" y="1019"/>
              <a:ext cx="2438" cy="211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</p:pic>
        <p:sp>
          <p:nvSpPr>
            <p:cNvPr id="71689" name="Line 9"/>
            <p:cNvSpPr>
              <a:spLocks noChangeShapeType="1"/>
            </p:cNvSpPr>
            <p:nvPr/>
          </p:nvSpPr>
          <p:spPr bwMode="auto">
            <a:xfrm flipH="1">
              <a:off x="3912" y="2194"/>
              <a:ext cx="40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B. Exothermic Reaction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443038"/>
            <a:ext cx="7772400" cy="3556000"/>
          </a:xfrm>
        </p:spPr>
        <p:txBody>
          <a:bodyPr/>
          <a:lstStyle/>
          <a:p>
            <a:r>
              <a:rPr lang="en-US"/>
              <a:t>reaction that</a:t>
            </a:r>
            <a:br>
              <a:rPr lang="en-US"/>
            </a:br>
            <a:r>
              <a:rPr lang="en-US"/>
              <a:t>releases </a:t>
            </a:r>
            <a:br>
              <a:rPr lang="en-US"/>
            </a:br>
            <a:r>
              <a:rPr lang="en-US"/>
              <a:t>energy</a:t>
            </a:r>
          </a:p>
          <a:p>
            <a:r>
              <a:rPr lang="en-US"/>
              <a:t>products have </a:t>
            </a:r>
            <a:br>
              <a:rPr lang="en-US"/>
            </a:br>
            <a:r>
              <a:rPr lang="en-US"/>
              <a:t>lower PE </a:t>
            </a:r>
            <a:br>
              <a:rPr lang="en-US"/>
            </a:br>
            <a:r>
              <a:rPr lang="en-US"/>
              <a:t>than reactants</a:t>
            </a: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0" y="5437188"/>
            <a:ext cx="9144000" cy="84772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4200" b="1">
                <a:solidFill>
                  <a:srgbClr val="FFFF66"/>
                </a:solidFill>
              </a:rPr>
              <a:t>2H</a:t>
            </a:r>
            <a:r>
              <a:rPr kumimoji="1" lang="en-US" sz="4200" b="1" baseline="-25000">
                <a:solidFill>
                  <a:srgbClr val="FFFF66"/>
                </a:solidFill>
              </a:rPr>
              <a:t>2</a:t>
            </a:r>
            <a:r>
              <a:rPr kumimoji="1" lang="en-US" sz="4200" b="1">
                <a:solidFill>
                  <a:srgbClr val="FFFF66"/>
                </a:solidFill>
              </a:rPr>
              <a:t>(</a:t>
            </a:r>
            <a:r>
              <a:rPr kumimoji="1" lang="en-US" sz="4200" b="1" i="1">
                <a:solidFill>
                  <a:srgbClr val="FFFF66"/>
                </a:solidFill>
              </a:rPr>
              <a:t>l</a:t>
            </a:r>
            <a:r>
              <a:rPr kumimoji="1" lang="en-US" sz="4200" b="1">
                <a:solidFill>
                  <a:srgbClr val="FFFF66"/>
                </a:solidFill>
              </a:rPr>
              <a:t>) + O</a:t>
            </a:r>
            <a:r>
              <a:rPr kumimoji="1" lang="en-US" sz="4200" b="1" baseline="-25000">
                <a:solidFill>
                  <a:srgbClr val="FFFF66"/>
                </a:solidFill>
              </a:rPr>
              <a:t>2</a:t>
            </a:r>
            <a:r>
              <a:rPr kumimoji="1" lang="en-US" sz="4200" b="1">
                <a:solidFill>
                  <a:srgbClr val="FFFF66"/>
                </a:solidFill>
              </a:rPr>
              <a:t>(</a:t>
            </a:r>
            <a:r>
              <a:rPr kumimoji="1" lang="en-US" sz="4200" b="1" i="1">
                <a:solidFill>
                  <a:srgbClr val="FFFF66"/>
                </a:solidFill>
              </a:rPr>
              <a:t>l</a:t>
            </a:r>
            <a:r>
              <a:rPr kumimoji="1" lang="en-US" sz="4200" b="1">
                <a:solidFill>
                  <a:srgbClr val="FFFF66"/>
                </a:solidFill>
              </a:rPr>
              <a:t>) </a:t>
            </a:r>
            <a:r>
              <a:rPr kumimoji="1" lang="en-US" sz="4200" b="1">
                <a:solidFill>
                  <a:srgbClr val="FFFF66"/>
                </a:solidFill>
                <a:sym typeface="Symbol" pitchFamily="18" charset="2"/>
              </a:rPr>
              <a:t> 2H</a:t>
            </a:r>
            <a:r>
              <a:rPr kumimoji="1" lang="en-US" sz="4200" b="1" baseline="-25000">
                <a:solidFill>
                  <a:srgbClr val="FFFF66"/>
                </a:solidFill>
                <a:sym typeface="Symbol" pitchFamily="18" charset="2"/>
              </a:rPr>
              <a:t>2</a:t>
            </a:r>
            <a:r>
              <a:rPr kumimoji="1" lang="en-US" sz="4200" b="1">
                <a:solidFill>
                  <a:srgbClr val="FFFF66"/>
                </a:solidFill>
                <a:sym typeface="Symbol" pitchFamily="18" charset="2"/>
              </a:rPr>
              <a:t>O(</a:t>
            </a:r>
            <a:r>
              <a:rPr kumimoji="1" lang="en-US" sz="4200" b="1" i="1">
                <a:solidFill>
                  <a:srgbClr val="FFFF66"/>
                </a:solidFill>
                <a:sym typeface="Symbol" pitchFamily="18" charset="2"/>
              </a:rPr>
              <a:t>g</a:t>
            </a:r>
            <a:r>
              <a:rPr kumimoji="1" lang="en-US" sz="4200" b="1">
                <a:solidFill>
                  <a:srgbClr val="FFFF66"/>
                </a:solidFill>
                <a:sym typeface="Symbol" pitchFamily="18" charset="2"/>
              </a:rPr>
              <a:t>) + energy</a:t>
            </a:r>
            <a:endParaRPr kumimoji="1" lang="en-US" sz="4200" b="1">
              <a:solidFill>
                <a:srgbClr val="FFFF66"/>
              </a:solidFill>
            </a:endParaRPr>
          </a:p>
        </p:txBody>
      </p:sp>
      <p:sp>
        <p:nvSpPr>
          <p:cNvPr id="71688" name="Line 8"/>
          <p:cNvSpPr>
            <a:spLocks noChangeShapeType="1"/>
          </p:cNvSpPr>
          <p:nvPr/>
        </p:nvSpPr>
        <p:spPr bwMode="auto">
          <a:xfrm>
            <a:off x="6535738" y="3470275"/>
            <a:ext cx="0" cy="5222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1694" name="Group 14"/>
          <p:cNvGrpSpPr>
            <a:grpSpLocks/>
          </p:cNvGrpSpPr>
          <p:nvPr/>
        </p:nvGrpSpPr>
        <p:grpSpPr bwMode="auto">
          <a:xfrm>
            <a:off x="6537325" y="2328863"/>
            <a:ext cx="2189163" cy="1401762"/>
            <a:chOff x="4118" y="1467"/>
            <a:chExt cx="1379" cy="883"/>
          </a:xfrm>
        </p:grpSpPr>
        <p:sp>
          <p:nvSpPr>
            <p:cNvPr id="71691" name="Text Box 11"/>
            <p:cNvSpPr txBox="1">
              <a:spLocks noChangeArrowheads="1"/>
            </p:cNvSpPr>
            <p:nvPr/>
          </p:nvSpPr>
          <p:spPr bwMode="auto">
            <a:xfrm>
              <a:off x="4732" y="1467"/>
              <a:ext cx="765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>
                  <a:solidFill>
                    <a:srgbClr val="FF0000"/>
                  </a:solidFill>
                  <a:latin typeface="Arial" charset="0"/>
                </a:rPr>
                <a:t>energy</a:t>
              </a:r>
              <a:br>
                <a:rPr lang="en-US" sz="2000" b="1">
                  <a:solidFill>
                    <a:srgbClr val="FF0000"/>
                  </a:solidFill>
                  <a:latin typeface="Arial" charset="0"/>
                </a:rPr>
              </a:br>
              <a:r>
                <a:rPr lang="en-US" sz="2000" b="1">
                  <a:solidFill>
                    <a:srgbClr val="FF0000"/>
                  </a:solidFill>
                  <a:latin typeface="Arial" charset="0"/>
                </a:rPr>
                <a:t>released</a:t>
              </a: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71692" name="Line 12"/>
            <p:cNvSpPr>
              <a:spLocks noChangeShapeType="1"/>
            </p:cNvSpPr>
            <p:nvPr/>
          </p:nvSpPr>
          <p:spPr bwMode="auto">
            <a:xfrm flipV="1">
              <a:off x="4118" y="1891"/>
              <a:ext cx="978" cy="459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1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71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1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71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build="p" bldLvl="2" autoUpdateAnimBg="0"/>
      <p:bldP spid="71684" grpId="0" animBg="1" autoUpdateAnimBg="0"/>
      <p:bldP spid="7168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C. Endothermic Reaction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443038"/>
            <a:ext cx="7772400" cy="3789362"/>
          </a:xfrm>
          <a:noFill/>
          <a:ln/>
        </p:spPr>
        <p:txBody>
          <a:bodyPr/>
          <a:lstStyle/>
          <a:p>
            <a:pPr>
              <a:spcBef>
                <a:spcPct val="60000"/>
              </a:spcBef>
            </a:pPr>
            <a:r>
              <a:rPr lang="en-US"/>
              <a:t>reaction that </a:t>
            </a:r>
            <a:br>
              <a:rPr lang="en-US"/>
            </a:br>
            <a:r>
              <a:rPr lang="en-US"/>
              <a:t>absorbs </a:t>
            </a:r>
            <a:br>
              <a:rPr lang="en-US"/>
            </a:br>
            <a:r>
              <a:rPr lang="en-US"/>
              <a:t>energy</a:t>
            </a:r>
          </a:p>
          <a:p>
            <a:r>
              <a:rPr lang="en-US"/>
              <a:t>reactants have </a:t>
            </a:r>
            <a:br>
              <a:rPr lang="en-US"/>
            </a:br>
            <a:r>
              <a:rPr lang="en-US"/>
              <a:t>lower PE </a:t>
            </a:r>
            <a:br>
              <a:rPr lang="en-US"/>
            </a:br>
            <a:r>
              <a:rPr lang="en-US"/>
              <a:t>than products </a:t>
            </a:r>
          </a:p>
        </p:txBody>
      </p:sp>
      <p:sp>
        <p:nvSpPr>
          <p:cNvPr id="72709" name="Rectangle 5"/>
          <p:cNvSpPr>
            <a:spLocks noChangeArrowheads="1"/>
          </p:cNvSpPr>
          <p:nvPr/>
        </p:nvSpPr>
        <p:spPr bwMode="auto">
          <a:xfrm>
            <a:off x="0" y="5438775"/>
            <a:ext cx="9144000" cy="84772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4400" b="1">
                <a:solidFill>
                  <a:srgbClr val="FFFF66"/>
                </a:solidFill>
              </a:rPr>
              <a:t>2Al</a:t>
            </a:r>
            <a:r>
              <a:rPr kumimoji="1" lang="en-US" sz="4400" b="1" baseline="-25000">
                <a:solidFill>
                  <a:srgbClr val="FFFF66"/>
                </a:solidFill>
              </a:rPr>
              <a:t>2</a:t>
            </a:r>
            <a:r>
              <a:rPr kumimoji="1" lang="en-US" sz="4400" b="1">
                <a:solidFill>
                  <a:srgbClr val="FFFF66"/>
                </a:solidFill>
              </a:rPr>
              <a:t>O</a:t>
            </a:r>
            <a:r>
              <a:rPr kumimoji="1" lang="en-US" sz="4400" b="1" baseline="-25000">
                <a:solidFill>
                  <a:srgbClr val="FFFF66"/>
                </a:solidFill>
              </a:rPr>
              <a:t>3</a:t>
            </a:r>
            <a:r>
              <a:rPr kumimoji="1" lang="en-US" sz="4400" b="1">
                <a:solidFill>
                  <a:srgbClr val="FFFF66"/>
                </a:solidFill>
              </a:rPr>
              <a:t> </a:t>
            </a:r>
            <a:r>
              <a:rPr kumimoji="1" lang="en-US" sz="4400" b="1">
                <a:solidFill>
                  <a:srgbClr val="FFFF66"/>
                </a:solidFill>
                <a:sym typeface="Symbol" pitchFamily="18" charset="2"/>
              </a:rPr>
              <a:t>+ energy</a:t>
            </a:r>
            <a:r>
              <a:rPr kumimoji="1" lang="en-US" sz="4400" b="1">
                <a:solidFill>
                  <a:srgbClr val="FFFF66"/>
                </a:solidFill>
              </a:rPr>
              <a:t> </a:t>
            </a:r>
            <a:r>
              <a:rPr kumimoji="1" lang="en-US" sz="4400" b="1">
                <a:solidFill>
                  <a:srgbClr val="FFFF66"/>
                </a:solidFill>
                <a:sym typeface="Symbol" pitchFamily="18" charset="2"/>
              </a:rPr>
              <a:t> 4</a:t>
            </a:r>
            <a:r>
              <a:rPr kumimoji="1" lang="en-US" sz="4400" b="1">
                <a:solidFill>
                  <a:srgbClr val="FFFF66"/>
                </a:solidFill>
              </a:rPr>
              <a:t>Al + 3O</a:t>
            </a:r>
            <a:r>
              <a:rPr kumimoji="1" lang="en-US" sz="4400" b="1" baseline="-25000">
                <a:solidFill>
                  <a:srgbClr val="FFFF66"/>
                </a:solidFill>
              </a:rPr>
              <a:t>2</a:t>
            </a:r>
            <a:endParaRPr kumimoji="1" lang="en-US" sz="4400" b="1">
              <a:solidFill>
                <a:srgbClr val="FFFF66"/>
              </a:solidFill>
              <a:sym typeface="Symbol" pitchFamily="18" charset="2"/>
            </a:endParaRPr>
          </a:p>
        </p:txBody>
      </p:sp>
      <p:grpSp>
        <p:nvGrpSpPr>
          <p:cNvPr id="72720" name="Group 16"/>
          <p:cNvGrpSpPr>
            <a:grpSpLocks/>
          </p:cNvGrpSpPr>
          <p:nvPr/>
        </p:nvGrpSpPr>
        <p:grpSpPr bwMode="auto">
          <a:xfrm>
            <a:off x="4868863" y="1617663"/>
            <a:ext cx="3868737" cy="3375025"/>
            <a:chOff x="3067" y="1019"/>
            <a:chExt cx="2437" cy="2126"/>
          </a:xfrm>
        </p:grpSpPr>
        <p:pic>
          <p:nvPicPr>
            <p:cNvPr id="72710" name="Picture 6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067" y="1019"/>
              <a:ext cx="2437" cy="212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</p:pic>
        <p:sp>
          <p:nvSpPr>
            <p:cNvPr id="72711" name="Line 7"/>
            <p:cNvSpPr>
              <a:spLocks noChangeShapeType="1"/>
            </p:cNvSpPr>
            <p:nvPr/>
          </p:nvSpPr>
          <p:spPr bwMode="auto">
            <a:xfrm flipH="1">
              <a:off x="4413" y="2202"/>
              <a:ext cx="40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2712" name="Line 8"/>
          <p:cNvSpPr>
            <a:spLocks noChangeShapeType="1"/>
          </p:cNvSpPr>
          <p:nvPr/>
        </p:nvSpPr>
        <p:spPr bwMode="auto">
          <a:xfrm>
            <a:off x="7332663" y="3509963"/>
            <a:ext cx="0" cy="4826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2721" name="Group 17"/>
          <p:cNvGrpSpPr>
            <a:grpSpLocks/>
          </p:cNvGrpSpPr>
          <p:nvPr/>
        </p:nvGrpSpPr>
        <p:grpSpPr bwMode="auto">
          <a:xfrm>
            <a:off x="7332663" y="2328863"/>
            <a:ext cx="1449387" cy="1428750"/>
            <a:chOff x="4619" y="1467"/>
            <a:chExt cx="913" cy="900"/>
          </a:xfrm>
        </p:grpSpPr>
        <p:sp>
          <p:nvSpPr>
            <p:cNvPr id="72714" name="Text Box 10"/>
            <p:cNvSpPr txBox="1">
              <a:spLocks noChangeArrowheads="1"/>
            </p:cNvSpPr>
            <p:nvPr/>
          </p:nvSpPr>
          <p:spPr bwMode="auto">
            <a:xfrm>
              <a:off x="4695" y="1467"/>
              <a:ext cx="837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>
                  <a:solidFill>
                    <a:schemeClr val="tx2"/>
                  </a:solidFill>
                  <a:latin typeface="Arial" charset="0"/>
                </a:rPr>
                <a:t>energy</a:t>
              </a:r>
              <a:br>
                <a:rPr lang="en-US" sz="2000" b="1">
                  <a:solidFill>
                    <a:schemeClr val="tx2"/>
                  </a:solidFill>
                  <a:latin typeface="Arial" charset="0"/>
                </a:rPr>
              </a:br>
              <a:r>
                <a:rPr lang="en-US" sz="2000" b="1">
                  <a:solidFill>
                    <a:schemeClr val="tx2"/>
                  </a:solidFill>
                  <a:latin typeface="Arial" charset="0"/>
                </a:rPr>
                <a:t>absorbed</a:t>
              </a: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72718" name="Line 14"/>
            <p:cNvSpPr>
              <a:spLocks noChangeShapeType="1"/>
            </p:cNvSpPr>
            <p:nvPr/>
          </p:nvSpPr>
          <p:spPr bwMode="auto">
            <a:xfrm flipV="1">
              <a:off x="4619" y="1891"/>
              <a:ext cx="477" cy="476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2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72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2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72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build="p" bldLvl="2" autoUpdateAnimBg="0"/>
      <p:bldP spid="72709" grpId="0" animBg="1" autoUpdateAnimBg="0"/>
      <p:bldP spid="72712" grpId="0" animBg="1"/>
    </p:bldLst>
  </p:timing>
</p:sld>
</file>

<file path=ppt/theme/theme1.xml><?xml version="1.0" encoding="utf-8"?>
<a:theme xmlns:a="http://schemas.openxmlformats.org/drawingml/2006/main" name="Dads Tie">
  <a:themeElements>
    <a:clrScheme name="Dads Tie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Dads Tie">
      <a:majorFont>
        <a:latin typeface="Arial Rounded MT Bol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</a:defRPr>
        </a:defPPr>
      </a:lstStyle>
    </a:lnDef>
  </a:objectDefaults>
  <a:extraClrSchemeLst>
    <a:extraClrScheme>
      <a:clrScheme name="Dads Tie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ds Tie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Designs\Dads Tie.pot</Template>
  <TotalTime>3672</TotalTime>
  <Words>54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Dads Tie</vt:lpstr>
      <vt:lpstr>QuickTime Picture</vt:lpstr>
      <vt:lpstr>IV. Reaction Energy       </vt:lpstr>
      <vt:lpstr>A. Reaction Pathway</vt:lpstr>
      <vt:lpstr>B. Exothermic Reaction</vt:lpstr>
      <vt:lpstr>C. Endothermic Reaction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3 - Chemical Reactions</dc:title>
  <dc:creator>Mrs. Johannesson</dc:creator>
  <cp:lastModifiedBy>mshull</cp:lastModifiedBy>
  <cp:revision>283</cp:revision>
  <cp:lastPrinted>2000-01-25T02:31:12Z</cp:lastPrinted>
  <dcterms:created xsi:type="dcterms:W3CDTF">2000-01-04T23:14:30Z</dcterms:created>
  <dcterms:modified xsi:type="dcterms:W3CDTF">2017-03-24T14:36:05Z</dcterms:modified>
</cp:coreProperties>
</file>