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3"/>
  </p:notesMasterIdLst>
  <p:sldIdLst>
    <p:sldId id="268" r:id="rId2"/>
    <p:sldId id="272" r:id="rId3"/>
    <p:sldId id="273" r:id="rId4"/>
    <p:sldId id="260" r:id="rId5"/>
    <p:sldId id="266" r:id="rId6"/>
    <p:sldId id="274" r:id="rId7"/>
    <p:sldId id="275" r:id="rId8"/>
    <p:sldId id="276" r:id="rId9"/>
    <p:sldId id="277" r:id="rId10"/>
    <p:sldId id="278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 baseline="30000">
        <a:solidFill>
          <a:schemeClr val="bg2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70D"/>
    <a:srgbClr val="3366FF"/>
    <a:srgbClr val="10A1D4"/>
    <a:srgbClr val="FC9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4-10-04T15:31:14.51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-5 0</inkml:trace>
  <inkml:trace contextRef="#ctx0" brushRef="#br0" timeOffset="213">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B0C68-3029-42BB-9909-62FC2D50B295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0CDFD-F0E1-4874-97FD-DED70FAC2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2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00B9-528C-43D8-A233-479C83E7D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088C-4BDF-4421-87AC-5AFF14C8E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233F-A46B-4D8E-A8FA-E1C4925F5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B008-8300-49AE-9C9B-93CC17801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AA14-82E6-44CE-B052-CC71D10C0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E7A-9774-46F4-918C-A718E52B8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B541-AC3A-4BEC-B6D1-F00689C5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7D6B-E5A8-4ECD-AADB-FE488A651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2FEE-9747-4075-B3F4-FA9781DA1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6E53-3D6B-48FC-9C1A-BE43FBFE2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5A852A-1B62-47BE-B342-DBB08B350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B374FF-B97E-4F93-BE90-E15987151D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NIX-LV-1998-0004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7772400" cy="1462088"/>
          </a:xfrm>
        </p:spPr>
        <p:txBody>
          <a:bodyPr/>
          <a:lstStyle/>
          <a:p>
            <a:pPr algn="l"/>
            <a:r>
              <a:rPr lang="en-US" dirty="0"/>
              <a:t>Free Fall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4433888"/>
            <a:ext cx="7670800" cy="21955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4. Evaluate</a:t>
            </a:r>
            <a:endParaRPr lang="en-US" sz="1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The solution, 1.50 s, is a reasonable amount of time for the ball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to be in the air.</a:t>
            </a:r>
          </a:p>
        </p:txBody>
      </p:sp>
      <p:sp>
        <p:nvSpPr>
          <p:cNvPr id="1063942" name="Rectangle 6"/>
          <p:cNvSpPr>
            <a:spLocks noChangeArrowheads="1"/>
          </p:cNvSpPr>
          <p:nvPr/>
        </p:nvSpPr>
        <p:spPr bwMode="auto">
          <a:xfrm>
            <a:off x="1524000" y="4800600"/>
            <a:ext cx="61722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000">
                <a:solidFill>
                  <a:schemeClr val="accent1"/>
                </a:solidFill>
              </a:rPr>
              <a:t> </a:t>
            </a:r>
          </a:p>
        </p:txBody>
      </p:sp>
      <p:graphicFrame>
        <p:nvGraphicFramePr>
          <p:cNvPr id="1063947" name="Object 11"/>
          <p:cNvGraphicFramePr>
            <a:graphicFrameLocks noChangeAspect="1"/>
          </p:cNvGraphicFramePr>
          <p:nvPr/>
        </p:nvGraphicFramePr>
        <p:xfrm>
          <a:off x="1131888" y="2286000"/>
          <a:ext cx="56388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Equation" r:id="rId4" imgW="2958840" imgH="419040" progId="">
                  <p:embed/>
                </p:oleObj>
              </mc:Choice>
              <mc:Fallback>
                <p:oleObj name="Equation" r:id="rId4" imgW="2958840" imgH="419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2286000"/>
                        <a:ext cx="56388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3948" name="Object 12"/>
          <p:cNvGraphicFramePr>
            <a:graphicFrameLocks noChangeAspect="1"/>
          </p:cNvGraphicFramePr>
          <p:nvPr/>
        </p:nvGraphicFramePr>
        <p:xfrm>
          <a:off x="1143000" y="3511550"/>
          <a:ext cx="135413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Equation" r:id="rId6" imgW="711000" imgH="177480" progId="">
                  <p:embed/>
                </p:oleObj>
              </mc:Choice>
              <mc:Fallback>
                <p:oleObj name="Equation" r:id="rId6" imgW="711000" imgH="177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11550"/>
                        <a:ext cx="1354138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3949" name="Rectangle 13"/>
          <p:cNvSpPr>
            <a:spLocks noChangeArrowheads="1"/>
          </p:cNvSpPr>
          <p:nvPr/>
        </p:nvSpPr>
        <p:spPr bwMode="auto">
          <a:xfrm>
            <a:off x="228600" y="5500688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3952" name="Rectangle 16"/>
          <p:cNvSpPr>
            <a:spLocks noChangeArrowheads="1"/>
          </p:cNvSpPr>
          <p:nvPr/>
        </p:nvSpPr>
        <p:spPr bwMode="auto">
          <a:xfrm>
            <a:off x="1066800" y="3441700"/>
            <a:ext cx="1547813" cy="4445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1063953" name="Rectangle 17"/>
          <p:cNvSpPr>
            <a:spLocks noChangeArrowheads="1"/>
          </p:cNvSpPr>
          <p:nvPr/>
        </p:nvSpPr>
        <p:spPr bwMode="auto">
          <a:xfrm>
            <a:off x="838200" y="1676400"/>
            <a:ext cx="7670800" cy="396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</a:pP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3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63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6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41" grpId="0" animBg="1" autoUpdateAnimBg="0"/>
      <p:bldP spid="1063952" grpId="0" animBg="1" autoUpdateAnimBg="0"/>
      <p:bldP spid="106395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793037" cy="1219200"/>
          </a:xfrm>
        </p:spPr>
        <p:txBody>
          <a:bodyPr>
            <a:normAutofit/>
          </a:bodyPr>
          <a:lstStyle/>
          <a:p>
            <a:r>
              <a:rPr lang="en-US" dirty="0"/>
              <a:t>To Find Distance from t and g: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2514600"/>
            <a:ext cx="3846512" cy="1563687"/>
          </a:xfrm>
          <a:solidFill>
            <a:srgbClr val="10A1D4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>
              <a:latin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Symbol" pitchFamily="18" charset="2"/>
              </a:rPr>
              <a:t>		</a:t>
            </a:r>
            <a:r>
              <a:rPr lang="en-US" b="1" dirty="0">
                <a:latin typeface="Arial Unicode MS" pitchFamily="34" charset="-128"/>
              </a:rPr>
              <a:t>d</a:t>
            </a:r>
            <a:r>
              <a:rPr lang="en-US" dirty="0"/>
              <a:t>=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t</a:t>
            </a:r>
            <a:r>
              <a:rPr lang="en-US" dirty="0"/>
              <a:t> +  ½ g t</a:t>
            </a:r>
            <a:r>
              <a:rPr lang="en-US" baseline="30000" dirty="0"/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aseline="30000" dirty="0"/>
              <a:t>           	        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61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59663" y="987425"/>
              <a:ext cx="1587" cy="1588"/>
            </p14:xfrm>
          </p:contentPart>
        </mc:Choice>
        <mc:Fallback>
          <p:pic>
            <p:nvPicPr>
              <p:cNvPr id="2561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18401" y="946137"/>
                <a:ext cx="8411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 heavier objects fall faster than lighter ones when starting from the same position?</a:t>
            </a:r>
          </a:p>
          <a:p>
            <a:pPr>
              <a:lnSpc>
                <a:spcPct val="90000"/>
              </a:lnSpc>
            </a:pPr>
            <a:r>
              <a:rPr lang="en-US" dirty="0"/>
              <a:t>Does air resistance matter?</a:t>
            </a:r>
          </a:p>
          <a:p>
            <a:pPr>
              <a:lnSpc>
                <a:spcPct val="90000"/>
              </a:lnSpc>
            </a:pPr>
            <a:r>
              <a:rPr lang="en-US" dirty="0"/>
              <a:t>If the free fall motion has a constant acceleration, what is this acceleration and how was it found?</a:t>
            </a:r>
          </a:p>
          <a:p>
            <a:pPr>
              <a:lnSpc>
                <a:spcPct val="90000"/>
              </a:lnSpc>
            </a:pPr>
            <a:r>
              <a:rPr lang="en-US" dirty="0"/>
              <a:t>How do we solve problems involving free fall?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Apollo 15 -Astronaut David Scott on the Moon (1971)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Hammer and Feather on the Moon</a:t>
            </a:r>
          </a:p>
          <a:p>
            <a:endParaRPr lang="en-US" sz="2800" dirty="0"/>
          </a:p>
          <a:p>
            <a:endParaRPr lang="en-US" sz="2400" dirty="0"/>
          </a:p>
          <a:p>
            <a:r>
              <a:rPr lang="en-US" sz="2800" dirty="0">
                <a:solidFill>
                  <a:srgbClr val="DCD70D"/>
                </a:solidFill>
                <a:hlinkClick r:id="rId2"/>
              </a:rPr>
              <a:t>http://www.archive.org/details/NIX-LV-1998-00046</a:t>
            </a:r>
            <a:endParaRPr lang="en-US" sz="2800" dirty="0">
              <a:solidFill>
                <a:srgbClr val="DCD70D"/>
              </a:solidFill>
            </a:endParaRPr>
          </a:p>
          <a:p>
            <a:endParaRPr lang="en-US" sz="28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84325" y="2470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b="0" baseline="0">
              <a:solidFill>
                <a:schemeClr val="tx1"/>
              </a:solidFill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 Resistance		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force of friction or drag acting on an object in a direction opposing its motion as it moves through 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 descr="girl dropping ball off cli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00" y="609600"/>
            <a:ext cx="5535613" cy="6172200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2811462" cy="1462087"/>
          </a:xfrm>
        </p:spPr>
        <p:txBody>
          <a:bodyPr/>
          <a:lstStyle/>
          <a:p>
            <a:r>
              <a:rPr lang="en-US"/>
              <a:t>How Fast?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2" name="Rectangle 4"/>
          <p:cNvSpPr>
            <a:spLocks noGrp="1" noChangeArrowheads="1"/>
          </p:cNvSpPr>
          <p:nvPr>
            <p:ph type="title"/>
          </p:nvPr>
        </p:nvSpPr>
        <p:spPr>
          <a:xfrm>
            <a:off x="711200" y="1066800"/>
            <a:ext cx="56642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Free Fall </a:t>
            </a:r>
            <a:r>
              <a:rPr lang="en-US" dirty="0"/>
              <a:t>Problem</a:t>
            </a:r>
            <a:endParaRPr lang="en-US" b="0" dirty="0"/>
          </a:p>
        </p:txBody>
      </p:sp>
      <p:sp>
        <p:nvSpPr>
          <p:cNvPr id="1046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1200" y="1828800"/>
            <a:ext cx="7772400" cy="2438400"/>
          </a:xfrm>
          <a:noFill/>
          <a:ln/>
        </p:spPr>
        <p:txBody>
          <a:bodyPr/>
          <a:lstStyle/>
          <a:p>
            <a:pPr marL="457200" indent="-457200">
              <a:buFontTx/>
              <a:buNone/>
            </a:pPr>
            <a:r>
              <a:rPr lang="en-US" b="1" dirty="0"/>
              <a:t>Falling Object</a:t>
            </a:r>
            <a:endParaRPr lang="en-US" dirty="0"/>
          </a:p>
          <a:p>
            <a:pPr marL="457200" indent="-457200">
              <a:buFontTx/>
              <a:buNone/>
            </a:pPr>
            <a:r>
              <a:rPr lang="en-US" i="1" dirty="0"/>
              <a:t>Jason hits a volleyball so that it moves with an initial</a:t>
            </a:r>
          </a:p>
          <a:p>
            <a:pPr marL="457200" indent="-457200">
              <a:buFontTx/>
              <a:buNone/>
            </a:pPr>
            <a:r>
              <a:rPr lang="en-US" i="1" dirty="0"/>
              <a:t>velocity of 6.0 m/s straight upward. If the volleyball</a:t>
            </a:r>
          </a:p>
          <a:p>
            <a:pPr marL="457200" indent="-457200">
              <a:buFontTx/>
              <a:buNone/>
            </a:pPr>
            <a:r>
              <a:rPr lang="en-US" i="1" dirty="0"/>
              <a:t>starts from 2.0 m above the floor, how long will it be </a:t>
            </a:r>
          </a:p>
          <a:p>
            <a:pPr marL="457200" indent="-457200">
              <a:buFontTx/>
              <a:buNone/>
            </a:pPr>
            <a:r>
              <a:rPr lang="en-US" i="1" dirty="0"/>
              <a:t>in the air before it strikes the floor?</a:t>
            </a:r>
          </a:p>
        </p:txBody>
      </p:sp>
      <p:pic>
        <p:nvPicPr>
          <p:cNvPr id="1046541" name="Picture 13" descr="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1688" y="3671888"/>
            <a:ext cx="1054100" cy="22717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4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4" name="Rectangle 4"/>
          <p:cNvSpPr>
            <a:spLocks noGrp="1" noChangeArrowheads="1"/>
          </p:cNvSpPr>
          <p:nvPr>
            <p:ph type="title"/>
          </p:nvPr>
        </p:nvSpPr>
        <p:spPr>
          <a:xfrm>
            <a:off x="711200" y="1066800"/>
            <a:ext cx="56642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Free Fall Problem</a:t>
            </a:r>
            <a:endParaRPr lang="en-US" b="0" dirty="0"/>
          </a:p>
        </p:txBody>
      </p:sp>
      <p:sp>
        <p:nvSpPr>
          <p:cNvPr id="1054728" name="Rectangle 8"/>
          <p:cNvSpPr>
            <a:spLocks noChangeArrowheads="1"/>
          </p:cNvSpPr>
          <p:nvPr/>
        </p:nvSpPr>
        <p:spPr bwMode="auto">
          <a:xfrm>
            <a:off x="711200" y="1676400"/>
            <a:ext cx="76708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1. Define</a:t>
            </a:r>
            <a:endParaRPr lang="en-US" sz="2400" dirty="0">
              <a:solidFill>
                <a:schemeClr val="tx1"/>
              </a:solidFill>
            </a:endParaRPr>
          </a:p>
          <a:p>
            <a:pPr marL="571500" lvl="1" indent="-1143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dirty="0">
                <a:solidFill>
                  <a:schemeClr val="tx1"/>
                </a:solidFill>
              </a:rPr>
              <a:t>Given:				Unknown: </a:t>
            </a:r>
          </a:p>
          <a:p>
            <a:pPr marL="571500" lvl="1" indent="-1143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i="1" dirty="0">
                <a:solidFill>
                  <a:schemeClr val="tx1"/>
                </a:solidFill>
              </a:rPr>
              <a:t>v</a:t>
            </a:r>
            <a:r>
              <a:rPr lang="en-US" sz="2400" i="1" baseline="0" dirty="0">
                <a:solidFill>
                  <a:schemeClr val="tx1"/>
                </a:solidFill>
              </a:rPr>
              <a:t>i</a:t>
            </a:r>
            <a:r>
              <a:rPr lang="en-US" sz="2400" baseline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= +6.0 m/s  			   </a:t>
            </a:r>
            <a:r>
              <a:rPr lang="en-US" sz="2400" dirty="0" err="1">
                <a:solidFill>
                  <a:schemeClr val="tx1"/>
                </a:solidFill>
                <a:latin typeface="Symbol" charset="2"/>
              </a:rPr>
              <a:t>D</a:t>
            </a:r>
            <a:r>
              <a:rPr lang="en-US" sz="2400" i="1" dirty="0" err="1">
                <a:solidFill>
                  <a:schemeClr val="tx1"/>
                </a:solidFill>
              </a:rPr>
              <a:t>t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baseline="-250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=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dirty="0">
                <a:solidFill>
                  <a:schemeClr val="tx1"/>
                </a:solidFill>
              </a:rPr>
              <a:t>    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i="1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= –</a:t>
            </a:r>
            <a:r>
              <a:rPr lang="en-US" sz="2400" i="1" dirty="0">
                <a:solidFill>
                  <a:schemeClr val="tx1"/>
                </a:solidFill>
              </a:rPr>
              <a:t>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>
                <a:solidFill>
                  <a:schemeClr val="tx1"/>
                </a:solidFill>
              </a:rPr>
              <a:t>–9.81 m/s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  </a:t>
            </a:r>
          </a:p>
          <a:p>
            <a:pPr marL="571500" lvl="1" indent="-1143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dirty="0" err="1">
                <a:solidFill>
                  <a:schemeClr val="tx1"/>
                </a:solidFill>
                <a:latin typeface="Symbol" charset="2"/>
              </a:rPr>
              <a:t>D</a:t>
            </a:r>
            <a:r>
              <a:rPr lang="en-US" sz="2400" i="1" dirty="0" err="1">
                <a:solidFill>
                  <a:schemeClr val="tx1"/>
                </a:solidFill>
              </a:rPr>
              <a:t>y</a:t>
            </a:r>
            <a:r>
              <a:rPr lang="en-US" sz="2400" dirty="0">
                <a:solidFill>
                  <a:schemeClr val="tx1"/>
                </a:solidFill>
              </a:rPr>
              <a:t> = –2.0 m	</a:t>
            </a:r>
          </a:p>
        </p:txBody>
      </p:sp>
      <p:sp>
        <p:nvSpPr>
          <p:cNvPr id="1054731" name="Rectangle 11"/>
          <p:cNvSpPr>
            <a:spLocks noChangeArrowheads="1"/>
          </p:cNvSpPr>
          <p:nvPr/>
        </p:nvSpPr>
        <p:spPr bwMode="auto">
          <a:xfrm>
            <a:off x="609600" y="3505200"/>
            <a:ext cx="7670800" cy="2490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lvl="1" indent="-1143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dirty="0">
                <a:solidFill>
                  <a:schemeClr val="tx1"/>
                </a:solidFill>
              </a:rPr>
              <a:t>Diagram: </a:t>
            </a:r>
          </a:p>
          <a:p>
            <a:pPr marL="571500" lvl="1" indent="-1143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dirty="0">
                <a:solidFill>
                  <a:schemeClr val="tx1"/>
                </a:solidFill>
              </a:rPr>
              <a:t>Place the origin at the </a:t>
            </a:r>
          </a:p>
          <a:p>
            <a:pPr marL="571500" lvl="1" indent="-1143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dirty="0">
                <a:solidFill>
                  <a:schemeClr val="tx1"/>
                </a:solidFill>
              </a:rPr>
              <a:t>Starting point of the ball </a:t>
            </a:r>
          </a:p>
          <a:p>
            <a:pPr marL="571500" lvl="1" indent="-1143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i="1" dirty="0" err="1" smtClean="0">
                <a:solidFill>
                  <a:schemeClr val="tx1"/>
                </a:solidFill>
              </a:rPr>
              <a:t>y</a:t>
            </a:r>
            <a:r>
              <a:rPr lang="en-US" sz="2400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400" baseline="-60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= 0 at </a:t>
            </a:r>
            <a:r>
              <a:rPr lang="en-US" sz="2400" i="1" dirty="0" err="1">
                <a:solidFill>
                  <a:schemeClr val="tx1"/>
                </a:solidFill>
              </a:rPr>
              <a:t>t</a:t>
            </a:r>
            <a:r>
              <a:rPr lang="en-US" sz="2400" i="1" baseline="-250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= 0).</a:t>
            </a:r>
          </a:p>
        </p:txBody>
      </p:sp>
      <p:pic>
        <p:nvPicPr>
          <p:cNvPr id="1054735" name="Picture 1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200400"/>
            <a:ext cx="2971800" cy="16148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54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54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54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54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28" grpId="0" autoUpdateAnimBg="0"/>
      <p:bldP spid="10547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2" name="Rectangle 4"/>
          <p:cNvSpPr>
            <a:spLocks noGrp="1" noChangeArrowheads="1"/>
          </p:cNvSpPr>
          <p:nvPr>
            <p:ph type="title"/>
          </p:nvPr>
        </p:nvSpPr>
        <p:spPr>
          <a:xfrm>
            <a:off x="711200" y="1066800"/>
            <a:ext cx="56642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Sample Problem, </a:t>
            </a:r>
            <a:r>
              <a:rPr lang="en-US" b="0" i="1" dirty="0"/>
              <a:t>continued</a:t>
            </a:r>
            <a:endParaRPr lang="en-US" b="0" dirty="0"/>
          </a:p>
        </p:txBody>
      </p:sp>
      <p:sp>
        <p:nvSpPr>
          <p:cNvPr id="10567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1200" y="1676400"/>
            <a:ext cx="7670800" cy="3962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2. Plan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     Choose an equation or situation: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	</a:t>
            </a:r>
            <a:r>
              <a:rPr lang="en-US" sz="2000" dirty="0"/>
              <a:t>Both ∆t and </a:t>
            </a:r>
            <a:r>
              <a:rPr lang="en-US" sz="2000" i="1" dirty="0" err="1"/>
              <a:t>v</a:t>
            </a:r>
            <a:r>
              <a:rPr lang="en-US" sz="2000" i="1" baseline="-25000" dirty="0" err="1"/>
              <a:t>f</a:t>
            </a:r>
            <a:r>
              <a:rPr lang="en-US" sz="2000" dirty="0"/>
              <a:t> are unknown. Therefore, first solve for </a:t>
            </a:r>
            <a:r>
              <a:rPr lang="en-US" sz="2000" i="1" dirty="0" err="1"/>
              <a:t>v</a:t>
            </a:r>
            <a:r>
              <a:rPr lang="en-US" sz="2000" i="1" baseline="-25000" dirty="0" err="1"/>
              <a:t>f</a:t>
            </a:r>
            <a:r>
              <a:rPr lang="en-US" sz="2000" dirty="0"/>
              <a:t> using the equation that does not require time. Then, the equation for </a:t>
            </a:r>
            <a:r>
              <a:rPr lang="en-US" sz="2000" i="1" dirty="0" err="1"/>
              <a:t>v</a:t>
            </a:r>
            <a:r>
              <a:rPr lang="en-US" sz="2000" i="1" baseline="-25000" dirty="0" err="1"/>
              <a:t>f</a:t>
            </a:r>
            <a:r>
              <a:rPr lang="en-US" sz="2000" dirty="0"/>
              <a:t> that does involve time can be used to solve for ∆</a:t>
            </a:r>
            <a:r>
              <a:rPr lang="en-US" sz="2000" i="1" dirty="0"/>
              <a:t>t</a:t>
            </a:r>
            <a:r>
              <a:rPr lang="en-US" sz="2000" dirty="0"/>
              <a:t>.</a:t>
            </a:r>
            <a:endParaRPr lang="en-US" sz="2000" dirty="0">
              <a:solidFill>
                <a:srgbClr val="CC0000"/>
              </a:solidFill>
            </a:endParaRPr>
          </a:p>
        </p:txBody>
      </p:sp>
      <p:sp>
        <p:nvSpPr>
          <p:cNvPr id="1056775" name="Rectangle 7"/>
          <p:cNvSpPr>
            <a:spLocks noChangeArrowheads="1"/>
          </p:cNvSpPr>
          <p:nvPr/>
        </p:nvSpPr>
        <p:spPr bwMode="auto">
          <a:xfrm>
            <a:off x="1524000" y="4800600"/>
            <a:ext cx="61722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000">
                <a:solidFill>
                  <a:schemeClr val="accent1"/>
                </a:solidFill>
              </a:rPr>
              <a:t> </a:t>
            </a:r>
          </a:p>
        </p:txBody>
      </p:sp>
      <p:graphicFrame>
        <p:nvGraphicFramePr>
          <p:cNvPr id="1056781" name="Object 13"/>
          <p:cNvGraphicFramePr>
            <a:graphicFrameLocks noChangeAspect="1"/>
          </p:cNvGraphicFramePr>
          <p:nvPr/>
        </p:nvGraphicFramePr>
        <p:xfrm>
          <a:off x="1066800" y="3505200"/>
          <a:ext cx="18907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4" imgW="1041120" imgH="253800" progId="">
                  <p:embed/>
                </p:oleObj>
              </mc:Choice>
              <mc:Fallback>
                <p:oleObj name="Equation" r:id="rId4" imgW="1041120" imgH="253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05200"/>
                        <a:ext cx="189071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782" name="Object 14"/>
          <p:cNvGraphicFramePr>
            <a:graphicFrameLocks noChangeAspect="1"/>
          </p:cNvGraphicFramePr>
          <p:nvPr/>
        </p:nvGraphicFramePr>
        <p:xfrm>
          <a:off x="4897438" y="3567113"/>
          <a:ext cx="152241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6" imgW="838080" imgH="241200" progId="">
                  <p:embed/>
                </p:oleObj>
              </mc:Choice>
              <mc:Fallback>
                <p:oleObj name="Equation" r:id="rId6" imgW="838080" imgH="241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3567113"/>
                        <a:ext cx="1522412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783" name="Object 15"/>
          <p:cNvGraphicFramePr>
            <a:graphicFrameLocks noChangeAspect="1"/>
          </p:cNvGraphicFramePr>
          <p:nvPr/>
        </p:nvGraphicFramePr>
        <p:xfrm>
          <a:off x="914400" y="4495800"/>
          <a:ext cx="21685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8" imgW="1193760" imgH="291960" progId="">
                  <p:embed/>
                </p:oleObj>
              </mc:Choice>
              <mc:Fallback>
                <p:oleObj name="Equation" r:id="rId8" imgW="1193760" imgH="2919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95800"/>
                        <a:ext cx="216852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784" name="Object 16"/>
          <p:cNvGraphicFramePr>
            <a:graphicFrameLocks noChangeAspect="1"/>
          </p:cNvGraphicFramePr>
          <p:nvPr/>
        </p:nvGraphicFramePr>
        <p:xfrm>
          <a:off x="4876800" y="4419600"/>
          <a:ext cx="14081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10" imgW="774360" imgH="419040" progId="">
                  <p:embed/>
                </p:oleObj>
              </mc:Choice>
              <mc:Fallback>
                <p:oleObj name="Equation" r:id="rId10" imgW="774360" imgH="4190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14081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6785" name="Rectangle 17"/>
          <p:cNvSpPr>
            <a:spLocks noChangeArrowheads="1"/>
          </p:cNvSpPr>
          <p:nvPr/>
        </p:nvSpPr>
        <p:spPr bwMode="auto">
          <a:xfrm>
            <a:off x="1016000" y="4267200"/>
            <a:ext cx="7670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5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5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5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74" grpId="0" animBg="1" autoUpdateAnimBg="0"/>
      <p:bldP spid="10567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63600" y="4800600"/>
            <a:ext cx="7670800" cy="1676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i="1"/>
              <a:t>    Tip:</a:t>
            </a:r>
            <a:r>
              <a:rPr lang="en-US" sz="2000" i="1"/>
              <a:t> When you take the square root to find v</a:t>
            </a:r>
            <a:r>
              <a:rPr lang="en-US" sz="2000" i="1" baseline="-25000"/>
              <a:t>f</a:t>
            </a:r>
            <a:r>
              <a:rPr lang="en-US" sz="2000" i="1"/>
              <a:t> , select the</a:t>
            </a:r>
            <a:r>
              <a:rPr lang="en-US" sz="2000" i="1">
                <a:solidFill>
                  <a:schemeClr val="bg1"/>
                </a:solidFill>
              </a:rPr>
              <a:t> </a:t>
            </a:r>
            <a:r>
              <a:rPr lang="en-US" sz="2000" i="1"/>
              <a:t>negative answer because the ball will be moving toward the floor, in the negative direction.</a:t>
            </a:r>
            <a:endParaRPr lang="en-US" sz="2000"/>
          </a:p>
        </p:txBody>
      </p:sp>
      <p:sp>
        <p:nvSpPr>
          <p:cNvPr id="1059846" name="Rectangle 6"/>
          <p:cNvSpPr>
            <a:spLocks noChangeArrowheads="1"/>
          </p:cNvSpPr>
          <p:nvPr/>
        </p:nvSpPr>
        <p:spPr bwMode="auto">
          <a:xfrm>
            <a:off x="1524000" y="4800600"/>
            <a:ext cx="61722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000">
                <a:solidFill>
                  <a:schemeClr val="accent1"/>
                </a:solidFill>
              </a:rPr>
              <a:t> </a:t>
            </a:r>
          </a:p>
        </p:txBody>
      </p:sp>
      <p:graphicFrame>
        <p:nvGraphicFramePr>
          <p:cNvPr id="1059851" name="Object 11"/>
          <p:cNvGraphicFramePr>
            <a:graphicFrameLocks noChangeAspect="1"/>
          </p:cNvGraphicFramePr>
          <p:nvPr/>
        </p:nvGraphicFramePr>
        <p:xfrm>
          <a:off x="1338263" y="3171825"/>
          <a:ext cx="63912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4" imgW="3695400" imgH="291960" progId="">
                  <p:embed/>
                </p:oleObj>
              </mc:Choice>
              <mc:Fallback>
                <p:oleObj name="Equation" r:id="rId4" imgW="3695400" imgH="2919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3171825"/>
                        <a:ext cx="63912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9852" name="Object 12"/>
          <p:cNvGraphicFramePr>
            <a:graphicFrameLocks noChangeAspect="1"/>
          </p:cNvGraphicFramePr>
          <p:nvPr/>
        </p:nvGraphicFramePr>
        <p:xfrm>
          <a:off x="1393825" y="4081463"/>
          <a:ext cx="58848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6" imgW="3403440" imgH="291960" progId="">
                  <p:embed/>
                </p:oleObj>
              </mc:Choice>
              <mc:Fallback>
                <p:oleObj name="Equation" r:id="rId6" imgW="3403440" imgH="291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4081463"/>
                        <a:ext cx="58848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9853" name="Rectangle 13"/>
          <p:cNvSpPr>
            <a:spLocks noChangeArrowheads="1"/>
          </p:cNvSpPr>
          <p:nvPr/>
        </p:nvSpPr>
        <p:spPr bwMode="auto">
          <a:xfrm>
            <a:off x="863600" y="1828800"/>
            <a:ext cx="7670800" cy="396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2400" b="1" dirty="0">
                <a:solidFill>
                  <a:srgbClr val="FFCC00"/>
                </a:solidFill>
              </a:rPr>
              <a:t>3. Calculate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1800" b="1" dirty="0">
                <a:solidFill>
                  <a:srgbClr val="FFCC00"/>
                </a:solidFill>
              </a:rPr>
              <a:t>     Substitute the values into the equation and solve:</a:t>
            </a:r>
            <a:r>
              <a:rPr lang="en-US" sz="1800" dirty="0">
                <a:solidFill>
                  <a:srgbClr val="FFCC00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sz="1800" dirty="0">
                <a:solidFill>
                  <a:srgbClr val="FFCC00"/>
                </a:solidFill>
              </a:rPr>
              <a:t>     First find the velocity of the ball at the moment that it hits the floor.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8229600" cy="1143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9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9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5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845" grpId="0" animBg="1" autoUpdateAnimBg="0"/>
      <p:bldP spid="105985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828</TotalTime>
  <Words>289</Words>
  <Application>Microsoft Office PowerPoint</Application>
  <PresentationFormat>On-screen Show (4:3)</PresentationFormat>
  <Paragraphs>50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Free Fall</vt:lpstr>
      <vt:lpstr>Questions:</vt:lpstr>
      <vt:lpstr>Apollo 15 -Astronaut David Scott on the Moon (1971)</vt:lpstr>
      <vt:lpstr>Air Resistance  </vt:lpstr>
      <vt:lpstr>How Fast?</vt:lpstr>
      <vt:lpstr>Free Fall Problem</vt:lpstr>
      <vt:lpstr>Free Fall Problem</vt:lpstr>
      <vt:lpstr>Sample Problem, continued</vt:lpstr>
      <vt:lpstr>PowerPoint Presentation</vt:lpstr>
      <vt:lpstr>PowerPoint Presentation</vt:lpstr>
      <vt:lpstr>To Find Distance from t and g: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Fall</dc:title>
  <dc:creator>hcoyle</dc:creator>
  <cp:lastModifiedBy>Matt</cp:lastModifiedBy>
  <cp:revision>31</cp:revision>
  <dcterms:created xsi:type="dcterms:W3CDTF">2004-10-04T13:16:16Z</dcterms:created>
  <dcterms:modified xsi:type="dcterms:W3CDTF">2013-09-16T22:41:52Z</dcterms:modified>
</cp:coreProperties>
</file>