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63" r:id="rId3"/>
    <p:sldId id="306" r:id="rId4"/>
    <p:sldId id="273" r:id="rId5"/>
    <p:sldId id="305" r:id="rId6"/>
    <p:sldId id="331" r:id="rId7"/>
    <p:sldId id="330" r:id="rId8"/>
    <p:sldId id="288" r:id="rId9"/>
    <p:sldId id="264" r:id="rId10"/>
    <p:sldId id="257" r:id="rId11"/>
    <p:sldId id="303" r:id="rId12"/>
    <p:sldId id="265" r:id="rId13"/>
    <p:sldId id="274" r:id="rId14"/>
    <p:sldId id="275" r:id="rId15"/>
    <p:sldId id="332" r:id="rId16"/>
    <p:sldId id="276" r:id="rId17"/>
    <p:sldId id="329" r:id="rId18"/>
    <p:sldId id="266" r:id="rId19"/>
    <p:sldId id="269" r:id="rId20"/>
    <p:sldId id="267" r:id="rId21"/>
    <p:sldId id="271" r:id="rId22"/>
    <p:sldId id="278" r:id="rId23"/>
    <p:sldId id="277" r:id="rId24"/>
    <p:sldId id="279" r:id="rId25"/>
    <p:sldId id="308" r:id="rId26"/>
    <p:sldId id="307" r:id="rId27"/>
    <p:sldId id="309" r:id="rId28"/>
    <p:sldId id="310" r:id="rId29"/>
    <p:sldId id="311" r:id="rId30"/>
    <p:sldId id="312" r:id="rId31"/>
    <p:sldId id="321" r:id="rId32"/>
    <p:sldId id="268" r:id="rId33"/>
    <p:sldId id="287" r:id="rId34"/>
    <p:sldId id="283" r:id="rId35"/>
    <p:sldId id="285" r:id="rId36"/>
    <p:sldId id="286" r:id="rId37"/>
    <p:sldId id="282" r:id="rId38"/>
    <p:sldId id="313" r:id="rId39"/>
    <p:sldId id="322" r:id="rId40"/>
    <p:sldId id="289" r:id="rId41"/>
    <p:sldId id="290" r:id="rId42"/>
    <p:sldId id="333" r:id="rId43"/>
    <p:sldId id="335" r:id="rId44"/>
    <p:sldId id="336" r:id="rId45"/>
    <p:sldId id="258" r:id="rId46"/>
    <p:sldId id="259" r:id="rId47"/>
    <p:sldId id="260" r:id="rId48"/>
    <p:sldId id="301" r:id="rId49"/>
    <p:sldId id="292" r:id="rId50"/>
    <p:sldId id="320" r:id="rId51"/>
    <p:sldId id="319" r:id="rId52"/>
    <p:sldId id="318" r:id="rId53"/>
    <p:sldId id="299" r:id="rId54"/>
    <p:sldId id="315" r:id="rId55"/>
    <p:sldId id="323" r:id="rId56"/>
    <p:sldId id="261" r:id="rId57"/>
    <p:sldId id="295" r:id="rId58"/>
    <p:sldId id="294" r:id="rId59"/>
    <p:sldId id="314" r:id="rId60"/>
    <p:sldId id="326" r:id="rId61"/>
    <p:sldId id="327" r:id="rId62"/>
    <p:sldId id="328" r:id="rId63"/>
    <p:sldId id="325" r:id="rId64"/>
    <p:sldId id="324" r:id="rId65"/>
    <p:sldId id="270" r:id="rId6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FFB"/>
    <a:srgbClr val="00FF00"/>
    <a:srgbClr val="FF0000"/>
    <a:srgbClr val="5F5F5F"/>
    <a:srgbClr val="993366"/>
    <a:srgbClr val="990099"/>
    <a:srgbClr val="6600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6" autoAdjust="0"/>
    <p:restoredTop sz="93460" autoAdjust="0"/>
  </p:normalViewPr>
  <p:slideViewPr>
    <p:cSldViewPr>
      <p:cViewPr varScale="1">
        <p:scale>
          <a:sx n="68" d="100"/>
          <a:sy n="6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82180E4-DCAA-48E9-A6CB-5E024C1445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6FA31-AF99-4A45-9394-E29D0C9815C1}" type="slidenum">
              <a:rPr lang="en-US"/>
              <a:pPr/>
              <a:t>40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 is negative for convex mirrors and concave lenses.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00217-1576-44D3-9580-2F61A4E2ECB5}" type="slidenum">
              <a:rPr lang="en-US"/>
              <a:pPr/>
              <a:t>48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doing geometric optics problems it is much simpler to draw the lens/mirror as a line so that the light relects/refracts at the line.  This saves us from having to show the lights behavior inside the lens.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B5178-3C45-4E0F-A397-449645E51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D6596-E025-4C6F-BED8-CA92CBDAC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AC17E-0E0D-402A-8E5B-8C9593006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2385B-D6A9-44B4-96BC-6C791D91B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76D59-2DB9-4398-9B6B-146AD5EF58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8BF4B-B06A-4705-8134-FC1FC827A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415FD-85DA-46AD-BAE1-FD6DCA34E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6394C-9225-4362-B673-938DC3DFB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92CE6-E304-4BC9-AFB6-ABBA84CA7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37432-0158-4A06-9598-DE9587A07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947CD-4D0F-432F-8B56-9D7CCF946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62BA5A0-D257-43AE-A3DC-45CB4B43C3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553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0"/>
              <a:t>J.M. Gabrielse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.wmf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image" Target="../media/image2.wmf"/><Relationship Id="rId18" Type="http://schemas.openxmlformats.org/officeDocument/2006/relationships/image" Target="../media/image8.png"/><Relationship Id="rId3" Type="http://schemas.openxmlformats.org/officeDocument/2006/relationships/slide" Target="slide10.xml"/><Relationship Id="rId21" Type="http://schemas.openxmlformats.org/officeDocument/2006/relationships/image" Target="../media/image11.jpeg"/><Relationship Id="rId7" Type="http://schemas.openxmlformats.org/officeDocument/2006/relationships/slide" Target="slide20.xml"/><Relationship Id="rId12" Type="http://schemas.openxmlformats.org/officeDocument/2006/relationships/slide" Target="slide56.xml"/><Relationship Id="rId17" Type="http://schemas.openxmlformats.org/officeDocument/2006/relationships/image" Target="../media/image7.png"/><Relationship Id="rId2" Type="http://schemas.openxmlformats.org/officeDocument/2006/relationships/slide" Target="slide3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47.xml"/><Relationship Id="rId5" Type="http://schemas.openxmlformats.org/officeDocument/2006/relationships/slide" Target="slide12.xml"/><Relationship Id="rId15" Type="http://schemas.openxmlformats.org/officeDocument/2006/relationships/image" Target="../media/image5.png"/><Relationship Id="rId10" Type="http://schemas.openxmlformats.org/officeDocument/2006/relationships/slide" Target="slide46.xml"/><Relationship Id="rId19" Type="http://schemas.openxmlformats.org/officeDocument/2006/relationships/image" Target="../media/image9.png"/><Relationship Id="rId4" Type="http://schemas.openxmlformats.org/officeDocument/2006/relationships/slide" Target="slide9.xml"/><Relationship Id="rId9" Type="http://schemas.openxmlformats.org/officeDocument/2006/relationships/slide" Target="slide45.xml"/><Relationship Id="rId14" Type="http://schemas.openxmlformats.org/officeDocument/2006/relationships/image" Target="../media/image1.png"/><Relationship Id="rId22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4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sol.sci.uop.edu/~jfalward/refraction/refraction.html" TargetMode="Externa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new/admin/get-run-offline.php?sim_id=102" TargetMode="External"/><Relationship Id="rId2" Type="http://schemas.openxmlformats.org/officeDocument/2006/relationships/hyperlink" Target="http://faulkes-telescope.com/education/activities/worksheets/Light_Op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y.ntnu.edu.tw/ntnujava/index.php?topic=4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33400" y="4495800"/>
            <a:ext cx="7696200" cy="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0575"/>
            <a:ext cx="6553200" cy="1470025"/>
          </a:xfrm>
        </p:spPr>
        <p:txBody>
          <a:bodyPr/>
          <a:lstStyle/>
          <a:p>
            <a:r>
              <a:rPr lang="en-US" sz="5700" dirty="0"/>
              <a:t>Geometric Optics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828800" y="4495800"/>
            <a:ext cx="2286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1" name="Picture 13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423025"/>
            <a:ext cx="666750" cy="434975"/>
          </a:xfrm>
          <a:prstGeom prst="rect">
            <a:avLst/>
          </a:prstGeom>
          <a:noFill/>
        </p:spPr>
      </p:pic>
      <p:pic>
        <p:nvPicPr>
          <p:cNvPr id="2064" name="Picture 16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593725" cy="1331913"/>
          </a:xfrm>
          <a:prstGeom prst="rect">
            <a:avLst/>
          </a:prstGeom>
          <a:noFill/>
        </p:spPr>
      </p:pic>
      <p:sp>
        <p:nvSpPr>
          <p:cNvPr id="2065" name="Line 17"/>
          <p:cNvSpPr>
            <a:spLocks noChangeShapeType="1"/>
          </p:cNvSpPr>
          <p:nvPr/>
        </p:nvSpPr>
        <p:spPr bwMode="auto">
          <a:xfrm flipH="1">
            <a:off x="7162800" y="4495800"/>
            <a:ext cx="990600" cy="2209800"/>
          </a:xfrm>
          <a:prstGeom prst="line">
            <a:avLst/>
          </a:prstGeom>
          <a:noFill/>
          <a:ln w="635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9" name="Picture 21" descr="convex mirror colored"/>
          <p:cNvPicPr>
            <a:picLocks noChangeAspect="1" noChangeArrowheads="1"/>
          </p:cNvPicPr>
          <p:nvPr/>
        </p:nvPicPr>
        <p:blipFill>
          <a:blip r:embed="rId4" cstate="print"/>
          <a:srcRect t="9842" b="13866"/>
          <a:stretch>
            <a:fillRect/>
          </a:stretch>
        </p:blipFill>
        <p:spPr bwMode="auto">
          <a:xfrm rot="-1854895">
            <a:off x="8139113" y="3113088"/>
            <a:ext cx="973137" cy="2227262"/>
          </a:xfrm>
          <a:prstGeom prst="rect">
            <a:avLst/>
          </a:prstGeom>
          <a:noFill/>
        </p:spPr>
      </p:pic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7086600" y="228600"/>
            <a:ext cx="1866900" cy="1935163"/>
            <a:chOff x="135" y="139"/>
            <a:chExt cx="1176" cy="1219"/>
          </a:xfrm>
        </p:grpSpPr>
        <p:pic>
          <p:nvPicPr>
            <p:cNvPr id="2063" name="Picture 15" descr="security mirr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5" y="139"/>
              <a:ext cx="1176" cy="1219"/>
            </a:xfrm>
            <a:prstGeom prst="rect">
              <a:avLst/>
            </a:prstGeom>
            <a:noFill/>
          </p:spPr>
        </p:pic>
        <p:sp>
          <p:nvSpPr>
            <p:cNvPr id="2070" name="Oval 22"/>
            <p:cNvSpPr>
              <a:spLocks noChangeAspect="1" noChangeArrowheads="1"/>
            </p:cNvSpPr>
            <p:nvPr/>
          </p:nvSpPr>
          <p:spPr bwMode="auto">
            <a:xfrm>
              <a:off x="144" y="144"/>
              <a:ext cx="1152" cy="119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 sz="4800"/>
              <a:t>Reflection</a:t>
            </a:r>
            <a:r>
              <a:rPr lang="en-US" sz="5400"/>
              <a:t/>
            </a:r>
            <a:br>
              <a:rPr lang="en-US" sz="5400"/>
            </a:br>
            <a:r>
              <a:rPr lang="en-US" sz="3200"/>
              <a:t>(bouncing </a:t>
            </a:r>
            <a:r>
              <a:rPr lang="en-US" sz="3200">
                <a:solidFill>
                  <a:srgbClr val="FFCC00"/>
                </a:solidFill>
              </a:rPr>
              <a:t>light</a:t>
            </a:r>
            <a:r>
              <a:rPr lang="en-US" sz="3200"/>
              <a:t>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6200" y="1736725"/>
            <a:ext cx="3200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Reflection</a:t>
            </a:r>
            <a:r>
              <a:rPr lang="en-US" sz="2000" b="0">
                <a:solidFill>
                  <a:schemeClr val="bg1"/>
                </a:solidFill>
              </a:rPr>
              <a:t> is when </a:t>
            </a:r>
            <a:r>
              <a:rPr lang="en-US" sz="2000" b="0">
                <a:solidFill>
                  <a:srgbClr val="FFCC00"/>
                </a:solidFill>
              </a:rPr>
              <a:t>light </a:t>
            </a:r>
            <a:r>
              <a:rPr lang="en-US" sz="2000" b="0">
                <a:solidFill>
                  <a:schemeClr val="bg1"/>
                </a:solidFill>
              </a:rPr>
              <a:t>changes direction by bouncing off a </a:t>
            </a:r>
            <a:r>
              <a:rPr lang="en-US" sz="2000" b="0">
                <a:solidFill>
                  <a:srgbClr val="93EFFB"/>
                </a:solidFill>
              </a:rPr>
              <a:t>surface</a:t>
            </a:r>
            <a:r>
              <a:rPr lang="en-US" sz="2000" b="0">
                <a:solidFill>
                  <a:schemeClr val="bg1"/>
                </a:solidFill>
              </a:rPr>
              <a:t>. </a:t>
            </a:r>
          </a:p>
          <a:p>
            <a:pPr algn="l"/>
            <a:endParaRPr lang="en-US" sz="2000" b="0" dirty="0">
              <a:solidFill>
                <a:schemeClr val="bg1"/>
              </a:solidFill>
            </a:endParaRPr>
          </a:p>
          <a:p>
            <a:pPr algn="l"/>
            <a:r>
              <a:rPr lang="en-US" sz="2000" b="0" dirty="0">
                <a:solidFill>
                  <a:schemeClr val="bg1"/>
                </a:solidFill>
              </a:rPr>
              <a:t>When </a:t>
            </a:r>
            <a:r>
              <a:rPr lang="en-US" sz="2000" b="0" dirty="0">
                <a:solidFill>
                  <a:srgbClr val="FFCC00"/>
                </a:solidFill>
              </a:rPr>
              <a:t>light </a:t>
            </a:r>
            <a:r>
              <a:rPr lang="en-US" sz="2000" b="0" dirty="0">
                <a:solidFill>
                  <a:schemeClr val="bg1"/>
                </a:solidFill>
              </a:rPr>
              <a:t>is </a:t>
            </a:r>
            <a:r>
              <a:rPr lang="en-US" sz="2000" dirty="0">
                <a:solidFill>
                  <a:schemeClr val="bg1"/>
                </a:solidFill>
              </a:rPr>
              <a:t>reflected </a:t>
            </a:r>
            <a:r>
              <a:rPr lang="en-US" sz="2000" b="0" dirty="0">
                <a:solidFill>
                  <a:schemeClr val="bg1"/>
                </a:solidFill>
              </a:rPr>
              <a:t>off a </a:t>
            </a:r>
            <a:r>
              <a:rPr lang="en-US" sz="2000" b="0" dirty="0">
                <a:solidFill>
                  <a:srgbClr val="93EFFB"/>
                </a:solidFill>
              </a:rPr>
              <a:t>mirror</a:t>
            </a:r>
            <a:r>
              <a:rPr lang="en-US" sz="2000" b="0" dirty="0">
                <a:solidFill>
                  <a:schemeClr val="bg1"/>
                </a:solidFill>
              </a:rPr>
              <a:t>, it hits the </a:t>
            </a:r>
            <a:r>
              <a:rPr lang="en-US" sz="2000" b="0" dirty="0">
                <a:solidFill>
                  <a:srgbClr val="93EFFB"/>
                </a:solidFill>
              </a:rPr>
              <a:t>mirror</a:t>
            </a:r>
            <a:r>
              <a:rPr lang="en-US" sz="2000" b="0" dirty="0">
                <a:solidFill>
                  <a:schemeClr val="bg1"/>
                </a:solidFill>
              </a:rPr>
              <a:t> at the same angle (</a:t>
            </a:r>
            <a:r>
              <a:rPr lang="el-GR" sz="2000" b="0" dirty="0">
                <a:solidFill>
                  <a:schemeClr val="bg1"/>
                </a:solidFill>
              </a:rPr>
              <a:t>θ</a:t>
            </a:r>
            <a:r>
              <a:rPr lang="en-US" sz="2000" b="0" baseline="-25000" dirty="0" err="1">
                <a:solidFill>
                  <a:schemeClr val="bg1"/>
                </a:solidFill>
              </a:rPr>
              <a:t>i</a:t>
            </a:r>
            <a:r>
              <a:rPr lang="en-US" sz="2000" b="0" dirty="0">
                <a:solidFill>
                  <a:schemeClr val="bg1"/>
                </a:solidFill>
              </a:rPr>
              <a:t>,</a:t>
            </a:r>
            <a:r>
              <a:rPr lang="en-US" dirty="0"/>
              <a:t> </a:t>
            </a:r>
            <a:r>
              <a:rPr lang="en-US" sz="2000" b="0" dirty="0">
                <a:solidFill>
                  <a:schemeClr val="bg1"/>
                </a:solidFill>
              </a:rPr>
              <a:t>the incidence angle) as it </a:t>
            </a:r>
            <a:r>
              <a:rPr lang="en-US" sz="2000" dirty="0">
                <a:solidFill>
                  <a:schemeClr val="bg1"/>
                </a:solidFill>
              </a:rPr>
              <a:t>reflects </a:t>
            </a:r>
            <a:r>
              <a:rPr lang="en-US" sz="2000" b="0" dirty="0">
                <a:solidFill>
                  <a:schemeClr val="bg1"/>
                </a:solidFill>
              </a:rPr>
              <a:t>off the </a:t>
            </a:r>
            <a:r>
              <a:rPr lang="en-US" sz="2000" b="0" dirty="0">
                <a:solidFill>
                  <a:srgbClr val="93EFFB"/>
                </a:solidFill>
              </a:rPr>
              <a:t>mirror</a:t>
            </a:r>
            <a:r>
              <a:rPr lang="en-US" sz="2000" b="0" dirty="0">
                <a:solidFill>
                  <a:schemeClr val="bg1"/>
                </a:solidFill>
              </a:rPr>
              <a:t> (</a:t>
            </a:r>
            <a:r>
              <a:rPr lang="el-GR" sz="2000" b="0" dirty="0">
                <a:solidFill>
                  <a:schemeClr val="bg1"/>
                </a:solidFill>
              </a:rPr>
              <a:t>θ</a:t>
            </a:r>
            <a:r>
              <a:rPr lang="en-US" sz="2000" b="0" baseline="-25000" dirty="0">
                <a:solidFill>
                  <a:schemeClr val="bg1"/>
                </a:solidFill>
              </a:rPr>
              <a:t>r</a:t>
            </a:r>
            <a:r>
              <a:rPr lang="en-US" b="0" dirty="0">
                <a:solidFill>
                  <a:schemeClr val="bg1"/>
                </a:solidFill>
              </a:rPr>
              <a:t>,</a:t>
            </a:r>
            <a:r>
              <a:rPr lang="en-US" dirty="0"/>
              <a:t> </a:t>
            </a:r>
            <a:r>
              <a:rPr lang="en-US" sz="2000" b="0" dirty="0">
                <a:solidFill>
                  <a:schemeClr val="bg1"/>
                </a:solidFill>
              </a:rPr>
              <a:t>the reflection angle). </a:t>
            </a:r>
          </a:p>
          <a:p>
            <a:pPr algn="l"/>
            <a:endParaRPr lang="en-US" sz="2000" b="0" dirty="0">
              <a:solidFill>
                <a:schemeClr val="bg1"/>
              </a:solidFill>
            </a:endParaRPr>
          </a:p>
          <a:p>
            <a:pPr algn="l"/>
            <a:r>
              <a:rPr lang="en-US" sz="2000" b="0" dirty="0">
                <a:solidFill>
                  <a:schemeClr val="bg1"/>
                </a:solidFill>
              </a:rPr>
              <a:t>The </a:t>
            </a:r>
            <a:r>
              <a:rPr lang="en-US" sz="2000" b="0" dirty="0">
                <a:solidFill>
                  <a:srgbClr val="FF00FF"/>
                </a:solidFill>
              </a:rPr>
              <a:t>normal</a:t>
            </a:r>
            <a:r>
              <a:rPr lang="en-US" sz="2000" b="0" dirty="0">
                <a:solidFill>
                  <a:schemeClr val="bg1"/>
                </a:solidFill>
              </a:rPr>
              <a:t> is an imaginary line which lies at right angles to the </a:t>
            </a:r>
            <a:r>
              <a:rPr lang="en-US" sz="2000" b="0" dirty="0">
                <a:solidFill>
                  <a:srgbClr val="93EFFB"/>
                </a:solidFill>
              </a:rPr>
              <a:t>mirror</a:t>
            </a:r>
            <a:r>
              <a:rPr lang="en-US" sz="2000" b="0" dirty="0">
                <a:solidFill>
                  <a:schemeClr val="bg1"/>
                </a:solidFill>
              </a:rPr>
              <a:t> where the </a:t>
            </a:r>
            <a:r>
              <a:rPr lang="en-US" sz="2000" b="0" dirty="0">
                <a:solidFill>
                  <a:srgbClr val="FFCC00"/>
                </a:solidFill>
              </a:rPr>
              <a:t>ray </a:t>
            </a:r>
            <a:r>
              <a:rPr lang="en-US" sz="2000" b="0" dirty="0">
                <a:solidFill>
                  <a:schemeClr val="bg1"/>
                </a:solidFill>
              </a:rPr>
              <a:t>hits it.</a:t>
            </a:r>
          </a:p>
        </p:txBody>
      </p: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3429000" y="1676400"/>
            <a:ext cx="5410200" cy="4876800"/>
            <a:chOff x="2112" y="1056"/>
            <a:chExt cx="3408" cy="3072"/>
          </a:xfrm>
        </p:grpSpPr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264" y="2755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 b="0">
                  <a:solidFill>
                    <a:schemeClr val="bg1"/>
                  </a:solidFill>
                  <a:cs typeface="Arial" charset="0"/>
                </a:rPr>
                <a:t>θ</a:t>
              </a:r>
              <a:r>
                <a:rPr lang="en-US" sz="3200" b="0" baseline="-25000">
                  <a:solidFill>
                    <a:schemeClr val="bg1"/>
                  </a:solidFill>
                  <a:cs typeface="Arial" charset="0"/>
                </a:rPr>
                <a:t>r</a:t>
              </a:r>
              <a:endParaRPr lang="el-GR" sz="3200" b="0" baseline="-2500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3696" y="2755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 b="0">
                  <a:solidFill>
                    <a:schemeClr val="bg1"/>
                  </a:solidFill>
                  <a:cs typeface="Arial" charset="0"/>
                </a:rPr>
                <a:t>θ</a:t>
              </a:r>
              <a:r>
                <a:rPr lang="en-US" sz="3200" b="0" baseline="-25000">
                  <a:solidFill>
                    <a:schemeClr val="bg1"/>
                  </a:solidFill>
                  <a:cs typeface="Arial" charset="0"/>
                </a:rPr>
                <a:t>i</a:t>
              </a:r>
              <a:endParaRPr lang="el-GR" sz="3200" b="0" baseline="-25000">
                <a:solidFill>
                  <a:schemeClr val="bg1"/>
                </a:solidFill>
                <a:cs typeface="Arial" charset="0"/>
              </a:endParaRPr>
            </a:p>
          </p:txBody>
        </p:sp>
        <p:grpSp>
          <p:nvGrpSpPr>
            <p:cNvPr id="3092" name="Group 20"/>
            <p:cNvGrpSpPr>
              <a:grpSpLocks/>
            </p:cNvGrpSpPr>
            <p:nvPr/>
          </p:nvGrpSpPr>
          <p:grpSpPr bwMode="auto">
            <a:xfrm>
              <a:off x="2112" y="1056"/>
              <a:ext cx="3408" cy="3072"/>
              <a:chOff x="1920" y="960"/>
              <a:chExt cx="3408" cy="3072"/>
            </a:xfrm>
          </p:grpSpPr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V="1">
                <a:off x="3552" y="1152"/>
                <a:ext cx="0" cy="2592"/>
              </a:xfrm>
              <a:prstGeom prst="line">
                <a:avLst/>
              </a:prstGeom>
              <a:noFill/>
              <a:ln w="25400">
                <a:solidFill>
                  <a:srgbClr val="FF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3081" name="Picture 9" descr="plane mirror colored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32867" b="43860"/>
              <a:stretch>
                <a:fillRect/>
              </a:stretch>
            </p:blipFill>
            <p:spPr bwMode="auto">
              <a:xfrm>
                <a:off x="1920" y="3648"/>
                <a:ext cx="3408" cy="384"/>
              </a:xfrm>
              <a:prstGeom prst="rect">
                <a:avLst/>
              </a:prstGeom>
              <a:noFill/>
            </p:spPr>
          </p:pic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2736" y="3753"/>
                <a:ext cx="16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chemeClr val="bg1"/>
                    </a:solidFill>
                  </a:rPr>
                  <a:t>Mirror</a:t>
                </a:r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3552" y="1152"/>
                <a:ext cx="1440" cy="2592"/>
              </a:xfrm>
              <a:prstGeom prst="line">
                <a:avLst/>
              </a:prstGeom>
              <a:noFill/>
              <a:ln w="5080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 flipV="1">
                <a:off x="2112" y="1152"/>
                <a:ext cx="1440" cy="2592"/>
              </a:xfrm>
              <a:prstGeom prst="line">
                <a:avLst/>
              </a:prstGeom>
              <a:noFill/>
              <a:ln w="5080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Arc 13"/>
              <p:cNvSpPr>
                <a:spLocks noChangeAspect="1"/>
              </p:cNvSpPr>
              <p:nvPr/>
            </p:nvSpPr>
            <p:spPr bwMode="auto">
              <a:xfrm rot="-124758">
                <a:off x="2942" y="2447"/>
                <a:ext cx="622" cy="1158"/>
              </a:xfrm>
              <a:custGeom>
                <a:avLst/>
                <a:gdLst>
                  <a:gd name="G0" fmla="+- 10561 0 0"/>
                  <a:gd name="G1" fmla="+- 21600 0 0"/>
                  <a:gd name="G2" fmla="+- 21600 0 0"/>
                  <a:gd name="T0" fmla="*/ 0 w 11589"/>
                  <a:gd name="T1" fmla="*/ 2758 h 21600"/>
                  <a:gd name="T2" fmla="*/ 11589 w 11589"/>
                  <a:gd name="T3" fmla="*/ 24 h 21600"/>
                  <a:gd name="T4" fmla="*/ 10561 w 115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589" h="21600" fill="none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903" y="0"/>
                      <a:pt x="11246" y="8"/>
                      <a:pt x="11588" y="24"/>
                    </a:cubicBezTo>
                  </a:path>
                  <a:path w="11589" h="21600" stroke="0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903" y="0"/>
                      <a:pt x="11246" y="8"/>
                      <a:pt x="11588" y="24"/>
                    </a:cubicBezTo>
                    <a:lnTo>
                      <a:pt x="1056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Arc 14"/>
              <p:cNvSpPr>
                <a:spLocks noChangeAspect="1"/>
              </p:cNvSpPr>
              <p:nvPr/>
            </p:nvSpPr>
            <p:spPr bwMode="auto">
              <a:xfrm rot="124758" flipH="1">
                <a:off x="3542" y="2497"/>
                <a:ext cx="586" cy="1158"/>
              </a:xfrm>
              <a:custGeom>
                <a:avLst/>
                <a:gdLst>
                  <a:gd name="G0" fmla="+- 10561 0 0"/>
                  <a:gd name="G1" fmla="+- 21600 0 0"/>
                  <a:gd name="G2" fmla="+- 21600 0 0"/>
                  <a:gd name="T0" fmla="*/ 0 w 10926"/>
                  <a:gd name="T1" fmla="*/ 2758 h 21600"/>
                  <a:gd name="T2" fmla="*/ 10926 w 10926"/>
                  <a:gd name="T3" fmla="*/ 3 h 21600"/>
                  <a:gd name="T4" fmla="*/ 10561 w 1092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926" h="21600" fill="none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682" y="0"/>
                      <a:pt x="10804" y="1"/>
                      <a:pt x="10925" y="3"/>
                    </a:cubicBezTo>
                  </a:path>
                  <a:path w="10926" h="21600" stroke="0" extrusionOk="0">
                    <a:moveTo>
                      <a:pt x="-1" y="2757"/>
                    </a:moveTo>
                    <a:cubicBezTo>
                      <a:pt x="3226" y="949"/>
                      <a:pt x="6862" y="-1"/>
                      <a:pt x="10561" y="0"/>
                    </a:cubicBezTo>
                    <a:cubicBezTo>
                      <a:pt x="10682" y="0"/>
                      <a:pt x="10804" y="1"/>
                      <a:pt x="10925" y="3"/>
                    </a:cubicBezTo>
                    <a:lnTo>
                      <a:pt x="1056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Text Box 17"/>
              <p:cNvSpPr txBox="1">
                <a:spLocks noChangeArrowheads="1"/>
              </p:cNvSpPr>
              <p:nvPr/>
            </p:nvSpPr>
            <p:spPr bwMode="auto">
              <a:xfrm>
                <a:off x="3216" y="960"/>
                <a:ext cx="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>
                <a:off x="4464" y="2266"/>
                <a:ext cx="57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rgbClr val="FFCC00"/>
                    </a:solidFill>
                  </a:rPr>
                  <a:t>incident ray</a:t>
                </a:r>
              </a:p>
            </p:txBody>
          </p:sp>
          <p:sp>
            <p:nvSpPr>
              <p:cNvPr id="3091" name="Text Box 19"/>
              <p:cNvSpPr txBox="1">
                <a:spLocks noChangeArrowheads="1"/>
              </p:cNvSpPr>
              <p:nvPr/>
            </p:nvSpPr>
            <p:spPr bwMode="auto">
              <a:xfrm>
                <a:off x="1968" y="2218"/>
                <a:ext cx="62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rgbClr val="FFCC00"/>
                    </a:solidFill>
                  </a:rPr>
                  <a:t>reflected ray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48000"/>
            <a:ext cx="830263" cy="1865313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 flipV="1">
            <a:off x="4648200" y="2133600"/>
            <a:ext cx="1676400" cy="1295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4648200" y="3429000"/>
            <a:ext cx="1676400" cy="1295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0" y="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0" y="342900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V="1">
            <a:off x="4648200" y="0"/>
            <a:ext cx="990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V="1">
            <a:off x="3657600" y="3429000"/>
            <a:ext cx="990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V="1">
            <a:off x="4648200" y="3162300"/>
            <a:ext cx="1676400" cy="2667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 flipH="1" flipV="1">
            <a:off x="0" y="2895600"/>
            <a:ext cx="4648200" cy="533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3503" name="Picture 15" descr="plan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68500"/>
            <a:ext cx="973138" cy="2919413"/>
          </a:xfrm>
          <a:prstGeom prst="rect">
            <a:avLst/>
          </a:prstGeom>
          <a:noFill/>
        </p:spPr>
      </p:pic>
      <p:sp>
        <p:nvSpPr>
          <p:cNvPr id="63504" name="Line 16"/>
          <p:cNvSpPr>
            <a:spLocks noChangeShapeType="1"/>
          </p:cNvSpPr>
          <p:nvPr/>
        </p:nvSpPr>
        <p:spPr bwMode="auto">
          <a:xfrm flipH="1" flipV="1">
            <a:off x="3505200" y="0"/>
            <a:ext cx="2819400" cy="2133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0" y="2133600"/>
            <a:ext cx="6324600" cy="10287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V="1">
            <a:off x="3505200" y="4724400"/>
            <a:ext cx="2819400" cy="2133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33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3900">
                <a:solidFill>
                  <a:srgbClr val="93EFFB"/>
                </a:solidFill>
              </a:rPr>
              <a:t>Mirrors</a:t>
            </a:r>
            <a:r>
              <a:rPr lang="en-US" sz="3900"/>
              <a:t> reflect </a:t>
            </a:r>
            <a:r>
              <a:rPr lang="en-US" sz="3900" b="1">
                <a:solidFill>
                  <a:srgbClr val="FFCC00"/>
                </a:solidFill>
              </a:rPr>
              <a:t>light rays</a:t>
            </a:r>
            <a:r>
              <a:rPr lang="en-US" sz="35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04" name="Picture 40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</p:spPr>
      </p:pic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4465638" y="3719513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495800" y="31242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495800" y="2971800"/>
            <a:ext cx="1219200" cy="1981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52400" y="2819400"/>
            <a:ext cx="22098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0" y="2743200"/>
            <a:ext cx="2362200" cy="685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do we see </a:t>
            </a:r>
            <a:r>
              <a:rPr lang="en-US" sz="4000">
                <a:solidFill>
                  <a:schemeClr val="tx1"/>
                </a:solidFill>
              </a:rPr>
              <a:t>images </a:t>
            </a:r>
            <a:r>
              <a:rPr lang="en-US" sz="4000"/>
              <a:t>in </a:t>
            </a:r>
            <a:r>
              <a:rPr lang="en-US" sz="4000">
                <a:solidFill>
                  <a:srgbClr val="93EFFB"/>
                </a:solidFill>
              </a:rPr>
              <a:t>mirrors</a:t>
            </a:r>
            <a:r>
              <a:rPr lang="en-US" sz="4000"/>
              <a:t>?</a:t>
            </a:r>
            <a:endParaRPr lang="en-US" sz="3200"/>
          </a:p>
        </p:txBody>
      </p:sp>
      <p:pic>
        <p:nvPicPr>
          <p:cNvPr id="11269" name="Picture 5" descr="plan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</p:spPr>
      </p:pic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-228600" y="1143000"/>
            <a:ext cx="23622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1143000"/>
            <a:ext cx="2133600" cy="1524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71" name="Picture 7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55556E-6 L 0.25833 0.18889 " pathEditMode="relative" ptsTypes="AA">
                                      <p:cBhvr>
                                        <p:cTn id="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23334 0.08889 " pathEditMode="relative" ptsTypes="AA">
                                      <p:cBhvr>
                                        <p:cTn id="8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44444E-6 L -0.125 0.08889 " pathEditMode="relative" ptsTypes="AA">
                                      <p:cBhvr>
                                        <p:cTn id="11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1217 0.0465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  <p:bldP spid="11277" grpId="0" animBg="1"/>
      <p:bldP spid="11279" grpId="0" animBg="1"/>
      <p:bldP spid="112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9" name="Picture 21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</p:spPr>
      </p:pic>
      <p:pic>
        <p:nvPicPr>
          <p:cNvPr id="22537" name="Picture 9" descr="plan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3352800" y="4038600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3352800" y="37338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286000" y="3429000"/>
            <a:ext cx="2181225" cy="6000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2538" name="Picture 10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</p:spPr>
      </p:pic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133600" y="2438400"/>
            <a:ext cx="23622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55" name="Group 27"/>
          <p:cNvGrpSpPr>
            <a:grpSpLocks/>
          </p:cNvGrpSpPr>
          <p:nvPr/>
        </p:nvGrpSpPr>
        <p:grpSpPr bwMode="auto">
          <a:xfrm>
            <a:off x="0" y="2438400"/>
            <a:ext cx="9144000" cy="3859213"/>
            <a:chOff x="0" y="1536"/>
            <a:chExt cx="5760" cy="2431"/>
          </a:xfrm>
        </p:grpSpPr>
        <p:pic>
          <p:nvPicPr>
            <p:cNvPr id="22547" name="Picture 19" descr="so00105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4128" y="1536"/>
              <a:ext cx="288" cy="647"/>
            </a:xfrm>
            <a:prstGeom prst="rect">
              <a:avLst/>
            </a:prstGeom>
            <a:noFill/>
          </p:spPr>
        </p:pic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1085" y="2160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object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4003" y="2160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image</a:t>
              </a:r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0" y="3216"/>
              <a:ext cx="5760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rgbClr val="FFCC00"/>
                  </a:solidFill>
                </a:rPr>
                <a:t>Light </a:t>
              </a:r>
              <a:r>
                <a:rPr lang="en-US" b="0" dirty="0">
                  <a:solidFill>
                    <a:schemeClr val="bg1"/>
                  </a:solidFill>
                </a:rPr>
                <a:t>from the object 				</a:t>
              </a:r>
            </a:p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bg1"/>
                  </a:solidFill>
                </a:rPr>
                <a:t>reflects off the </a:t>
              </a:r>
              <a:r>
                <a:rPr lang="en-US" b="0" dirty="0">
                  <a:solidFill>
                    <a:srgbClr val="93EFFB"/>
                  </a:solidFill>
                </a:rPr>
                <a:t>mirror</a:t>
              </a:r>
            </a:p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bg1"/>
                  </a:solidFill>
                </a:rPr>
                <a:t> 				and converges to form an </a:t>
              </a:r>
              <a:r>
                <a:rPr lang="en-US" b="0" dirty="0"/>
                <a:t>image</a:t>
              </a:r>
              <a:r>
                <a:rPr lang="en-US" b="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sp>
        <p:nvSpPr>
          <p:cNvPr id="2255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do we see </a:t>
            </a:r>
            <a:r>
              <a:rPr lang="en-US" sz="4000">
                <a:solidFill>
                  <a:schemeClr val="tx1"/>
                </a:solidFill>
              </a:rPr>
              <a:t>images</a:t>
            </a:r>
            <a:r>
              <a:rPr lang="en-US" sz="4000"/>
              <a:t> in </a:t>
            </a:r>
            <a:r>
              <a:rPr lang="en-US" sz="4000">
                <a:solidFill>
                  <a:srgbClr val="93EFFB"/>
                </a:solidFill>
              </a:rPr>
              <a:t>mirrors</a:t>
            </a:r>
            <a:r>
              <a:rPr lang="en-US" sz="4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0" name="Picture 16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</p:spPr>
      </p:pic>
      <p:pic>
        <p:nvPicPr>
          <p:cNvPr id="26626" name="Picture 2" descr="plan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</p:spPr>
      </p:pic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4495800" y="2438400"/>
            <a:ext cx="2286000" cy="1295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4419600" y="3429000"/>
            <a:ext cx="2209800" cy="609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6629" name="Picture 5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553200" y="2438400"/>
            <a:ext cx="457200" cy="1027113"/>
          </a:xfrm>
          <a:prstGeom prst="rect">
            <a:avLst/>
          </a:prstGeom>
          <a:noFill/>
        </p:spPr>
      </p:pic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3352800" y="4038600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3352800" y="37338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>
                <a:solidFill>
                  <a:srgbClr val="FFCC00"/>
                </a:solidFill>
              </a:rPr>
              <a:t>Sight Lines</a:t>
            </a:r>
            <a:endParaRPr lang="en-US" sz="3200" i="1">
              <a:solidFill>
                <a:srgbClr val="FFCC00"/>
              </a:solidFill>
            </a:endParaRPr>
          </a:p>
        </p:txBody>
      </p:sp>
      <p:pic>
        <p:nvPicPr>
          <p:cNvPr id="26635" name="Picture 11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</p:spPr>
      </p:pic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722438" y="3429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354763" y="3429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0" y="5105400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We perceive all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as if they come straight from an object.</a:t>
            </a:r>
          </a:p>
          <a:p>
            <a:pPr>
              <a:spcBef>
                <a:spcPct val="50000"/>
              </a:spcBef>
            </a:pPr>
            <a:endParaRPr lang="en-US" b="0">
              <a:solidFill>
                <a:srgbClr val="5F5F5F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5F5F5F"/>
                </a:solidFill>
              </a:rPr>
              <a:t>The imaginary light rays that we think we see are called </a:t>
            </a:r>
            <a:r>
              <a:rPr lang="en-US" b="0" i="1">
                <a:solidFill>
                  <a:srgbClr val="5F5F5F"/>
                </a:solidFill>
              </a:rPr>
              <a:t>sight lines</a:t>
            </a:r>
            <a:r>
              <a:rPr lang="en-US" b="0">
                <a:solidFill>
                  <a:srgbClr val="5F5F5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</p:spPr>
      </p:pic>
      <p:pic>
        <p:nvPicPr>
          <p:cNvPr id="96259" name="Picture 3" descr="plan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</p:spPr>
      </p:pic>
      <p:sp>
        <p:nvSpPr>
          <p:cNvPr id="96260" name="Line 4"/>
          <p:cNvSpPr>
            <a:spLocks noChangeShapeType="1"/>
          </p:cNvSpPr>
          <p:nvPr/>
        </p:nvSpPr>
        <p:spPr bwMode="auto">
          <a:xfrm flipV="1">
            <a:off x="4495800" y="2438400"/>
            <a:ext cx="2286000" cy="1295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V="1">
            <a:off x="4419600" y="3429000"/>
            <a:ext cx="2209800" cy="609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6262" name="Picture 6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553200" y="2438400"/>
            <a:ext cx="457200" cy="1027113"/>
          </a:xfrm>
          <a:prstGeom prst="rect">
            <a:avLst/>
          </a:prstGeom>
          <a:noFill/>
        </p:spPr>
      </p:pic>
      <p:sp>
        <p:nvSpPr>
          <p:cNvPr id="96263" name="Line 7"/>
          <p:cNvSpPr>
            <a:spLocks noChangeShapeType="1"/>
          </p:cNvSpPr>
          <p:nvPr/>
        </p:nvSpPr>
        <p:spPr bwMode="auto">
          <a:xfrm flipH="1">
            <a:off x="3352800" y="4038600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H="1">
            <a:off x="3352800" y="37338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>
                <a:solidFill>
                  <a:srgbClr val="FFCC00"/>
                </a:solidFill>
              </a:rPr>
              <a:t>Sight Lines</a:t>
            </a:r>
            <a:endParaRPr lang="en-US" sz="3200" i="1">
              <a:solidFill>
                <a:srgbClr val="FFCC00"/>
              </a:solidFill>
            </a:endParaRPr>
          </a:p>
        </p:txBody>
      </p:sp>
      <p:pic>
        <p:nvPicPr>
          <p:cNvPr id="96266" name="Picture 10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</p:spPr>
      </p:pic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1722438" y="3429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6354763" y="3429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0" y="5105400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We perceive all light rays as if they come straight from an object.</a:t>
            </a:r>
          </a:p>
          <a:p>
            <a:pPr>
              <a:spcBef>
                <a:spcPct val="50000"/>
              </a:spcBef>
            </a:pPr>
            <a:endParaRPr lang="en-US" b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imaginary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that we think we see are called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80" name="Picture 32" descr="plane mirror colored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09800"/>
            <a:ext cx="357188" cy="1746250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Image</a:t>
            </a:r>
            <a:r>
              <a:rPr lang="en-US" sz="4000"/>
              <a:t> Types</a:t>
            </a:r>
            <a:endParaRPr lang="en-US" sz="3200"/>
          </a:p>
        </p:txBody>
      </p:sp>
      <p:pic>
        <p:nvPicPr>
          <p:cNvPr id="27664" name="Picture 16" descr="ey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2300" y="3898900"/>
            <a:ext cx="393700" cy="273050"/>
          </a:xfrm>
          <a:prstGeom prst="rect">
            <a:avLst/>
          </a:prstGeom>
          <a:noFill/>
        </p:spPr>
      </p:pic>
      <p:pic>
        <p:nvPicPr>
          <p:cNvPr id="27650" name="Picture 2" descr="plane mirror color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9063" y="2209800"/>
            <a:ext cx="717550" cy="2297113"/>
          </a:xfrm>
          <a:prstGeom prst="rect">
            <a:avLst/>
          </a:prstGeom>
          <a:noFill/>
        </p:spPr>
      </p:pic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6772275" y="2579688"/>
            <a:ext cx="1687513" cy="10191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6715125" y="3359150"/>
            <a:ext cx="1631950" cy="47942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653" name="Picture 5" descr="so0010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289925" y="2579688"/>
            <a:ext cx="338138" cy="808037"/>
          </a:xfrm>
          <a:prstGeom prst="rect">
            <a:avLst/>
          </a:prstGeom>
          <a:noFill/>
        </p:spPr>
      </p:pic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5927725" y="3838575"/>
            <a:ext cx="787400" cy="2397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5927725" y="3598863"/>
            <a:ext cx="844550" cy="4794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5140325" y="3359150"/>
            <a:ext cx="1609725" cy="47148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659" name="Picture 11" descr="so0010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2579688"/>
            <a:ext cx="338137" cy="808037"/>
          </a:xfrm>
          <a:prstGeom prst="rect">
            <a:avLst/>
          </a:prstGeom>
          <a:noFill/>
        </p:spPr>
      </p:pic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027613" y="2579688"/>
            <a:ext cx="1744662" cy="1019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572000" y="335915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7991475" y="3359150"/>
            <a:ext cx="1000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0" y="510540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Real images</a:t>
            </a:r>
            <a:r>
              <a:rPr lang="en-US" b="0">
                <a:solidFill>
                  <a:schemeClr val="bg1"/>
                </a:solidFill>
              </a:rPr>
              <a:t> are formed by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.    					     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					</a:t>
            </a:r>
            <a:r>
              <a:rPr lang="en-US" b="0"/>
              <a:t>Virtual images </a:t>
            </a:r>
            <a:r>
              <a:rPr lang="en-US" b="0">
                <a:solidFill>
                  <a:schemeClr val="bg1"/>
                </a:solidFill>
              </a:rPr>
              <a:t>are formed by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34000" y="4572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93EFFB"/>
                </a:solidFill>
              </a:rPr>
              <a:t>mirror</a:t>
            </a:r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7668" name="Picture 20" descr="ey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48025" y="2952750"/>
            <a:ext cx="393700" cy="273050"/>
          </a:xfrm>
          <a:prstGeom prst="rect">
            <a:avLst/>
          </a:prstGeom>
          <a:noFill/>
        </p:spPr>
      </p:pic>
      <p:pic>
        <p:nvPicPr>
          <p:cNvPr id="27669" name="Picture 21" descr="plane mirror colored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9463" y="2209800"/>
            <a:ext cx="357187" cy="1746250"/>
          </a:xfrm>
          <a:prstGeom prst="rect">
            <a:avLst/>
          </a:prstGeom>
          <a:noFill/>
        </p:spPr>
      </p:pic>
      <p:sp>
        <p:nvSpPr>
          <p:cNvPr id="27675" name="Line 27"/>
          <p:cNvSpPr>
            <a:spLocks noChangeShapeType="1"/>
          </p:cNvSpPr>
          <p:nvPr/>
        </p:nvSpPr>
        <p:spPr bwMode="auto">
          <a:xfrm flipV="1">
            <a:off x="720725" y="3124200"/>
            <a:ext cx="2708275" cy="2349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676" name="Picture 28" descr="so0010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9738" y="2579688"/>
            <a:ext cx="338137" cy="808037"/>
          </a:xfrm>
          <a:prstGeom prst="rect">
            <a:avLst/>
          </a:prstGeom>
          <a:noFill/>
        </p:spPr>
      </p:pic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608013" y="2579688"/>
            <a:ext cx="2820987" cy="54451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76200" y="3359150"/>
            <a:ext cx="990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object &amp; </a:t>
            </a:r>
            <a:r>
              <a:rPr lang="en-US" b="0"/>
              <a:t>image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762000" y="40528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93EFFB"/>
                </a:solidFill>
              </a:rPr>
              <a:t>window</a:t>
            </a:r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</p:spPr>
      </p:pic>
      <p:pic>
        <p:nvPicPr>
          <p:cNvPr id="93187" name="Picture 3" descr="plan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</p:spPr>
      </p:pic>
      <p:sp>
        <p:nvSpPr>
          <p:cNvPr id="93188" name="Line 4"/>
          <p:cNvSpPr>
            <a:spLocks noChangeShapeType="1"/>
          </p:cNvSpPr>
          <p:nvPr/>
        </p:nvSpPr>
        <p:spPr bwMode="auto">
          <a:xfrm flipV="1">
            <a:off x="4495800" y="2438400"/>
            <a:ext cx="2286000" cy="1295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4419600" y="3429000"/>
            <a:ext cx="2209800" cy="609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3190" name="Picture 6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553200" y="2438400"/>
            <a:ext cx="457200" cy="1027113"/>
          </a:xfrm>
          <a:prstGeom prst="rect">
            <a:avLst/>
          </a:prstGeom>
          <a:noFill/>
        </p:spPr>
      </p:pic>
      <p:sp>
        <p:nvSpPr>
          <p:cNvPr id="93191" name="Line 7"/>
          <p:cNvSpPr>
            <a:spLocks noChangeShapeType="1"/>
          </p:cNvSpPr>
          <p:nvPr/>
        </p:nvSpPr>
        <p:spPr bwMode="auto">
          <a:xfrm flipH="1">
            <a:off x="3352800" y="4038600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H="1">
            <a:off x="3352800" y="37338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Plane (flat) Mirrors</a:t>
            </a:r>
            <a:endParaRPr lang="en-US" sz="3200">
              <a:solidFill>
                <a:srgbClr val="93EFFB"/>
              </a:solidFill>
            </a:endParaRPr>
          </a:p>
        </p:txBody>
      </p:sp>
      <p:pic>
        <p:nvPicPr>
          <p:cNvPr id="93195" name="Picture 11" descr="so0010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</p:spPr>
      </p:pic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1722438" y="3429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6354763" y="3429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0" y="5284788"/>
            <a:ext cx="91440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Images</a:t>
            </a:r>
            <a:r>
              <a:rPr lang="en-US" b="0">
                <a:solidFill>
                  <a:schemeClr val="bg1"/>
                </a:solidFill>
              </a:rPr>
              <a:t> are virtual (formed by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) and upright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Objects are not magnified: object height (h</a:t>
            </a:r>
            <a:r>
              <a:rPr lang="en-US" b="0" baseline="-25000">
                <a:solidFill>
                  <a:schemeClr val="bg1"/>
                </a:solidFill>
              </a:rPr>
              <a:t>o</a:t>
            </a:r>
            <a:r>
              <a:rPr lang="en-US" b="0">
                <a:solidFill>
                  <a:schemeClr val="bg1"/>
                </a:solidFill>
              </a:rPr>
              <a:t>) equals </a:t>
            </a:r>
            <a:r>
              <a:rPr lang="en-US" b="0"/>
              <a:t>image height (h</a:t>
            </a:r>
            <a:r>
              <a:rPr lang="en-US" b="0" baseline="-25000"/>
              <a:t>i</a:t>
            </a:r>
            <a:r>
              <a:rPr lang="en-US" b="0"/>
              <a:t>)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Object distance</a:t>
            </a:r>
            <a:r>
              <a:rPr lang="en-US" b="0">
                <a:solidFill>
                  <a:srgbClr val="660066"/>
                </a:solidFill>
              </a:rPr>
              <a:t> </a:t>
            </a:r>
            <a:r>
              <a:rPr lang="en-US" b="0">
                <a:solidFill>
                  <a:schemeClr val="bg1"/>
                </a:solidFill>
              </a:rPr>
              <a:t>(d</a:t>
            </a:r>
            <a:r>
              <a:rPr lang="en-US" b="0" baseline="-25000">
                <a:solidFill>
                  <a:schemeClr val="bg1"/>
                </a:solidFill>
              </a:rPr>
              <a:t>o</a:t>
            </a:r>
            <a:r>
              <a:rPr lang="en-US" b="0">
                <a:solidFill>
                  <a:schemeClr val="bg1"/>
                </a:solidFill>
              </a:rPr>
              <a:t>) equals </a:t>
            </a:r>
            <a:r>
              <a:rPr lang="en-US" b="0"/>
              <a:t>image</a:t>
            </a:r>
            <a:r>
              <a:rPr lang="en-US" b="0">
                <a:solidFill>
                  <a:srgbClr val="990099"/>
                </a:solidFill>
              </a:rPr>
              <a:t> </a:t>
            </a:r>
            <a:r>
              <a:rPr lang="en-US" b="0"/>
              <a:t>distance (d</a:t>
            </a:r>
            <a:r>
              <a:rPr lang="en-US" b="0" baseline="-25000"/>
              <a:t>i</a:t>
            </a:r>
            <a:r>
              <a:rPr lang="en-US" b="0"/>
              <a:t>).</a:t>
            </a:r>
          </a:p>
        </p:txBody>
      </p:sp>
      <p:grpSp>
        <p:nvGrpSpPr>
          <p:cNvPr id="93210" name="Group 26"/>
          <p:cNvGrpSpPr>
            <a:grpSpLocks/>
          </p:cNvGrpSpPr>
          <p:nvPr/>
        </p:nvGrpSpPr>
        <p:grpSpPr bwMode="auto">
          <a:xfrm>
            <a:off x="2133600" y="2286000"/>
            <a:ext cx="4664075" cy="381000"/>
            <a:chOff x="1344" y="1968"/>
            <a:chExt cx="2938" cy="240"/>
          </a:xfrm>
        </p:grpSpPr>
        <p:sp>
          <p:nvSpPr>
            <p:cNvPr id="93202" name="Line 18"/>
            <p:cNvSpPr>
              <a:spLocks noChangeShapeType="1"/>
            </p:cNvSpPr>
            <p:nvPr/>
          </p:nvSpPr>
          <p:spPr bwMode="auto">
            <a:xfrm>
              <a:off x="1344" y="2016"/>
              <a:ext cx="14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3" name="Line 19"/>
            <p:cNvSpPr>
              <a:spLocks noChangeShapeType="1"/>
            </p:cNvSpPr>
            <p:nvPr/>
          </p:nvSpPr>
          <p:spPr bwMode="auto">
            <a:xfrm>
              <a:off x="2802" y="2016"/>
              <a:ext cx="1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4" name="Text Box 20"/>
            <p:cNvSpPr txBox="1">
              <a:spLocks noChangeArrowheads="1"/>
            </p:cNvSpPr>
            <p:nvPr/>
          </p:nvSpPr>
          <p:spPr bwMode="auto">
            <a:xfrm>
              <a:off x="1920" y="1977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d</a:t>
              </a:r>
              <a:r>
                <a:rPr lang="en-US" b="0" baseline="-2500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93205" name="Text Box 21"/>
            <p:cNvSpPr txBox="1">
              <a:spLocks noChangeArrowheads="1"/>
            </p:cNvSpPr>
            <p:nvPr/>
          </p:nvSpPr>
          <p:spPr bwMode="auto">
            <a:xfrm>
              <a:off x="3168" y="196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d</a:t>
              </a:r>
              <a:r>
                <a:rPr lang="en-US" b="0" baseline="-25000"/>
                <a:t>i</a:t>
              </a:r>
            </a:p>
          </p:txBody>
        </p:sp>
      </p:grpSp>
      <p:sp>
        <p:nvSpPr>
          <p:cNvPr id="93207" name="Line 23"/>
          <p:cNvSpPr>
            <a:spLocks noChangeShapeType="1"/>
          </p:cNvSpPr>
          <p:nvPr/>
        </p:nvSpPr>
        <p:spPr bwMode="auto">
          <a:xfrm flipV="1">
            <a:off x="1828800" y="2438400"/>
            <a:ext cx="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 flipV="1">
            <a:off x="71628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7010400" y="2757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h</a:t>
            </a:r>
            <a:r>
              <a:rPr lang="en-US" b="0" baseline="-25000"/>
              <a:t>i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1371600" y="2743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h</a:t>
            </a:r>
            <a:r>
              <a:rPr lang="en-US" b="0" baseline="-2500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2286000" y="3429000"/>
            <a:ext cx="2181225" cy="6000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2133600" y="2438400"/>
            <a:ext cx="23622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71800"/>
            <a:ext cx="9144000" cy="1143000"/>
          </a:xfrm>
        </p:spPr>
        <p:txBody>
          <a:bodyPr/>
          <a:lstStyle/>
          <a:p>
            <a:r>
              <a:rPr lang="en-US" sz="4000"/>
              <a:t>Spherical Mirrors</a:t>
            </a:r>
            <a:br>
              <a:rPr lang="en-US" sz="4000"/>
            </a:br>
            <a:r>
              <a:rPr lang="en-US" sz="3200"/>
              <a:t>(concave &amp; convex)</a:t>
            </a:r>
          </a:p>
        </p:txBody>
      </p:sp>
      <p:pic>
        <p:nvPicPr>
          <p:cNvPr id="12308" name="Picture 20" descr="spherical mirror fil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588" y="509588"/>
            <a:ext cx="5837237" cy="5837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5" name="Picture 25" descr="spherical mirror cutout fil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588" y="868363"/>
            <a:ext cx="5837237" cy="5837237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noFill/>
          <a:ln/>
        </p:spPr>
        <p:txBody>
          <a:bodyPr/>
          <a:lstStyle/>
          <a:p>
            <a:r>
              <a:rPr lang="en-US"/>
              <a:t>Concave &amp; Convex</a:t>
            </a:r>
            <a:br>
              <a:rPr lang="en-US"/>
            </a:br>
            <a:r>
              <a:rPr lang="en-US" sz="3200"/>
              <a:t>(just a part of a sphere)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4800600"/>
            <a:ext cx="86868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C</a:t>
            </a:r>
            <a:r>
              <a:rPr lang="en-US">
                <a:solidFill>
                  <a:schemeClr val="bg1"/>
                </a:solidFill>
              </a:rPr>
              <a:t>:</a:t>
            </a:r>
            <a:r>
              <a:rPr lang="en-US" b="0">
                <a:solidFill>
                  <a:schemeClr val="bg1"/>
                </a:solidFill>
              </a:rPr>
              <a:t> the center point of the </a:t>
            </a:r>
            <a:r>
              <a:rPr lang="en-US" b="0">
                <a:solidFill>
                  <a:srgbClr val="93EFFB"/>
                </a:solidFill>
              </a:rPr>
              <a:t>sphere</a:t>
            </a:r>
            <a:r>
              <a:rPr lang="en-US" b="0">
                <a:solidFill>
                  <a:schemeClr val="bg1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</a:rPr>
              <a:t>r</a:t>
            </a:r>
            <a:r>
              <a:rPr lang="en-US">
                <a:solidFill>
                  <a:schemeClr val="bg1"/>
                </a:solidFill>
              </a:rPr>
              <a:t>:</a:t>
            </a:r>
            <a:r>
              <a:rPr lang="en-US" b="0">
                <a:solidFill>
                  <a:schemeClr val="bg1"/>
                </a:solidFill>
              </a:rPr>
              <a:t>  radius of curvature (just the radius of the </a:t>
            </a:r>
            <a:r>
              <a:rPr lang="en-US" b="0">
                <a:solidFill>
                  <a:srgbClr val="93EFFB"/>
                </a:solidFill>
              </a:rPr>
              <a:t>sphere</a:t>
            </a:r>
            <a:r>
              <a:rPr lang="en-US" b="0">
                <a:solidFill>
                  <a:schemeClr val="bg1"/>
                </a:solidFill>
              </a:rPr>
              <a:t>)</a:t>
            </a:r>
          </a:p>
          <a:p>
            <a:pPr algn="l">
              <a:spcBef>
                <a:spcPct val="50000"/>
              </a:spcBef>
            </a:pPr>
            <a:endParaRPr lang="en-US" b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>
                <a:solidFill>
                  <a:schemeClr val="bg1"/>
                </a:solidFill>
              </a:rPr>
              <a:t>:</a:t>
            </a:r>
            <a:r>
              <a:rPr lang="en-US" b="0">
                <a:solidFill>
                  <a:schemeClr val="bg1"/>
                </a:solidFill>
              </a:rPr>
              <a:t> the focal point of the </a:t>
            </a:r>
            <a:r>
              <a:rPr lang="en-US" b="0">
                <a:solidFill>
                  <a:srgbClr val="93EFFB"/>
                </a:solidFill>
              </a:rPr>
              <a:t>mirror </a:t>
            </a:r>
            <a:r>
              <a:rPr lang="en-US" b="0">
                <a:solidFill>
                  <a:schemeClr val="bg1"/>
                </a:solidFill>
              </a:rPr>
              <a:t>or</a:t>
            </a:r>
            <a:r>
              <a:rPr lang="en-US" b="0">
                <a:solidFill>
                  <a:srgbClr val="93EFFB"/>
                </a:solidFill>
              </a:rPr>
              <a:t> lens</a:t>
            </a:r>
            <a:r>
              <a:rPr lang="en-US" b="0">
                <a:solidFill>
                  <a:schemeClr val="bg1"/>
                </a:solidFill>
              </a:rPr>
              <a:t> (halfway between C and the </a:t>
            </a:r>
            <a:r>
              <a:rPr lang="en-US" b="0">
                <a:solidFill>
                  <a:srgbClr val="93EFFB"/>
                </a:solidFill>
              </a:rPr>
              <a:t>sphere</a:t>
            </a:r>
            <a:r>
              <a:rPr lang="en-US" b="0">
                <a:solidFill>
                  <a:schemeClr val="bg1"/>
                </a:solidFill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>
                <a:solidFill>
                  <a:schemeClr val="bg1"/>
                </a:solidFill>
              </a:rPr>
              <a:t>:</a:t>
            </a:r>
            <a:r>
              <a:rPr lang="en-US" b="0">
                <a:solidFill>
                  <a:schemeClr val="bg1"/>
                </a:solidFill>
              </a:rPr>
              <a:t> the focal distance, </a:t>
            </a:r>
            <a:r>
              <a:rPr lang="en-US" b="0">
                <a:solidFill>
                  <a:srgbClr val="FF0000"/>
                </a:solidFill>
              </a:rPr>
              <a:t>f</a:t>
            </a:r>
            <a:r>
              <a:rPr lang="en-US" b="0">
                <a:solidFill>
                  <a:schemeClr val="bg1"/>
                </a:solidFill>
              </a:rPr>
              <a:t> = </a:t>
            </a:r>
            <a:r>
              <a:rPr lang="en-US" b="0">
                <a:solidFill>
                  <a:srgbClr val="00FF00"/>
                </a:solidFill>
              </a:rPr>
              <a:t>r</a:t>
            </a:r>
            <a:r>
              <a:rPr lang="en-US" b="0">
                <a:solidFill>
                  <a:schemeClr val="bg1"/>
                </a:solidFill>
              </a:rPr>
              <a:t>/2</a:t>
            </a:r>
          </a:p>
          <a:p>
            <a:pPr algn="l"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b="0"/>
          </a:p>
        </p:txBody>
      </p: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4572000" y="3352800"/>
            <a:ext cx="2925763" cy="381000"/>
            <a:chOff x="2880" y="2208"/>
            <a:chExt cx="1795" cy="240"/>
          </a:xfrm>
        </p:grpSpPr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2880" y="2208"/>
              <a:ext cx="17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00FF00"/>
                  </a:solidFill>
                </a:rPr>
                <a:t>r</a:t>
              </a: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880" y="2448"/>
              <a:ext cx="1795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6064250" y="3810000"/>
            <a:ext cx="1427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172200" y="4129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191000" y="38100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00FF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00FF00"/>
                </a:solidFill>
                <a:cs typeface="Arial" charset="0"/>
              </a:rPr>
              <a:t>C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683250" y="38100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7086600" cy="54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2" action="ppaction://hlinksldjump"/>
              </a:rPr>
              <a:t>Basics</a:t>
            </a:r>
            <a:endParaRPr lang="en-US" sz="2200" b="0">
              <a:solidFill>
                <a:srgbClr val="00FFFF"/>
              </a:solidFill>
            </a:endParaRP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3" action="ppaction://hlinksldjump"/>
              </a:rPr>
              <a:t>Reflection</a:t>
            </a:r>
            <a:endParaRPr lang="en-US" sz="2200" b="0">
              <a:solidFill>
                <a:srgbClr val="00FFFF"/>
              </a:solidFill>
            </a:endParaRP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4" action="ppaction://hlinksldjump"/>
              </a:rPr>
              <a:t>Mirrors</a:t>
            </a:r>
            <a:endParaRPr lang="en-US" sz="2200" b="0">
              <a:solidFill>
                <a:srgbClr val="00FFFF"/>
              </a:solidFill>
            </a:endParaRPr>
          </a:p>
          <a:p>
            <a:pPr marL="685800" lvl="1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5" action="ppaction://hlinksldjump"/>
              </a:rPr>
              <a:t>Plane mirrors</a:t>
            </a:r>
            <a:endParaRPr lang="en-US" sz="2200" b="0">
              <a:solidFill>
                <a:srgbClr val="00FFFF"/>
              </a:solidFill>
            </a:endParaRPr>
          </a:p>
          <a:p>
            <a:pPr marL="685800" lvl="1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6" action="ppaction://hlinksldjump"/>
              </a:rPr>
              <a:t>Spherical mirrors</a:t>
            </a:r>
            <a:endParaRPr lang="en-US" sz="2200" b="0">
              <a:solidFill>
                <a:srgbClr val="00FFFF"/>
              </a:solidFill>
            </a:endParaRPr>
          </a:p>
          <a:p>
            <a:pPr marL="1143000" lvl="2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7" action="ppaction://hlinksldjump"/>
              </a:rPr>
              <a:t>Concave mirrors</a:t>
            </a:r>
            <a:endParaRPr lang="en-US" sz="2200" b="0">
              <a:solidFill>
                <a:srgbClr val="00FFFF"/>
              </a:solidFill>
            </a:endParaRPr>
          </a:p>
          <a:p>
            <a:pPr marL="1143000" lvl="2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8" action="ppaction://hlinksldjump"/>
              </a:rPr>
              <a:t>Convex mirrors</a:t>
            </a:r>
            <a:endParaRPr lang="en-US" sz="2200" b="0">
              <a:solidFill>
                <a:srgbClr val="00FFFF"/>
              </a:solidFill>
            </a:endParaRP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9" action="ppaction://hlinksldjump"/>
              </a:rPr>
              <a:t>Refraction</a:t>
            </a:r>
            <a:endParaRPr lang="en-US" sz="2200" b="0">
              <a:solidFill>
                <a:srgbClr val="00FFFF"/>
              </a:solidFill>
            </a:endParaRP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10" action="ppaction://hlinksldjump"/>
              </a:rPr>
              <a:t>Lenses</a:t>
            </a:r>
            <a:endParaRPr lang="en-US" sz="2200" b="0">
              <a:solidFill>
                <a:srgbClr val="00FFFF"/>
              </a:solidFill>
            </a:endParaRPr>
          </a:p>
          <a:p>
            <a:pPr marL="685800" lvl="1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11" action="ppaction://hlinksldjump"/>
              </a:rPr>
              <a:t>Concave lenses</a:t>
            </a:r>
            <a:endParaRPr lang="en-US" sz="2200" b="0">
              <a:solidFill>
                <a:srgbClr val="00FFFF"/>
              </a:solidFill>
            </a:endParaRPr>
          </a:p>
          <a:p>
            <a:pPr marL="685800" lvl="1" indent="-228600" algn="l">
              <a:spcBef>
                <a:spcPct val="50000"/>
              </a:spcBef>
              <a:buFontTx/>
              <a:buChar char="•"/>
            </a:pPr>
            <a:r>
              <a:rPr lang="en-US" sz="2200" b="0">
                <a:solidFill>
                  <a:srgbClr val="00FFFF"/>
                </a:solidFill>
                <a:hlinkClick r:id="rId12" action="ppaction://hlinksldjump"/>
              </a:rPr>
              <a:t>Convex lenses</a:t>
            </a:r>
            <a:endParaRPr lang="en-US" sz="2200" b="0">
              <a:solidFill>
                <a:srgbClr val="00FFFF"/>
              </a:solidFill>
            </a:endParaRPr>
          </a:p>
        </p:txBody>
      </p:sp>
      <p:pic>
        <p:nvPicPr>
          <p:cNvPr id="9221" name="Picture 5" descr="so00105_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8153400" y="5791200"/>
            <a:ext cx="322263" cy="722313"/>
          </a:xfrm>
          <a:prstGeom prst="rect">
            <a:avLst/>
          </a:prstGeom>
          <a:noFill/>
        </p:spPr>
      </p:pic>
      <p:pic>
        <p:nvPicPr>
          <p:cNvPr id="9222" name="Picture 6" descr="ey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228600"/>
            <a:ext cx="1219200" cy="795338"/>
          </a:xfrm>
          <a:prstGeom prst="rect">
            <a:avLst/>
          </a:prstGeom>
          <a:noFill/>
        </p:spPr>
      </p:pic>
      <p:pic>
        <p:nvPicPr>
          <p:cNvPr id="9223" name="Picture 7" descr="concave lens 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43000" y="5791200"/>
            <a:ext cx="146050" cy="468313"/>
          </a:xfrm>
          <a:prstGeom prst="rect">
            <a:avLst/>
          </a:prstGeom>
          <a:noFill/>
        </p:spPr>
      </p:pic>
      <p:pic>
        <p:nvPicPr>
          <p:cNvPr id="9224" name="Picture 8" descr="convex lens m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43000" y="6324600"/>
            <a:ext cx="123825" cy="533400"/>
          </a:xfrm>
          <a:prstGeom prst="rect">
            <a:avLst/>
          </a:prstGeom>
          <a:noFill/>
        </p:spPr>
      </p:pic>
      <p:pic>
        <p:nvPicPr>
          <p:cNvPr id="9227" name="Picture 11" descr="concave mirror colored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447800" y="3733800"/>
            <a:ext cx="160338" cy="481013"/>
          </a:xfrm>
          <a:prstGeom prst="rect">
            <a:avLst/>
          </a:prstGeom>
          <a:noFill/>
        </p:spPr>
      </p:pic>
      <p:pic>
        <p:nvPicPr>
          <p:cNvPr id="9228" name="Picture 12" descr="convex mirror colored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24000" y="4267200"/>
            <a:ext cx="155575" cy="468313"/>
          </a:xfrm>
          <a:prstGeom prst="rect">
            <a:avLst/>
          </a:prstGeom>
          <a:noFill/>
        </p:spPr>
      </p:pic>
      <p:pic>
        <p:nvPicPr>
          <p:cNvPr id="9230" name="Picture 14" descr="plane mirror colored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43000" y="2743200"/>
            <a:ext cx="152400" cy="457200"/>
          </a:xfrm>
          <a:prstGeom prst="rect">
            <a:avLst/>
          </a:prstGeom>
          <a:noFill/>
        </p:spPr>
      </p:pic>
      <p:pic>
        <p:nvPicPr>
          <p:cNvPr id="9231" name="Picture 15" descr="spherical mirror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990600" y="3276600"/>
            <a:ext cx="457200" cy="457200"/>
          </a:xfrm>
          <a:prstGeom prst="rect">
            <a:avLst/>
          </a:prstGeom>
          <a:noFill/>
        </p:spPr>
      </p:pic>
      <p:pic>
        <p:nvPicPr>
          <p:cNvPr id="9233" name="Picture 17" descr="Mirror reflecting vase"/>
          <p:cNvPicPr>
            <a:picLocks noChangeAspect="1" noChangeArrowheads="1"/>
          </p:cNvPicPr>
          <p:nvPr/>
        </p:nvPicPr>
        <p:blipFill>
          <a:blip r:embed="rId21" cstate="print"/>
          <a:srcRect l="12981" t="4651" r="10623"/>
          <a:stretch>
            <a:fillRect/>
          </a:stretch>
        </p:blipFill>
        <p:spPr bwMode="auto">
          <a:xfrm>
            <a:off x="5603875" y="1219200"/>
            <a:ext cx="1787525" cy="2286000"/>
          </a:xfrm>
          <a:prstGeom prst="rect">
            <a:avLst/>
          </a:prstGeom>
          <a:noFill/>
        </p:spPr>
      </p:pic>
      <p:pic>
        <p:nvPicPr>
          <p:cNvPr id="9237" name="Picture 21" descr="pencil in water glass"/>
          <p:cNvPicPr>
            <a:picLocks noChangeAspect="1" noChangeArrowheads="1"/>
          </p:cNvPicPr>
          <p:nvPr/>
        </p:nvPicPr>
        <p:blipFill>
          <a:blip r:embed="rId22" cstate="print"/>
          <a:srcRect l="11668" r="16530"/>
          <a:stretch>
            <a:fillRect/>
          </a:stretch>
        </p:blipFill>
        <p:spPr bwMode="auto">
          <a:xfrm>
            <a:off x="5943600" y="4038600"/>
            <a:ext cx="1216025" cy="243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Line 26"/>
          <p:cNvSpPr>
            <a:spLocks noChangeShapeType="1"/>
          </p:cNvSpPr>
          <p:nvPr/>
        </p:nvSpPr>
        <p:spPr bwMode="auto">
          <a:xfrm flipH="1" flipV="1">
            <a:off x="4876800" y="4191000"/>
            <a:ext cx="4876800" cy="2209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4876800" y="4191000"/>
            <a:ext cx="4267200" cy="1981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4953000" y="3581400"/>
            <a:ext cx="4953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4953000" y="3276600"/>
            <a:ext cx="4191000" cy="5334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648200" y="-2286000"/>
            <a:ext cx="3657600" cy="4572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4572000" y="0"/>
            <a:ext cx="4572000" cy="2286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4876800" y="609600"/>
            <a:ext cx="48768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876800" y="0"/>
            <a:ext cx="4267200" cy="2971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Mirrors</a:t>
            </a:r>
            <a:br>
              <a:rPr lang="en-US" sz="4000">
                <a:solidFill>
                  <a:srgbClr val="93EFFB"/>
                </a:solidFill>
              </a:rPr>
            </a:br>
            <a:r>
              <a:rPr lang="en-US" sz="3200"/>
              <a:t>(caved in)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-4724400" y="22860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4648200" y="4876800"/>
            <a:ext cx="4038600" cy="487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200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648200" y="4876800"/>
            <a:ext cx="2514600" cy="1981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16" name="Picture 4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-4724400" y="48768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that come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reflect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-4876800" y="2971800"/>
            <a:ext cx="4876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-4953000" y="3581400"/>
            <a:ext cx="4953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-4876800" y="4191000"/>
            <a:ext cx="4876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50833 -3.33333E-6 " pathEditMode="relative" ptsTypes="AA">
                                      <p:cBhvr>
                                        <p:cTn id="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4 0.6666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50833 -3.33333E-6 " pathEditMode="relative" ptsTypes="AA">
                                      <p:cBhvr>
                                        <p:cTn id="15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44167 -0.7111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-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3333 -3.33333E-6 " pathEditMode="relative" ptsTypes="AA">
                                      <p:cBhvr>
                                        <p:cTn id="21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53663 0.345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3333 -3.33333E-6 " pathEditMode="relative" ptsTypes="AA">
                                      <p:cBhvr>
                                        <p:cTn id="27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53333 -0.3222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54167 -2.22222E-6 " pathEditMode="relative" ptsTypes="AA">
                                      <p:cBhvr>
                                        <p:cTn id="33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54167 -2.22222E-6 " pathEditMode="relative" ptsTypes="AA">
                                      <p:cBhvr>
                                        <p:cTn id="36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 animBg="1"/>
      <p:bldP spid="13339" grpId="0" animBg="1"/>
      <p:bldP spid="13321" grpId="0" animBg="1"/>
      <p:bldP spid="13332" grpId="0" animBg="1"/>
      <p:bldP spid="13320" grpId="0" animBg="1"/>
      <p:bldP spid="13326" grpId="0" animBg="1"/>
      <p:bldP spid="13325" grpId="0" animBg="1"/>
      <p:bldP spid="13328" grpId="0"/>
      <p:bldP spid="13329" grpId="0" animBg="1"/>
      <p:bldP spid="13336" grpId="0" animBg="1"/>
      <p:bldP spid="133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4724400" y="-1447800"/>
            <a:ext cx="4724400" cy="4038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724400" y="0"/>
            <a:ext cx="3276600" cy="2590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200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18451" name="Picture 19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pic>
        <p:nvPicPr>
          <p:cNvPr id="18457" name="Picture 25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54288"/>
            <a:ext cx="457200" cy="102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 flipH="1">
            <a:off x="4724400" y="-1447800"/>
            <a:ext cx="4724400" cy="4038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724400" y="0"/>
            <a:ext cx="3276600" cy="2590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-1676400" y="2590800"/>
            <a:ext cx="3228975" cy="1428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981200"/>
            <a:ext cx="1524000" cy="16764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 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200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29708" name="Picture 12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5638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first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and reflects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9710" name="Picture 14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54288"/>
            <a:ext cx="457200" cy="102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35121 -3.703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L -0.51667 0.5889 " pathEditMode="relative" ptsTypes="AA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7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4876800" y="4191000"/>
            <a:ext cx="4876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4876800" y="3962400"/>
            <a:ext cx="4267200" cy="457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-1828800" y="990600"/>
            <a:ext cx="3352800" cy="1600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1524000"/>
            <a:ext cx="1524000" cy="17526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0" y="2590800"/>
            <a:ext cx="4724400" cy="4038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691" name="Group 19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br>
              <a:rPr lang="en-US" sz="4000">
                <a:solidFill>
                  <a:srgbClr val="93EFFB"/>
                </a:solidFill>
              </a:rPr>
            </a:br>
            <a:r>
              <a:rPr lang="en-US" sz="3200"/>
              <a:t>(example)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1524000" y="2576513"/>
            <a:ext cx="3228975" cy="14287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200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28685" name="Picture 13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0" y="563880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second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 and reflects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8688" name="Picture 16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54288"/>
            <a:ext cx="457200" cy="102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33333E-6 L 0.36667 0.23333 " pathEditMode="relative" ptsTypes="AA">
                                      <p:cBhvr>
                                        <p:cTn id="6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55556E-6 L -0.53333 -5.55556E-6 " pathEditMode="relative" ptsTypes="AA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 flipH="1">
            <a:off x="0" y="4191000"/>
            <a:ext cx="4876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524000" y="2590800"/>
            <a:ext cx="3352800" cy="1600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524000"/>
            <a:ext cx="1524000" cy="17526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0" y="2590800"/>
            <a:ext cx="4724400" cy="4038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br>
              <a:rPr lang="en-US" sz="4000">
                <a:solidFill>
                  <a:srgbClr val="93EFFB"/>
                </a:solidFill>
              </a:rPr>
            </a:br>
            <a:r>
              <a:rPr lang="en-US" sz="3200"/>
              <a:t>(example)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1524000" y="2576513"/>
            <a:ext cx="3228975" cy="14287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200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30734" name="Picture 14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pic>
        <p:nvPicPr>
          <p:cNvPr id="30736" name="Picture 16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54288"/>
            <a:ext cx="457200" cy="1027112"/>
          </a:xfrm>
          <a:prstGeom prst="rect">
            <a:avLst/>
          </a:prstGeom>
          <a:noFill/>
        </p:spPr>
      </p:pic>
      <p:pic>
        <p:nvPicPr>
          <p:cNvPr id="30737" name="Picture 17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2700338" y="3581400"/>
            <a:ext cx="271462" cy="609600"/>
          </a:xfrm>
          <a:prstGeom prst="rect">
            <a:avLst/>
          </a:prstGeom>
          <a:noFill/>
        </p:spPr>
      </p:pic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0" y="5638800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comes through the focal point and reflects parallel to the optical axis.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A </a:t>
            </a:r>
            <a:r>
              <a:rPr lang="en-US" b="0"/>
              <a:t>real</a:t>
            </a:r>
            <a:r>
              <a:rPr lang="en-US" b="0">
                <a:solidFill>
                  <a:schemeClr val="bg1"/>
                </a:solidFill>
              </a:rPr>
              <a:t> </a:t>
            </a:r>
            <a:r>
              <a:rPr lang="en-US" b="0"/>
              <a:t>image</a:t>
            </a:r>
            <a:r>
              <a:rPr lang="en-US" b="0">
                <a:solidFill>
                  <a:schemeClr val="bg1"/>
                </a:solidFill>
              </a:rPr>
              <a:t> forms where the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converge.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grpSp>
        <p:nvGrpSpPr>
          <p:cNvPr id="68613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68614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5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68616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br>
              <a:rPr lang="en-US" sz="4000">
                <a:solidFill>
                  <a:srgbClr val="93EFFB"/>
                </a:solidFill>
              </a:rPr>
            </a:br>
            <a:r>
              <a:rPr lang="en-US" sz="3200"/>
              <a:t>(example 2)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34290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68625" name="Picture 17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2100" y="2882900"/>
            <a:ext cx="314325" cy="70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4" name="Line 10"/>
          <p:cNvSpPr>
            <a:spLocks noChangeShapeType="1"/>
          </p:cNvSpPr>
          <p:nvPr/>
        </p:nvSpPr>
        <p:spPr bwMode="auto">
          <a:xfrm flipV="1">
            <a:off x="3676650" y="2895600"/>
            <a:ext cx="5810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3276600" y="2590800"/>
            <a:ext cx="990600" cy="762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7602" name="Picture 18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2100" y="2882900"/>
            <a:ext cx="314325" cy="704850"/>
          </a:xfrm>
          <a:prstGeom prst="rect">
            <a:avLst/>
          </a:prstGeom>
          <a:noFill/>
        </p:spPr>
      </p:pic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4832350" y="223838"/>
            <a:ext cx="4857750" cy="26717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4840288" y="457200"/>
            <a:ext cx="4303712" cy="2443163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7586" name="Picture 2" descr="concav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br>
              <a:rPr lang="en-US" sz="4000">
                <a:solidFill>
                  <a:srgbClr val="93EFFB"/>
                </a:solidFill>
              </a:rPr>
            </a:br>
            <a:r>
              <a:rPr lang="en-US" sz="3200"/>
              <a:t>(example 2)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4290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0" y="5638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first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and reflects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2.22222E-6 L 0.06615 -2.22222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52813 0.386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Line 4"/>
          <p:cNvSpPr>
            <a:spLocks noChangeShapeType="1"/>
          </p:cNvSpPr>
          <p:nvPr/>
        </p:nvSpPr>
        <p:spPr bwMode="auto">
          <a:xfrm flipV="1">
            <a:off x="3824288" y="2895600"/>
            <a:ext cx="438150" cy="4381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3733800" y="2743200"/>
            <a:ext cx="533400" cy="6096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 flipH="1">
            <a:off x="4724400" y="2457450"/>
            <a:ext cx="467677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9637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 2)</a:t>
            </a:r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V="1">
            <a:off x="4271963" y="2890838"/>
            <a:ext cx="5810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4290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69649" name="Picture 17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2100" y="2882900"/>
            <a:ext cx="314325" cy="704850"/>
          </a:xfrm>
          <a:prstGeom prst="rect">
            <a:avLst/>
          </a:prstGeom>
          <a:noFill/>
        </p:spPr>
      </p:pic>
      <p:sp>
        <p:nvSpPr>
          <p:cNvPr id="69644" name="Line 12"/>
          <p:cNvSpPr>
            <a:spLocks noChangeShapeType="1"/>
          </p:cNvSpPr>
          <p:nvPr/>
        </p:nvSpPr>
        <p:spPr bwMode="auto">
          <a:xfrm flipH="1">
            <a:off x="-9525" y="2895600"/>
            <a:ext cx="4838700" cy="26765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0" y="563880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second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 and reflects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4724400" y="2209800"/>
            <a:ext cx="4419600" cy="457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9634" name="Picture 2" descr="concave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sp>
        <p:nvSpPr>
          <p:cNvPr id="69656" name="Line 24"/>
          <p:cNvSpPr>
            <a:spLocks noChangeShapeType="1"/>
          </p:cNvSpPr>
          <p:nvPr/>
        </p:nvSpPr>
        <p:spPr bwMode="auto">
          <a:xfrm flipV="1">
            <a:off x="3581400" y="2895600"/>
            <a:ext cx="685800" cy="6889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139 L 0.04791 -0.0638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51666 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5" grpId="0" animBg="1"/>
      <p:bldP spid="696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sp>
        <p:nvSpPr>
          <p:cNvPr id="70659" name="Line 3"/>
          <p:cNvSpPr>
            <a:spLocks noChangeShapeType="1"/>
          </p:cNvSpPr>
          <p:nvPr/>
        </p:nvSpPr>
        <p:spPr bwMode="auto">
          <a:xfrm flipH="1">
            <a:off x="0" y="2457450"/>
            <a:ext cx="46958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 flipV="1">
            <a:off x="4267200" y="2457450"/>
            <a:ext cx="438150" cy="4381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0661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 Mirror</a:t>
            </a:r>
            <a:br>
              <a:rPr lang="en-US" sz="4000">
                <a:solidFill>
                  <a:srgbClr val="93EFFB"/>
                </a:solidFill>
              </a:rPr>
            </a:br>
            <a:r>
              <a:rPr lang="en-US" sz="3200"/>
              <a:t>(example 2)</a:t>
            </a: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V="1">
            <a:off x="4267200" y="2895600"/>
            <a:ext cx="5810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4290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70672" name="Picture 16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2100" y="2882900"/>
            <a:ext cx="314325" cy="704850"/>
          </a:xfrm>
          <a:prstGeom prst="rect">
            <a:avLst/>
          </a:prstGeom>
          <a:noFill/>
        </p:spPr>
      </p:pic>
      <p:sp>
        <p:nvSpPr>
          <p:cNvPr id="70673" name="Line 17"/>
          <p:cNvSpPr>
            <a:spLocks noChangeShapeType="1"/>
          </p:cNvSpPr>
          <p:nvPr/>
        </p:nvSpPr>
        <p:spPr bwMode="auto">
          <a:xfrm flipH="1">
            <a:off x="-9525" y="2900363"/>
            <a:ext cx="4857750" cy="26717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0" y="5638800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comes through the focal point and reflects parallel to the optical axis.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/>
              <a:t>image</a:t>
            </a:r>
            <a:r>
              <a:rPr lang="en-US" b="0">
                <a:solidFill>
                  <a:schemeClr val="bg1"/>
                </a:solidFill>
              </a:rPr>
              <a:t> forms where the </a:t>
            </a:r>
            <a:r>
              <a:rPr lang="en-US" b="0">
                <a:solidFill>
                  <a:srgbClr val="FFCC00"/>
                </a:solidFill>
              </a:rPr>
              <a:t>rays</a:t>
            </a:r>
            <a:r>
              <a:rPr lang="en-US" b="0">
                <a:solidFill>
                  <a:schemeClr val="bg1"/>
                </a:solidFill>
              </a:rPr>
              <a:t> converge. But they don’t seem to converge.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concave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sp>
        <p:nvSpPr>
          <p:cNvPr id="71683" name="Line 3"/>
          <p:cNvSpPr>
            <a:spLocks noChangeShapeType="1"/>
          </p:cNvSpPr>
          <p:nvPr/>
        </p:nvSpPr>
        <p:spPr bwMode="auto">
          <a:xfrm flipH="1">
            <a:off x="0" y="2457450"/>
            <a:ext cx="46958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 flipV="1">
            <a:off x="4267200" y="2457450"/>
            <a:ext cx="438150" cy="4381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1685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71686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1688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 2)</a:t>
            </a:r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V="1">
            <a:off x="4267200" y="2895600"/>
            <a:ext cx="581025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34290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71693" name="Picture 13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5275" y="2439988"/>
            <a:ext cx="511175" cy="1149350"/>
          </a:xfrm>
          <a:prstGeom prst="rect">
            <a:avLst/>
          </a:prstGeom>
          <a:noFill/>
        </p:spPr>
      </p:pic>
      <p:pic>
        <p:nvPicPr>
          <p:cNvPr id="71694" name="Picture 14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2100" y="2882900"/>
            <a:ext cx="314325" cy="704850"/>
          </a:xfrm>
          <a:prstGeom prst="rect">
            <a:avLst/>
          </a:prstGeom>
          <a:noFill/>
        </p:spPr>
      </p:pic>
      <p:sp>
        <p:nvSpPr>
          <p:cNvPr id="71695" name="Line 15"/>
          <p:cNvSpPr>
            <a:spLocks noChangeShapeType="1"/>
          </p:cNvSpPr>
          <p:nvPr/>
        </p:nvSpPr>
        <p:spPr bwMode="auto">
          <a:xfrm flipH="1">
            <a:off x="-9525" y="2900363"/>
            <a:ext cx="4857750" cy="26717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0" y="5638800"/>
            <a:ext cx="9144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comes through the focal point and reflects parallel to the optical axis.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A </a:t>
            </a:r>
            <a:r>
              <a:rPr lang="en-US" b="0"/>
              <a:t>virtual image </a:t>
            </a:r>
            <a:r>
              <a:rPr lang="en-US" b="0">
                <a:solidFill>
                  <a:schemeClr val="bg1"/>
                </a:solidFill>
              </a:rPr>
              <a:t>forms where the </a:t>
            </a:r>
            <a:r>
              <a:rPr lang="en-US" b="0" i="1">
                <a:solidFill>
                  <a:srgbClr val="FFCC00"/>
                </a:solidFill>
              </a:rPr>
              <a:t>sight rays</a:t>
            </a:r>
            <a:r>
              <a:rPr lang="en-US" b="0">
                <a:solidFill>
                  <a:schemeClr val="bg1"/>
                </a:solidFill>
              </a:rPr>
              <a:t> converge.</a:t>
            </a:r>
          </a:p>
        </p:txBody>
      </p:sp>
      <p:grpSp>
        <p:nvGrpSpPr>
          <p:cNvPr id="71697" name="Group 17"/>
          <p:cNvGrpSpPr>
            <a:grpSpLocks/>
          </p:cNvGrpSpPr>
          <p:nvPr/>
        </p:nvGrpSpPr>
        <p:grpSpPr bwMode="auto">
          <a:xfrm>
            <a:off x="4691063" y="533400"/>
            <a:ext cx="4452937" cy="2366963"/>
            <a:chOff x="2955" y="336"/>
            <a:chExt cx="2805" cy="1491"/>
          </a:xfrm>
        </p:grpSpPr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 flipH="1">
              <a:off x="2955" y="1548"/>
              <a:ext cx="2805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 flipH="1">
              <a:off x="3042" y="336"/>
              <a:ext cx="2718" cy="149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830263" cy="1865313"/>
          </a:xfrm>
          <a:prstGeom prst="rect">
            <a:avLst/>
          </a:prstGeom>
          <a:noFill/>
        </p:spPr>
      </p:pic>
      <p:sp>
        <p:nvSpPr>
          <p:cNvPr id="66569" name="Line 9"/>
          <p:cNvSpPr>
            <a:spLocks noChangeShapeType="1"/>
          </p:cNvSpPr>
          <p:nvPr/>
        </p:nvSpPr>
        <p:spPr bwMode="auto">
          <a:xfrm flipV="1">
            <a:off x="1143000" y="1905000"/>
            <a:ext cx="8001000" cy="2286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800"/>
              <a:t>A </a:t>
            </a:r>
            <a:r>
              <a:rPr lang="en-US" sz="3800" b="1">
                <a:solidFill>
                  <a:srgbClr val="FFCC00"/>
                </a:solidFill>
              </a:rPr>
              <a:t>ray of light</a:t>
            </a:r>
            <a:r>
              <a:rPr lang="en-US" sz="3800"/>
              <a:t> is an extremely narrow beam of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9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Concave Mirror</a:t>
            </a:r>
            <a:r>
              <a:rPr lang="en-US" sz="3200"/>
              <a:t>)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4290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5" name="AutoShape 21"/>
          <p:cNvSpPr>
            <a:spLocks noChangeArrowheads="1"/>
          </p:cNvSpPr>
          <p:nvPr/>
        </p:nvSpPr>
        <p:spPr bwMode="auto">
          <a:xfrm>
            <a:off x="1371600" y="2895600"/>
            <a:ext cx="304800" cy="685800"/>
          </a:xfrm>
          <a:prstGeom prst="up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9906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concave mirror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</a:t>
            </a:r>
            <a:r>
              <a:rPr lang="en-US" b="0">
                <a:solidFill>
                  <a:srgbClr val="93EFFB"/>
                </a:solidFill>
              </a:rPr>
              <a:t>mirrors</a:t>
            </a:r>
            <a:r>
              <a:rPr lang="en-US" b="0">
                <a:solidFill>
                  <a:schemeClr val="bg1"/>
                </a:solidFill>
              </a:rPr>
              <a:t> are thin enough that you just draw a line to represent the </a:t>
            </a:r>
            <a:r>
              <a:rPr lang="en-US" b="0">
                <a:solidFill>
                  <a:srgbClr val="93EFFB"/>
                </a:solidFill>
              </a:rPr>
              <a:t>mirror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</a:t>
            </a:r>
            <a:r>
              <a:rPr lang="en-US"/>
              <a:t>image </a:t>
            </a:r>
            <a:r>
              <a:rPr lang="en-US">
                <a:solidFill>
                  <a:schemeClr val="bg1"/>
                </a:solidFill>
              </a:rPr>
              <a:t>of the 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83971" name="Line 3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Concave Mirror</a:t>
            </a:r>
            <a:r>
              <a:rPr lang="en-US" sz="3200"/>
              <a:t>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4290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1371600" y="2895600"/>
            <a:ext cx="304800" cy="685800"/>
          </a:xfrm>
          <a:prstGeom prst="up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9906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concave mirror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0" y="5773738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the </a:t>
            </a:r>
            <a:r>
              <a:rPr lang="en-US" b="0">
                <a:solidFill>
                  <a:srgbClr val="93EFFB"/>
                </a:solidFill>
              </a:rPr>
              <a:t>mirrors</a:t>
            </a:r>
            <a:r>
              <a:rPr lang="en-US" b="0">
                <a:solidFill>
                  <a:schemeClr val="bg1"/>
                </a:solidFill>
              </a:rPr>
              <a:t> and </a:t>
            </a:r>
            <a:r>
              <a:rPr lang="en-US" b="0">
                <a:solidFill>
                  <a:srgbClr val="93EFFB"/>
                </a:solidFill>
              </a:rPr>
              <a:t>lenses</a:t>
            </a:r>
            <a:r>
              <a:rPr lang="en-US" b="0">
                <a:solidFill>
                  <a:schemeClr val="bg1"/>
                </a:solidFill>
              </a:rPr>
              <a:t> we use are thin enough that you can just draw a line to represent the </a:t>
            </a:r>
            <a:r>
              <a:rPr lang="en-US" b="0">
                <a:solidFill>
                  <a:srgbClr val="93EFFB"/>
                </a:solidFill>
              </a:rPr>
              <a:t>mirror </a:t>
            </a:r>
            <a:r>
              <a:rPr lang="en-US" b="0">
                <a:solidFill>
                  <a:schemeClr val="bg1"/>
                </a:solidFill>
              </a:rPr>
              <a:t>or </a:t>
            </a:r>
            <a:r>
              <a:rPr lang="en-US" b="0">
                <a:solidFill>
                  <a:srgbClr val="93EFFB"/>
                </a:solidFill>
              </a:rPr>
              <a:t>lens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</a:t>
            </a:r>
            <a:r>
              <a:rPr lang="en-US"/>
              <a:t>image</a:t>
            </a:r>
            <a:r>
              <a:rPr lang="en-US">
                <a:solidFill>
                  <a:schemeClr val="bg1"/>
                </a:solidFill>
              </a:rPr>
              <a:t> of the arrow</a:t>
            </a:r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1524000" y="2895600"/>
            <a:ext cx="3657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H="1">
            <a:off x="0" y="2895600"/>
            <a:ext cx="5181600" cy="2209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1524000" y="2895600"/>
            <a:ext cx="3657600" cy="1219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 flipH="1">
            <a:off x="0" y="4114800"/>
            <a:ext cx="5181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5" name="AutoShape 17"/>
          <p:cNvSpPr>
            <a:spLocks noChangeArrowheads="1"/>
          </p:cNvSpPr>
          <p:nvPr/>
        </p:nvSpPr>
        <p:spPr bwMode="auto">
          <a:xfrm flipV="1">
            <a:off x="2209800" y="3581400"/>
            <a:ext cx="152400" cy="533400"/>
          </a:xfrm>
          <a:prstGeom prst="up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4114800" y="3581400"/>
            <a:ext cx="4038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4352925" y="2743200"/>
            <a:ext cx="1895475" cy="20383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4143375" y="2486025"/>
            <a:ext cx="4143375" cy="1600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 flipV="1">
            <a:off x="4175125" y="3078163"/>
            <a:ext cx="4206875" cy="16176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 flipV="1">
            <a:off x="4387850" y="2370138"/>
            <a:ext cx="2241550" cy="24304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4114800" y="609600"/>
            <a:ext cx="5942013" cy="5942013"/>
          </a:xfrm>
          <a:prstGeom prst="ellipse">
            <a:avLst/>
          </a:prstGeom>
          <a:solidFill>
            <a:srgbClr val="5F5F5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(curved out)</a:t>
            </a:r>
          </a:p>
        </p:txBody>
      </p:sp>
      <p:pic>
        <p:nvPicPr>
          <p:cNvPr id="14340" name="Picture 4" descr="convex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that come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reflect from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105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-4419600" y="2362200"/>
            <a:ext cx="4419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-4343400" y="4800600"/>
            <a:ext cx="4343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-4191000" y="3048000"/>
            <a:ext cx="4191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-4171950" y="4114800"/>
            <a:ext cx="41719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-4114800" y="3581400"/>
            <a:ext cx="4114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0" y="61722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 is considered virtual since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, not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, go through it.</a:t>
            </a:r>
          </a:p>
        </p:txBody>
      </p:sp>
      <p:grpSp>
        <p:nvGrpSpPr>
          <p:cNvPr id="14389" name="Group 53"/>
          <p:cNvGrpSpPr>
            <a:grpSpLocks/>
          </p:cNvGrpSpPr>
          <p:nvPr/>
        </p:nvGrpSpPr>
        <p:grpSpPr bwMode="auto">
          <a:xfrm>
            <a:off x="4114800" y="2362200"/>
            <a:ext cx="1371600" cy="2439988"/>
            <a:chOff x="2592" y="1487"/>
            <a:chExt cx="864" cy="1537"/>
          </a:xfrm>
        </p:grpSpPr>
        <p:grpSp>
          <p:nvGrpSpPr>
            <p:cNvPr id="14388" name="Group 52"/>
            <p:cNvGrpSpPr>
              <a:grpSpLocks/>
            </p:cNvGrpSpPr>
            <p:nvPr/>
          </p:nvGrpSpPr>
          <p:grpSpPr bwMode="auto">
            <a:xfrm>
              <a:off x="2592" y="1487"/>
              <a:ext cx="864" cy="1537"/>
              <a:chOff x="2592" y="1487"/>
              <a:chExt cx="864" cy="1537"/>
            </a:xfrm>
          </p:grpSpPr>
          <p:sp>
            <p:nvSpPr>
              <p:cNvPr id="14374" name="Line 38"/>
              <p:cNvSpPr>
                <a:spLocks noChangeShapeType="1"/>
              </p:cNvSpPr>
              <p:nvPr/>
            </p:nvSpPr>
            <p:spPr bwMode="auto">
              <a:xfrm>
                <a:off x="2623" y="1918"/>
                <a:ext cx="833" cy="338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5" name="Line 39"/>
              <p:cNvSpPr>
                <a:spLocks noChangeShapeType="1"/>
              </p:cNvSpPr>
              <p:nvPr/>
            </p:nvSpPr>
            <p:spPr bwMode="auto">
              <a:xfrm>
                <a:off x="2770" y="1487"/>
                <a:ext cx="686" cy="769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Line 40"/>
              <p:cNvSpPr>
                <a:spLocks noChangeShapeType="1"/>
              </p:cNvSpPr>
              <p:nvPr/>
            </p:nvSpPr>
            <p:spPr bwMode="auto">
              <a:xfrm flipV="1">
                <a:off x="2592" y="2256"/>
                <a:ext cx="864" cy="336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7" name="Line 41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720" cy="768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 flipH="1">
              <a:off x="2592" y="2256"/>
              <a:ext cx="864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4823 0.0013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24097 -0.3513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4.44444E-6 L 0.45833 -4.44444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46163 -0.2409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44791 -2.22222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45416 -2.22222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1.11022E-16 L 0.45417 1.11022E-1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45261 0.2340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75 0 " pathEditMode="relative" ptsTypes="AA">
                                      <p:cBhvr>
                                        <p:cTn id="3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556 L -0.2125 0.3055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" grpId="0" animBg="1"/>
      <p:bldP spid="14353" grpId="0" animBg="1"/>
      <p:bldP spid="14355" grpId="0" animBg="1"/>
      <p:bldP spid="14351" grpId="0" animBg="1"/>
      <p:bldP spid="14352" grpId="0" animBg="1"/>
      <p:bldP spid="14341" grpId="0"/>
      <p:bldP spid="14348" grpId="0" animBg="1"/>
      <p:bldP spid="14349" grpId="0" animBg="1"/>
      <p:bldP spid="14350" grpId="0" animBg="1"/>
      <p:bldP spid="14354" grpId="0" animBg="1"/>
      <p:bldP spid="14356" grpId="0" animBg="1"/>
      <p:bldP spid="143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41991" name="Picture 7" descr="convex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5105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41997" name="Picture 13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74925"/>
            <a:ext cx="447675" cy="100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Line 12"/>
          <p:cNvSpPr>
            <a:spLocks noChangeShapeType="1"/>
          </p:cNvSpPr>
          <p:nvPr/>
        </p:nvSpPr>
        <p:spPr bwMode="auto">
          <a:xfrm flipH="1" flipV="1">
            <a:off x="4291013" y="2605088"/>
            <a:ext cx="3175000" cy="25939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4267200" y="2590800"/>
            <a:ext cx="3657600" cy="28194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-1219200" y="2590800"/>
            <a:ext cx="27559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1752600"/>
            <a:ext cx="1524000" cy="9144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37891" name="Picture 3" descr="convex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105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37897" name="Picture 9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74925"/>
            <a:ext cx="447675" cy="1006475"/>
          </a:xfrm>
          <a:prstGeom prst="rect">
            <a:avLst/>
          </a:prstGeom>
          <a:noFill/>
        </p:spPr>
      </p:pic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0" y="52530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first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and reflects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30104 2.22222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-0.34913 -0.379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  <p:bldP spid="3789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-1098550" y="1949450"/>
            <a:ext cx="2622550" cy="6413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1752600"/>
            <a:ext cx="1524000" cy="9144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9945" name="Picture 9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74925"/>
            <a:ext cx="447675" cy="1006475"/>
          </a:xfrm>
          <a:prstGeom prst="rect">
            <a:avLst/>
          </a:prstGeom>
          <a:noFill/>
        </p:spPr>
      </p:pic>
      <p:sp>
        <p:nvSpPr>
          <p:cNvPr id="39950" name="Line 14"/>
          <p:cNvSpPr>
            <a:spLocks noChangeShapeType="1"/>
          </p:cNvSpPr>
          <p:nvPr/>
        </p:nvSpPr>
        <p:spPr bwMode="auto">
          <a:xfrm flipH="1" flipV="1">
            <a:off x="4159250" y="3232150"/>
            <a:ext cx="4146550" cy="63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4114800" y="2743200"/>
            <a:ext cx="5029200" cy="1447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39939" name="Picture 3" descr="convex mirror colo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105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1536700" y="2590800"/>
            <a:ext cx="27559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 flipV="1">
            <a:off x="1143000" y="0"/>
            <a:ext cx="3136900" cy="25844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0" y="52530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second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 and reflects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0.28681 0.0935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7.77778E-6 L -0.45834 7.77778E-6 " pathEditMode="relative" ptsTypes="AA">
                                      <p:cBhvr>
                                        <p:cTn id="9" dur="2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 animBg="1"/>
      <p:bldP spid="3995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Mirror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40963" name="Picture 3" descr="convex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105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40969" name="Picture 9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74925"/>
            <a:ext cx="447675" cy="1006475"/>
          </a:xfrm>
          <a:prstGeom prst="rect">
            <a:avLst/>
          </a:prstGeom>
          <a:noFill/>
        </p:spPr>
      </p:pic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1536700" y="2590800"/>
            <a:ext cx="27559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 flipV="1">
            <a:off x="1143000" y="0"/>
            <a:ext cx="3136900" cy="25844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1524000" y="2590800"/>
            <a:ext cx="2622550" cy="6477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 flipV="1">
            <a:off x="0" y="3200400"/>
            <a:ext cx="4121150" cy="38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4146550" y="3232150"/>
            <a:ext cx="4997450" cy="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4286250" y="2590800"/>
            <a:ext cx="4857750" cy="4038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0" y="5253038"/>
            <a:ext cx="91440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comes through the focal point and reflects parallel to the optical axis.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don’t converge, but the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Mirror</a:t>
            </a:r>
            <a:br>
              <a:rPr lang="en-US" sz="4000">
                <a:solidFill>
                  <a:srgbClr val="93EFFB"/>
                </a:solidFill>
              </a:rPr>
            </a:br>
            <a:r>
              <a:rPr lang="en-US" sz="3200"/>
              <a:t>(example)</a:t>
            </a:r>
          </a:p>
        </p:txBody>
      </p:sp>
      <p:pic>
        <p:nvPicPr>
          <p:cNvPr id="36867" name="Picture 3" descr="convex mirror 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133600"/>
            <a:ext cx="973138" cy="2919413"/>
          </a:xfrm>
          <a:prstGeom prst="rect">
            <a:avLst/>
          </a:prstGeom>
          <a:noFill/>
        </p:spPr>
      </p:pic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105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36873" name="Picture 9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74925"/>
            <a:ext cx="447675" cy="1006475"/>
          </a:xfrm>
          <a:prstGeom prst="rect">
            <a:avLst/>
          </a:prstGeom>
          <a:noFill/>
        </p:spPr>
      </p:pic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1536700" y="2590800"/>
            <a:ext cx="27559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 flipV="1">
            <a:off x="1143000" y="0"/>
            <a:ext cx="3136900" cy="25844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1524000" y="2590800"/>
            <a:ext cx="2622550" cy="6477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 flipV="1">
            <a:off x="0" y="3200400"/>
            <a:ext cx="4121150" cy="38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4146550" y="3232150"/>
            <a:ext cx="4997450" cy="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286250" y="2590800"/>
            <a:ext cx="4857750" cy="4038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6881" name="Picture 17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981575" y="3232150"/>
            <a:ext cx="155575" cy="349250"/>
          </a:xfrm>
          <a:prstGeom prst="rect">
            <a:avLst/>
          </a:prstGeom>
          <a:noFill/>
        </p:spPr>
      </p:pic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0" y="5253038"/>
            <a:ext cx="91440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reflects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comes through the focal point and reflects parallel to the optical axis.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light rays don’t converge, but the </a:t>
            </a:r>
            <a:r>
              <a:rPr lang="en-US" b="0" i="1">
                <a:solidFill>
                  <a:srgbClr val="B2B2B2"/>
                </a:solidFill>
              </a:rPr>
              <a:t>sight lines</a:t>
            </a:r>
            <a:r>
              <a:rPr lang="en-US" b="0">
                <a:solidFill>
                  <a:srgbClr val="B2B2B2"/>
                </a:solidFill>
              </a:rPr>
              <a:t> do.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A </a:t>
            </a:r>
            <a:r>
              <a:rPr lang="en-US" b="0"/>
              <a:t>virtual image</a:t>
            </a:r>
            <a:r>
              <a:rPr lang="en-US" b="0">
                <a:solidFill>
                  <a:schemeClr val="bg1"/>
                </a:solidFill>
              </a:rPr>
              <a:t> forms where the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 converge.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3742" name="Group 14"/>
          <p:cNvGrpSpPr>
            <a:grpSpLocks/>
          </p:cNvGrpSpPr>
          <p:nvPr/>
        </p:nvGrpSpPr>
        <p:grpSpPr bwMode="auto">
          <a:xfrm>
            <a:off x="6324600" y="3657600"/>
            <a:ext cx="4114800" cy="519113"/>
            <a:chOff x="3168" y="2304"/>
            <a:chExt cx="2592" cy="327"/>
          </a:xfrm>
        </p:grpSpPr>
        <p:sp>
          <p:nvSpPr>
            <p:cNvPr id="73732" name="Text Box 4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Convex</a:t>
            </a:r>
            <a:r>
              <a:rPr lang="en-US" sz="3200"/>
              <a:t> </a:t>
            </a:r>
            <a:r>
              <a:rPr lang="en-US" sz="3200">
                <a:solidFill>
                  <a:srgbClr val="93EFFB"/>
                </a:solidFill>
              </a:rPr>
              <a:t>Mirror</a:t>
            </a:r>
            <a:r>
              <a:rPr lang="en-US" sz="3200"/>
              <a:t>)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9342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you just draw a line to represent thin </a:t>
            </a:r>
            <a:r>
              <a:rPr lang="en-US" b="0">
                <a:solidFill>
                  <a:srgbClr val="93EFFB"/>
                </a:solidFill>
              </a:rPr>
              <a:t>mirrors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</a:t>
            </a:r>
            <a:r>
              <a:rPr lang="en-US"/>
              <a:t>image</a:t>
            </a:r>
            <a:r>
              <a:rPr lang="en-US">
                <a:solidFill>
                  <a:schemeClr val="bg1"/>
                </a:solidFill>
              </a:rPr>
              <a:t> of the arrow</a:t>
            </a: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3741" name="Group 13"/>
          <p:cNvGrpSpPr>
            <a:grpSpLocks/>
          </p:cNvGrpSpPr>
          <p:nvPr/>
        </p:nvGrpSpPr>
        <p:grpSpPr bwMode="auto">
          <a:xfrm>
            <a:off x="2057400" y="2895600"/>
            <a:ext cx="1066800" cy="1052513"/>
            <a:chOff x="624" y="1824"/>
            <a:chExt cx="672" cy="663"/>
          </a:xfrm>
        </p:grpSpPr>
        <p:sp>
          <p:nvSpPr>
            <p:cNvPr id="73738" name="AutoShape 10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convex 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4995" name="Group 3"/>
          <p:cNvGrpSpPr>
            <a:grpSpLocks/>
          </p:cNvGrpSpPr>
          <p:nvPr/>
        </p:nvGrpSpPr>
        <p:grpSpPr bwMode="auto">
          <a:xfrm>
            <a:off x="6324600" y="3657600"/>
            <a:ext cx="4114800" cy="519113"/>
            <a:chOff x="3168" y="2304"/>
            <a:chExt cx="2592" cy="327"/>
          </a:xfrm>
        </p:grpSpPr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Convex Mirror</a:t>
            </a:r>
            <a:r>
              <a:rPr lang="en-US" sz="3200"/>
              <a:t>)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9342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you just draw a line to represent thin </a:t>
            </a:r>
            <a:r>
              <a:rPr lang="en-US" b="0">
                <a:solidFill>
                  <a:srgbClr val="93EFFB"/>
                </a:solidFill>
              </a:rPr>
              <a:t>mirrors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</a:t>
            </a:r>
            <a:r>
              <a:rPr lang="en-US"/>
              <a:t>image</a:t>
            </a:r>
            <a:r>
              <a:rPr lang="en-US">
                <a:solidFill>
                  <a:schemeClr val="bg1"/>
                </a:solidFill>
              </a:rPr>
              <a:t> of the arrow</a:t>
            </a: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5002" name="Group 10"/>
          <p:cNvGrpSpPr>
            <a:grpSpLocks/>
          </p:cNvGrpSpPr>
          <p:nvPr/>
        </p:nvGrpSpPr>
        <p:grpSpPr bwMode="auto">
          <a:xfrm>
            <a:off x="2057400" y="2895600"/>
            <a:ext cx="1066800" cy="1052513"/>
            <a:chOff x="624" y="1824"/>
            <a:chExt cx="672" cy="663"/>
          </a:xfrm>
        </p:grpSpPr>
        <p:sp>
          <p:nvSpPr>
            <p:cNvPr id="85003" name="AutoShape 11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convex mirror</a:t>
            </a:r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2590800" y="2895600"/>
            <a:ext cx="2590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5181600" y="2895600"/>
            <a:ext cx="3962400" cy="14478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5181600" y="3276600"/>
            <a:ext cx="3962400" cy="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2590800" y="2895600"/>
            <a:ext cx="2590800" cy="381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H="1">
            <a:off x="0" y="3276600"/>
            <a:ext cx="5105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 flipV="1">
            <a:off x="0" y="990600"/>
            <a:ext cx="5181600" cy="1905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3" name="AutoShape 21"/>
          <p:cNvSpPr>
            <a:spLocks noChangeArrowheads="1"/>
          </p:cNvSpPr>
          <p:nvPr/>
        </p:nvSpPr>
        <p:spPr bwMode="auto">
          <a:xfrm>
            <a:off x="6172200" y="32766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57150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48000"/>
            <a:ext cx="830263" cy="1865313"/>
          </a:xfrm>
          <a:prstGeom prst="rect">
            <a:avLst/>
          </a:prstGeom>
          <a:noFill/>
        </p:spPr>
      </p:pic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4648200" y="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648200" y="342900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0" y="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0" y="342900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648200" y="0"/>
            <a:ext cx="990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3657600" y="3429000"/>
            <a:ext cx="990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4648200" y="2743200"/>
            <a:ext cx="4495800" cy="685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 flipV="1">
            <a:off x="0" y="2895600"/>
            <a:ext cx="4648200" cy="533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800"/>
              <a:t>All visible objects emit or reflect </a:t>
            </a:r>
            <a:r>
              <a:rPr lang="en-US" sz="3800" b="1">
                <a:solidFill>
                  <a:srgbClr val="FFCC00"/>
                </a:solidFill>
              </a:rPr>
              <a:t>light rays</a:t>
            </a:r>
            <a:r>
              <a:rPr lang="en-US" sz="3800"/>
              <a:t> in all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1509713" y="1447800"/>
            <a:ext cx="6248400" cy="426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Lens</a:t>
            </a:r>
            <a:r>
              <a:rPr lang="en-US"/>
              <a:t> &amp; </a:t>
            </a:r>
            <a:r>
              <a:rPr lang="en-US">
                <a:solidFill>
                  <a:srgbClr val="93EFFB"/>
                </a:solidFill>
              </a:rPr>
              <a:t>Mirror </a:t>
            </a:r>
            <a:r>
              <a:rPr lang="en-US"/>
              <a:t>Equation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2590800" y="4038600"/>
            <a:ext cx="37560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1" algn="l">
              <a:tabLst>
                <a:tab pos="685800" algn="l"/>
                <a:tab pos="4000500" algn="l"/>
              </a:tabLst>
            </a:pPr>
            <a:r>
              <a:rPr lang="en-US" sz="2800" b="0">
                <a:cs typeface="Times New Roman" pitchFamily="18" charset="0"/>
              </a:rPr>
              <a:t>ƒ = focal length</a:t>
            </a:r>
            <a:endParaRPr lang="en-US" sz="2500" b="0"/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800" b="0">
                <a:cs typeface="Times New Roman" pitchFamily="18" charset="0"/>
              </a:rPr>
              <a:t>d</a:t>
            </a:r>
            <a:r>
              <a:rPr lang="en-US" sz="2800" b="0" baseline="-30000">
                <a:cs typeface="Times New Roman" pitchFamily="18" charset="0"/>
              </a:rPr>
              <a:t>o</a:t>
            </a:r>
            <a:r>
              <a:rPr lang="en-US" sz="2800" b="0">
                <a:cs typeface="Times New Roman" pitchFamily="18" charset="0"/>
              </a:rPr>
              <a:t> = object distance</a:t>
            </a:r>
            <a:endParaRPr lang="en-US" sz="2500" b="0"/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800" b="0">
                <a:cs typeface="Times New Roman" pitchFamily="18" charset="0"/>
              </a:rPr>
              <a:t>d</a:t>
            </a:r>
            <a:r>
              <a:rPr lang="en-US" sz="2800" b="0" baseline="-30000">
                <a:cs typeface="Times New Roman" pitchFamily="18" charset="0"/>
              </a:rPr>
              <a:t>i</a:t>
            </a:r>
            <a:r>
              <a:rPr lang="en-US" sz="2800" b="0">
                <a:cs typeface="Times New Roman" pitchFamily="18" charset="0"/>
              </a:rPr>
              <a:t> = image distance</a:t>
            </a:r>
            <a:endParaRPr lang="en-US" sz="4000" b="0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2895600" y="1752600"/>
          <a:ext cx="3352800" cy="1817688"/>
        </p:xfrm>
        <a:graphic>
          <a:graphicData uri="http://schemas.openxmlformats.org/presentationml/2006/ole">
            <p:oleObj spid="_x0000_s44047" name="Equation" r:id="rId4" imgW="787400" imgH="431800" progId="Equation.3">
              <p:embed/>
            </p:oleObj>
          </a:graphicData>
        </a:graphic>
      </p:graphicFrame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0" y="601980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/>
            <a:r>
              <a:rPr lang="en-US" b="0"/>
              <a:t>f is negative for diverging </a:t>
            </a:r>
            <a:r>
              <a:rPr lang="en-US" b="0">
                <a:solidFill>
                  <a:srgbClr val="93EFFB"/>
                </a:solidFill>
              </a:rPr>
              <a:t>mirrors</a:t>
            </a:r>
            <a:r>
              <a:rPr lang="en-US" b="0"/>
              <a:t> and</a:t>
            </a:r>
            <a:r>
              <a:rPr lang="en-US" b="0">
                <a:solidFill>
                  <a:srgbClr val="93EFFB"/>
                </a:solidFill>
              </a:rPr>
              <a:t> lenses</a:t>
            </a:r>
          </a:p>
          <a:p>
            <a:pPr lvl="1" eaLnBrk="0" hangingPunct="0"/>
            <a:r>
              <a:rPr lang="en-US" b="0"/>
              <a:t>d</a:t>
            </a:r>
            <a:r>
              <a:rPr lang="en-US" b="0" baseline="-25000"/>
              <a:t>i </a:t>
            </a:r>
            <a:r>
              <a:rPr lang="en-US" b="0"/>
              <a:t>is negative when the image is behind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/>
              <a:t> or </a:t>
            </a:r>
            <a:r>
              <a:rPr lang="en-US" b="0">
                <a:solidFill>
                  <a:srgbClr val="93EFFB"/>
                </a:solidFill>
              </a:rPr>
              <a:t>mirror</a:t>
            </a:r>
          </a:p>
          <a:p>
            <a:endParaRPr lang="en-US" b="0"/>
          </a:p>
        </p:txBody>
      </p:sp>
      <p:pic>
        <p:nvPicPr>
          <p:cNvPr id="44051" name="Picture 19" descr="j011328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09600"/>
            <a:ext cx="1371600" cy="515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600200" y="1447800"/>
            <a:ext cx="62484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Magnification Equation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438400" y="1752600"/>
          <a:ext cx="3648075" cy="1728788"/>
        </p:xfrm>
        <a:graphic>
          <a:graphicData uri="http://schemas.openxmlformats.org/presentationml/2006/ole">
            <p:oleObj spid="_x0000_s45060" name="Equation" r:id="rId3" imgW="901309" imgH="431613" progId="Equation.3">
              <p:embed/>
            </p:oleObj>
          </a:graphicData>
        </a:graphic>
      </p:graphicFrame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124200" y="38100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 algn="l">
              <a:tabLst>
                <a:tab pos="685800" algn="l"/>
                <a:tab pos="4000500" algn="l"/>
              </a:tabLst>
            </a:pPr>
            <a:r>
              <a:rPr lang="en-US" sz="2000" b="0" i="1" dirty="0">
                <a:cs typeface="Times New Roman" pitchFamily="18" charset="0"/>
              </a:rPr>
              <a:t>m</a:t>
            </a:r>
            <a:r>
              <a:rPr lang="en-US" sz="2000" b="0" dirty="0">
                <a:cs typeface="Times New Roman" pitchFamily="18" charset="0"/>
              </a:rPr>
              <a:t> = magnification</a:t>
            </a:r>
            <a:endParaRPr lang="en-US" sz="1900" b="0" dirty="0"/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000" b="0" dirty="0">
                <a:cs typeface="Times New Roman" pitchFamily="18" charset="0"/>
              </a:rPr>
              <a:t>h</a:t>
            </a:r>
            <a:r>
              <a:rPr lang="en-US" sz="2000" b="0" baseline="-30000" dirty="0">
                <a:cs typeface="Times New Roman" pitchFamily="18" charset="0"/>
              </a:rPr>
              <a:t>i</a:t>
            </a:r>
            <a:r>
              <a:rPr lang="en-US" sz="2000" b="0" dirty="0">
                <a:cs typeface="Times New Roman" pitchFamily="18" charset="0"/>
              </a:rPr>
              <a:t> = image height</a:t>
            </a:r>
            <a:endParaRPr lang="en-US" sz="1900" b="0" dirty="0"/>
          </a:p>
          <a:p>
            <a:pPr lvl="1" algn="l" eaLnBrk="0" hangingPunct="0">
              <a:tabLst>
                <a:tab pos="685800" algn="l"/>
                <a:tab pos="4000500" algn="l"/>
              </a:tabLst>
            </a:pPr>
            <a:r>
              <a:rPr lang="en-US" sz="2000" b="0" dirty="0">
                <a:cs typeface="Times New Roman" pitchFamily="18" charset="0"/>
              </a:rPr>
              <a:t>h</a:t>
            </a:r>
            <a:r>
              <a:rPr lang="en-US" sz="2000" b="0" baseline="-30000" dirty="0">
                <a:cs typeface="Times New Roman" pitchFamily="18" charset="0"/>
              </a:rPr>
              <a:t>o</a:t>
            </a:r>
            <a:r>
              <a:rPr lang="en-US" sz="2000" b="0" dirty="0">
                <a:cs typeface="Times New Roman" pitchFamily="18" charset="0"/>
              </a:rPr>
              <a:t> = object height</a:t>
            </a:r>
            <a:endParaRPr lang="en-US" sz="1900" b="0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260600" y="5011738"/>
            <a:ext cx="49085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4300" lvl="1" eaLnBrk="0" hangingPunct="0"/>
            <a:r>
              <a:rPr lang="en-US" b="0" dirty="0"/>
              <a:t>If height is negative the image is upside down</a:t>
            </a:r>
          </a:p>
          <a:p>
            <a:pPr marL="114300" lvl="1" eaLnBrk="0" hangingPunct="0"/>
            <a:endParaRPr lang="en-US" b="0" dirty="0"/>
          </a:p>
          <a:p>
            <a:pPr marL="114300" lvl="1" eaLnBrk="0" hangingPunct="0"/>
            <a:r>
              <a:rPr lang="en-US" b="0" dirty="0"/>
              <a:t>if the magnification is negative </a:t>
            </a:r>
          </a:p>
          <a:p>
            <a:pPr marL="114300" lvl="1" eaLnBrk="0" hangingPunct="0"/>
            <a:r>
              <a:rPr lang="en-US" b="0" dirty="0"/>
              <a:t>the image is inverted (upside down)</a:t>
            </a:r>
          </a:p>
          <a:p>
            <a:endParaRPr lang="en-US" b="0" dirty="0"/>
          </a:p>
        </p:txBody>
      </p:sp>
      <p:pic>
        <p:nvPicPr>
          <p:cNvPr id="45064" name="Picture 8" descr="j03979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04800"/>
            <a:ext cx="1057275" cy="1058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WHY!?</a:t>
            </a:r>
            <a:endParaRPr lang="en-US"/>
          </a:p>
        </p:txBody>
      </p:sp>
      <p:pic>
        <p:nvPicPr>
          <p:cNvPr id="4" name="Content Placeholder 3" descr="Refra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676400"/>
            <a:ext cx="4191000" cy="4240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39825"/>
          </a:xfrm>
        </p:spPr>
        <p:txBody>
          <a:bodyPr/>
          <a:lstStyle/>
          <a:p>
            <a:r>
              <a:rPr lang="en-US">
                <a:hlinkClick r:id="rId2"/>
              </a:rPr>
              <a:t>Speed of light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2667000"/>
            <a:ext cx="46482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v is the speed of light in the new medium.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c= 3.0 x 10</a:t>
            </a:r>
            <a:r>
              <a:rPr lang="en-US" baseline="30000" dirty="0"/>
              <a:t>8</a:t>
            </a:r>
            <a:r>
              <a:rPr lang="en-US" baseline="-25000" dirty="0"/>
              <a:t> </a:t>
            </a:r>
            <a:r>
              <a:rPr lang="en-US" dirty="0"/>
              <a:t>m/s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 the index increases the speed decrease.</a:t>
            </a:r>
            <a:br>
              <a:rPr lang="en-US" dirty="0"/>
            </a:br>
            <a:endParaRPr lang="en-US" dirty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819400"/>
            <a:ext cx="4038600" cy="3733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</a:t>
            </a:r>
            <a:r>
              <a:rPr lang="en-US" sz="2000"/>
              <a:t> </a:t>
            </a:r>
            <a:r>
              <a:rPr lang="en-US" sz="2400"/>
              <a:t>is the absolute index of refraction. This is a measure of optical density. </a:t>
            </a:r>
            <a:r>
              <a:rPr lang="en-US"/>
              <a:t>n</a:t>
            </a:r>
            <a:r>
              <a:rPr lang="en-US" sz="2400"/>
              <a:t> is defined as the ratio of the speed of light in a vacuum to the speed of light in a new medium.</a:t>
            </a:r>
          </a:p>
        </p:txBody>
      </p:sp>
      <p:pic>
        <p:nvPicPr>
          <p:cNvPr id="50181" name="Picture 5" descr="indr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3319463" cy="159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Refraction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638800"/>
            <a:ext cx="3276600" cy="914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>
                <a:solidFill>
                  <a:schemeClr val="hlink"/>
                </a:solidFill>
              </a:rPr>
              <a:t>V</a:t>
            </a:r>
            <a:r>
              <a:rPr lang="en-US" sz="2000" baseline="-25000" dirty="0" err="1">
                <a:solidFill>
                  <a:schemeClr val="hlink"/>
                </a:solidFill>
              </a:rPr>
              <a:t>w</a:t>
            </a:r>
            <a:r>
              <a:rPr lang="en-US" sz="2000" dirty="0">
                <a:solidFill>
                  <a:schemeClr val="hlink"/>
                </a:solidFill>
              </a:rPr>
              <a:t> = 2.26 x 10</a:t>
            </a:r>
            <a:r>
              <a:rPr lang="en-US" sz="2000" baseline="30000" dirty="0">
                <a:solidFill>
                  <a:schemeClr val="hlink"/>
                </a:solidFill>
              </a:rPr>
              <a:t>8</a:t>
            </a:r>
            <a:r>
              <a:rPr lang="en-US" sz="2000" dirty="0">
                <a:solidFill>
                  <a:schemeClr val="hlink"/>
                </a:solidFill>
              </a:rPr>
              <a:t>m/s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hlink"/>
                </a:solidFill>
              </a:rPr>
              <a:t>V</a:t>
            </a:r>
            <a:r>
              <a:rPr lang="en-US" sz="2000" baseline="-25000" dirty="0">
                <a:solidFill>
                  <a:schemeClr val="hlink"/>
                </a:solidFill>
              </a:rPr>
              <a:t>g</a:t>
            </a:r>
            <a:r>
              <a:rPr lang="en-US" sz="2000" dirty="0">
                <a:solidFill>
                  <a:schemeClr val="hlink"/>
                </a:solidFill>
              </a:rPr>
              <a:t> = 2.00 x 10</a:t>
            </a:r>
            <a:r>
              <a:rPr lang="en-US" sz="2000" baseline="30000" dirty="0">
                <a:solidFill>
                  <a:schemeClr val="hlink"/>
                </a:solidFill>
              </a:rPr>
              <a:t>8</a:t>
            </a:r>
            <a:r>
              <a:rPr lang="en-US" sz="2000" dirty="0">
                <a:solidFill>
                  <a:schemeClr val="hlink"/>
                </a:solidFill>
              </a:rPr>
              <a:t>m/s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37338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648200" y="2819400"/>
            <a:ext cx="411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Calculate the speed of light in water and glass.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09600" y="15240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(water)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=1.33; n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(glass)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=1.50; n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(air)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=1.00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04800"/>
            <a:ext cx="5334000" cy="1143000"/>
          </a:xfrm>
        </p:spPr>
        <p:txBody>
          <a:bodyPr/>
          <a:lstStyle/>
          <a:p>
            <a:r>
              <a:rPr lang="en-US" sz="4800"/>
              <a:t>Refraction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(bending </a:t>
            </a:r>
            <a:r>
              <a:rPr lang="en-US" sz="3200">
                <a:solidFill>
                  <a:srgbClr val="FFCC00"/>
                </a:solidFill>
              </a:rPr>
              <a:t>light</a:t>
            </a:r>
            <a:r>
              <a:rPr lang="en-US" sz="3200"/>
              <a:t>)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" y="1828800"/>
            <a:ext cx="41148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Refraction</a:t>
            </a:r>
            <a:r>
              <a:rPr lang="en-US" b="0" dirty="0">
                <a:solidFill>
                  <a:schemeClr val="bg1"/>
                </a:solidFill>
              </a:rPr>
              <a:t> is when </a:t>
            </a:r>
            <a:r>
              <a:rPr lang="en-US" b="0" dirty="0">
                <a:solidFill>
                  <a:srgbClr val="FFCC00"/>
                </a:solidFill>
              </a:rPr>
              <a:t>light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bends</a:t>
            </a:r>
            <a:r>
              <a:rPr lang="en-US" b="0" dirty="0">
                <a:solidFill>
                  <a:schemeClr val="bg1"/>
                </a:solidFill>
              </a:rPr>
              <a:t> as it passes from one </a:t>
            </a:r>
            <a:r>
              <a:rPr lang="en-US" b="0" dirty="0">
                <a:solidFill>
                  <a:srgbClr val="B2B2B2"/>
                </a:solidFill>
              </a:rPr>
              <a:t>medium</a:t>
            </a:r>
            <a:r>
              <a:rPr lang="en-US" b="0" dirty="0">
                <a:solidFill>
                  <a:schemeClr val="bg1"/>
                </a:solidFill>
              </a:rPr>
              <a:t> into </a:t>
            </a:r>
            <a:r>
              <a:rPr lang="en-US" b="0" dirty="0">
                <a:solidFill>
                  <a:srgbClr val="93EFFB"/>
                </a:solidFill>
              </a:rPr>
              <a:t>another</a:t>
            </a:r>
            <a:r>
              <a:rPr lang="en-US" b="0" dirty="0">
                <a:solidFill>
                  <a:schemeClr val="bg1"/>
                </a:solidFill>
              </a:rPr>
              <a:t>. </a:t>
            </a: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r>
              <a:rPr lang="en-US" b="0" dirty="0">
                <a:solidFill>
                  <a:schemeClr val="bg1"/>
                </a:solidFill>
              </a:rPr>
              <a:t>When </a:t>
            </a:r>
            <a:r>
              <a:rPr lang="en-US" b="0" dirty="0">
                <a:solidFill>
                  <a:srgbClr val="FFCC00"/>
                </a:solidFill>
              </a:rPr>
              <a:t>light</a:t>
            </a:r>
            <a:r>
              <a:rPr lang="en-US" b="0" dirty="0">
                <a:solidFill>
                  <a:schemeClr val="bg1"/>
                </a:solidFill>
              </a:rPr>
              <a:t> traveling through </a:t>
            </a:r>
            <a:r>
              <a:rPr lang="en-US" b="0" dirty="0">
                <a:solidFill>
                  <a:srgbClr val="B2B2B2"/>
                </a:solidFill>
              </a:rPr>
              <a:t>air</a:t>
            </a:r>
            <a:r>
              <a:rPr lang="en-US" b="0" dirty="0">
                <a:solidFill>
                  <a:schemeClr val="bg1"/>
                </a:solidFill>
              </a:rPr>
              <a:t> passes into the </a:t>
            </a:r>
            <a:r>
              <a:rPr lang="en-US" b="0" dirty="0">
                <a:solidFill>
                  <a:srgbClr val="93EFFB"/>
                </a:solidFill>
              </a:rPr>
              <a:t>glass</a:t>
            </a:r>
            <a:r>
              <a:rPr lang="en-US" b="0" dirty="0">
                <a:solidFill>
                  <a:schemeClr val="bg1"/>
                </a:solidFill>
              </a:rPr>
              <a:t> block it is </a:t>
            </a:r>
            <a:r>
              <a:rPr lang="en-US" dirty="0">
                <a:solidFill>
                  <a:schemeClr val="bg1"/>
                </a:solidFill>
              </a:rPr>
              <a:t>refracted</a:t>
            </a:r>
            <a:r>
              <a:rPr lang="en-US" b="0" dirty="0">
                <a:solidFill>
                  <a:schemeClr val="bg1"/>
                </a:solidFill>
              </a:rPr>
              <a:t> towards the </a:t>
            </a:r>
            <a:r>
              <a:rPr lang="en-US" b="0" dirty="0">
                <a:solidFill>
                  <a:srgbClr val="FF00FF"/>
                </a:solidFill>
              </a:rPr>
              <a:t>normal</a:t>
            </a:r>
            <a:r>
              <a:rPr lang="en-US" b="0" dirty="0">
                <a:solidFill>
                  <a:schemeClr val="bg1"/>
                </a:solidFill>
              </a:rPr>
              <a:t>. </a:t>
            </a: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r>
              <a:rPr lang="en-US" b="0" dirty="0">
                <a:solidFill>
                  <a:schemeClr val="bg1"/>
                </a:solidFill>
              </a:rPr>
              <a:t>When </a:t>
            </a:r>
            <a:r>
              <a:rPr lang="en-US" b="0" dirty="0">
                <a:solidFill>
                  <a:srgbClr val="FFCC00"/>
                </a:solidFill>
              </a:rPr>
              <a:t>light </a:t>
            </a:r>
            <a:r>
              <a:rPr lang="en-US" b="0" dirty="0">
                <a:solidFill>
                  <a:schemeClr val="bg1"/>
                </a:solidFill>
              </a:rPr>
              <a:t>passes back out of the </a:t>
            </a:r>
            <a:r>
              <a:rPr lang="en-US" b="0" dirty="0">
                <a:solidFill>
                  <a:srgbClr val="93EFFB"/>
                </a:solidFill>
              </a:rPr>
              <a:t>glass</a:t>
            </a:r>
            <a:r>
              <a:rPr lang="en-US" b="0" dirty="0">
                <a:solidFill>
                  <a:schemeClr val="bg1"/>
                </a:solidFill>
              </a:rPr>
              <a:t> into the </a:t>
            </a:r>
            <a:r>
              <a:rPr lang="en-US" b="0" dirty="0">
                <a:solidFill>
                  <a:srgbClr val="B2B2B2"/>
                </a:solidFill>
              </a:rPr>
              <a:t>air</a:t>
            </a:r>
            <a:r>
              <a:rPr lang="en-US" b="0" dirty="0">
                <a:solidFill>
                  <a:schemeClr val="bg1"/>
                </a:solidFill>
              </a:rPr>
              <a:t>, it is </a:t>
            </a:r>
            <a:r>
              <a:rPr lang="en-US" dirty="0">
                <a:solidFill>
                  <a:schemeClr val="bg1"/>
                </a:solidFill>
              </a:rPr>
              <a:t>refracted</a:t>
            </a:r>
            <a:r>
              <a:rPr lang="en-US" b="0" dirty="0">
                <a:solidFill>
                  <a:schemeClr val="bg1"/>
                </a:solidFill>
              </a:rPr>
              <a:t> away from the </a:t>
            </a:r>
            <a:r>
              <a:rPr lang="en-US" b="0" dirty="0">
                <a:solidFill>
                  <a:srgbClr val="FF00FF"/>
                </a:solidFill>
              </a:rPr>
              <a:t>normal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r>
              <a:rPr lang="en-US" b="0" dirty="0">
                <a:solidFill>
                  <a:schemeClr val="bg1"/>
                </a:solidFill>
              </a:rPr>
              <a:t>Since </a:t>
            </a:r>
            <a:r>
              <a:rPr lang="en-US" b="0" dirty="0">
                <a:solidFill>
                  <a:srgbClr val="FFCC00"/>
                </a:solidFill>
              </a:rPr>
              <a:t>light </a:t>
            </a:r>
            <a:r>
              <a:rPr lang="en-US" dirty="0">
                <a:solidFill>
                  <a:schemeClr val="bg1"/>
                </a:solidFill>
              </a:rPr>
              <a:t>refracts </a:t>
            </a:r>
            <a:r>
              <a:rPr lang="en-US" b="0" dirty="0">
                <a:solidFill>
                  <a:schemeClr val="bg1"/>
                </a:solidFill>
              </a:rPr>
              <a:t>when it changes </a:t>
            </a:r>
            <a:r>
              <a:rPr lang="en-US" b="0" dirty="0">
                <a:solidFill>
                  <a:srgbClr val="93EFFB"/>
                </a:solidFill>
              </a:rPr>
              <a:t>mediums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rgbClr val="FFCC00"/>
                </a:solidFill>
              </a:rPr>
              <a:t>it</a:t>
            </a:r>
            <a:r>
              <a:rPr lang="en-US" b="0" dirty="0">
                <a:solidFill>
                  <a:schemeClr val="bg1"/>
                </a:solidFill>
              </a:rPr>
              <a:t> can be aimed.  </a:t>
            </a:r>
            <a:r>
              <a:rPr lang="en-US" b="0" dirty="0">
                <a:solidFill>
                  <a:srgbClr val="93EFFB"/>
                </a:solidFill>
              </a:rPr>
              <a:t>Lenses</a:t>
            </a:r>
            <a:r>
              <a:rPr lang="en-US" b="0" dirty="0">
                <a:solidFill>
                  <a:schemeClr val="bg1"/>
                </a:solidFill>
              </a:rPr>
              <a:t> are shaped so </a:t>
            </a:r>
            <a:r>
              <a:rPr lang="en-US" b="0" dirty="0">
                <a:solidFill>
                  <a:srgbClr val="FFCC00"/>
                </a:solidFill>
              </a:rPr>
              <a:t>light</a:t>
            </a:r>
            <a:r>
              <a:rPr lang="en-US" b="0" dirty="0">
                <a:solidFill>
                  <a:schemeClr val="bg1"/>
                </a:solidFill>
              </a:rPr>
              <a:t> is aimed at a </a:t>
            </a:r>
            <a:r>
              <a:rPr lang="en-US" b="0" dirty="0">
                <a:solidFill>
                  <a:srgbClr val="FF0000"/>
                </a:solidFill>
              </a:rPr>
              <a:t>focal point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2895600" y="0"/>
            <a:ext cx="6019800" cy="6858000"/>
            <a:chOff x="1824" y="0"/>
            <a:chExt cx="3792" cy="4320"/>
          </a:xfrm>
        </p:grpSpPr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1824" y="0"/>
              <a:ext cx="3792" cy="4320"/>
              <a:chOff x="1920" y="0"/>
              <a:chExt cx="3792" cy="4320"/>
            </a:xfrm>
          </p:grpSpPr>
          <p:grpSp>
            <p:nvGrpSpPr>
              <p:cNvPr id="4118" name="Group 22"/>
              <p:cNvGrpSpPr>
                <a:grpSpLocks/>
              </p:cNvGrpSpPr>
              <p:nvPr/>
            </p:nvGrpSpPr>
            <p:grpSpPr bwMode="auto">
              <a:xfrm>
                <a:off x="1920" y="0"/>
                <a:ext cx="3792" cy="4320"/>
                <a:chOff x="1920" y="0"/>
                <a:chExt cx="3792" cy="4320"/>
              </a:xfrm>
            </p:grpSpPr>
            <p:pic>
              <p:nvPicPr>
                <p:cNvPr id="4102" name="Picture 6" descr="glass block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r="-2" b="-1877"/>
                <a:stretch>
                  <a:fillRect/>
                </a:stretch>
              </p:blipFill>
              <p:spPr bwMode="auto">
                <a:xfrm>
                  <a:off x="2832" y="2016"/>
                  <a:ext cx="2880" cy="1466"/>
                </a:xfrm>
                <a:prstGeom prst="rect">
                  <a:avLst/>
                </a:prstGeom>
                <a:noFill/>
              </p:spPr>
            </p:pic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auto">
                <a:xfrm>
                  <a:off x="4032" y="1392"/>
                  <a:ext cx="0" cy="1200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auto">
                <a:xfrm>
                  <a:off x="1920" y="0"/>
                  <a:ext cx="2112" cy="2016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auto">
                <a:xfrm>
                  <a:off x="4032" y="2016"/>
                  <a:ext cx="624" cy="1440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auto">
                <a:xfrm>
                  <a:off x="4656" y="2832"/>
                  <a:ext cx="0" cy="1104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auto">
                <a:xfrm>
                  <a:off x="4656" y="3456"/>
                  <a:ext cx="912" cy="864"/>
                </a:xfrm>
                <a:prstGeom prst="line">
                  <a:avLst/>
                </a:prstGeom>
                <a:noFill/>
                <a:ln w="5080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3600" y="1152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4111" name="Text Box 15"/>
              <p:cNvSpPr txBox="1">
                <a:spLocks noChangeArrowheads="1"/>
              </p:cNvSpPr>
              <p:nvPr/>
            </p:nvSpPr>
            <p:spPr bwMode="auto">
              <a:xfrm>
                <a:off x="4176" y="3936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FF"/>
                    </a:solidFill>
                  </a:rPr>
                  <a:t>normal</a:t>
                </a:r>
              </a:p>
            </p:txBody>
          </p:sp>
          <p:sp>
            <p:nvSpPr>
              <p:cNvPr id="4112" name="Text Box 16"/>
              <p:cNvSpPr txBox="1">
                <a:spLocks noChangeArrowheads="1"/>
              </p:cNvSpPr>
              <p:nvPr/>
            </p:nvSpPr>
            <p:spPr bwMode="auto">
              <a:xfrm>
                <a:off x="2976" y="1680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B2B2B2"/>
                    </a:solidFill>
                  </a:rPr>
                  <a:t>air</a:t>
                </a:r>
              </a:p>
            </p:txBody>
          </p:sp>
          <p:sp>
            <p:nvSpPr>
              <p:cNvPr id="4113" name="Text Box 17"/>
              <p:cNvSpPr txBox="1">
                <a:spLocks noChangeArrowheads="1"/>
              </p:cNvSpPr>
              <p:nvPr/>
            </p:nvSpPr>
            <p:spPr bwMode="auto">
              <a:xfrm>
                <a:off x="5088" y="3552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B2B2B2"/>
                    </a:solidFill>
                  </a:rPr>
                  <a:t>air</a:t>
                </a:r>
              </a:p>
            </p:txBody>
          </p:sp>
          <p:sp>
            <p:nvSpPr>
              <p:cNvPr id="4114" name="Text Box 18"/>
              <p:cNvSpPr txBox="1">
                <a:spLocks noChangeArrowheads="1"/>
              </p:cNvSpPr>
              <p:nvPr/>
            </p:nvSpPr>
            <p:spPr bwMode="auto">
              <a:xfrm>
                <a:off x="3984" y="237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93EFFB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93EFFB"/>
                    </a:solidFill>
                    <a:cs typeface="Arial" charset="0"/>
                  </a:rPr>
                  <a:t>r</a:t>
                </a:r>
                <a:endParaRPr lang="el-GR" sz="2000" b="0" baseline="-25000">
                  <a:solidFill>
                    <a:srgbClr val="93EFFB"/>
                  </a:solidFill>
                  <a:cs typeface="Arial" charset="0"/>
                </a:endParaRPr>
              </a:p>
            </p:txBody>
          </p:sp>
          <p:sp>
            <p:nvSpPr>
              <p:cNvPr id="4115" name="Text Box 19"/>
              <p:cNvSpPr txBox="1">
                <a:spLocks noChangeArrowheads="1"/>
              </p:cNvSpPr>
              <p:nvPr/>
            </p:nvSpPr>
            <p:spPr bwMode="auto">
              <a:xfrm>
                <a:off x="3744" y="1584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B2B2B2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B2B2B2"/>
                    </a:solidFill>
                    <a:cs typeface="Arial" charset="0"/>
                  </a:rPr>
                  <a:t>i</a:t>
                </a:r>
                <a:endParaRPr lang="el-GR" sz="2000" b="0" baseline="-25000">
                  <a:solidFill>
                    <a:srgbClr val="B2B2B2"/>
                  </a:solidFill>
                  <a:cs typeface="Arial" charset="0"/>
                </a:endParaRPr>
              </a:p>
            </p:txBody>
          </p:sp>
          <p:sp>
            <p:nvSpPr>
              <p:cNvPr id="4116" name="Text Box 20"/>
              <p:cNvSpPr txBox="1">
                <a:spLocks noChangeArrowheads="1"/>
              </p:cNvSpPr>
              <p:nvPr/>
            </p:nvSpPr>
            <p:spPr bwMode="auto">
              <a:xfrm>
                <a:off x="4608" y="360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B2B2B2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B2B2B2"/>
                    </a:solidFill>
                    <a:cs typeface="Arial" charset="0"/>
                  </a:rPr>
                  <a:t>r</a:t>
                </a:r>
                <a:endParaRPr lang="el-GR" sz="2000" b="0" baseline="-25000">
                  <a:solidFill>
                    <a:srgbClr val="B2B2B2"/>
                  </a:solidFill>
                  <a:cs typeface="Arial" charset="0"/>
                </a:endParaRPr>
              </a:p>
            </p:txBody>
          </p:sp>
          <p:sp>
            <p:nvSpPr>
              <p:cNvPr id="4117" name="Text Box 21"/>
              <p:cNvSpPr txBox="1">
                <a:spLocks noChangeArrowheads="1"/>
              </p:cNvSpPr>
              <p:nvPr/>
            </p:nvSpPr>
            <p:spPr bwMode="auto">
              <a:xfrm>
                <a:off x="4380" y="2739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sz="2000" b="0">
                    <a:solidFill>
                      <a:srgbClr val="93EFFB"/>
                    </a:solidFill>
                    <a:cs typeface="Arial" charset="0"/>
                  </a:rPr>
                  <a:t>θ</a:t>
                </a:r>
                <a:r>
                  <a:rPr lang="en-US" sz="2000" b="0" baseline="-25000">
                    <a:solidFill>
                      <a:srgbClr val="93EFFB"/>
                    </a:solidFill>
                    <a:cs typeface="Arial" charset="0"/>
                  </a:rPr>
                  <a:t>i</a:t>
                </a:r>
                <a:endParaRPr lang="el-GR" sz="2000" b="0" baseline="-25000">
                  <a:solidFill>
                    <a:srgbClr val="93EFFB"/>
                  </a:solidFill>
                  <a:cs typeface="Arial" charset="0"/>
                </a:endParaRPr>
              </a:p>
            </p:txBody>
          </p:sp>
        </p:grp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4848" y="2112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glass block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7" name="Picture 27" descr="eye sideways"/>
          <p:cNvPicPr>
            <a:picLocks noChangeAspect="1" noChangeArrowheads="1"/>
          </p:cNvPicPr>
          <p:nvPr/>
        </p:nvPicPr>
        <p:blipFill>
          <a:blip r:embed="rId2" cstate="print"/>
          <a:srcRect r="4477"/>
          <a:stretch>
            <a:fillRect/>
          </a:stretch>
        </p:blipFill>
        <p:spPr bwMode="auto">
          <a:xfrm rot="207763">
            <a:off x="7467600" y="2206625"/>
            <a:ext cx="1828800" cy="3992563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Lenses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1568450"/>
            <a:ext cx="8915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The first telescope, designed and built by Galileo, used </a:t>
            </a:r>
            <a:r>
              <a:rPr lang="en-US" b="0">
                <a:solidFill>
                  <a:srgbClr val="93EFFB"/>
                </a:solidFill>
              </a:rPr>
              <a:t>lenses </a:t>
            </a:r>
            <a:r>
              <a:rPr lang="en-US" b="0">
                <a:solidFill>
                  <a:schemeClr val="bg1"/>
                </a:solidFill>
              </a:rPr>
              <a:t>to focus </a:t>
            </a:r>
            <a:r>
              <a:rPr lang="en-US" b="0">
                <a:solidFill>
                  <a:srgbClr val="FFCC00"/>
                </a:solidFill>
              </a:rPr>
              <a:t>light</a:t>
            </a:r>
            <a:r>
              <a:rPr lang="en-US" b="0">
                <a:solidFill>
                  <a:schemeClr val="bg1"/>
                </a:solidFill>
              </a:rPr>
              <a:t> from faraway objects, into Galileo’s eye. His telescope consisted of a </a:t>
            </a:r>
            <a:r>
              <a:rPr lang="en-US" b="0">
                <a:solidFill>
                  <a:srgbClr val="93EFFB"/>
                </a:solidFill>
              </a:rPr>
              <a:t>concave lens</a:t>
            </a:r>
            <a:r>
              <a:rPr lang="en-US" b="0">
                <a:solidFill>
                  <a:schemeClr val="bg1"/>
                </a:solidFill>
              </a:rPr>
              <a:t> and a </a:t>
            </a:r>
            <a:r>
              <a:rPr lang="en-US" b="0">
                <a:solidFill>
                  <a:srgbClr val="93EFFB"/>
                </a:solidFill>
              </a:rPr>
              <a:t>convex lens</a:t>
            </a:r>
            <a:r>
              <a:rPr lang="en-US" b="0">
                <a:solidFill>
                  <a:schemeClr val="bg1"/>
                </a:solidFill>
              </a:rPr>
              <a:t>.</a:t>
            </a:r>
            <a:r>
              <a:rPr lang="en-US"/>
              <a:t>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28600" y="606425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are always refracted (bent) towards the thickest part of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129" name="Picture 9" descr="convex lens 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100" y="2895600"/>
            <a:ext cx="622300" cy="2667000"/>
          </a:xfrm>
          <a:prstGeom prst="rect">
            <a:avLst/>
          </a:prstGeom>
          <a:noFill/>
        </p:spPr>
      </p:pic>
      <p:pic>
        <p:nvPicPr>
          <p:cNvPr id="5130" name="Picture 10" descr="concave lens 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9025" y="3719513"/>
            <a:ext cx="333375" cy="1066800"/>
          </a:xfrm>
          <a:prstGeom prst="rect">
            <a:avLst/>
          </a:prstGeom>
          <a:noFill/>
        </p:spPr>
      </p:pic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0" y="3200400"/>
            <a:ext cx="1752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-47625" y="5257800"/>
            <a:ext cx="1752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676400" y="3200400"/>
            <a:ext cx="5943600" cy="762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1600200" y="4495800"/>
            <a:ext cx="6019800" cy="762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7620000" y="3962400"/>
            <a:ext cx="609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543800" y="4495800"/>
            <a:ext cx="6858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600200" y="2895600"/>
            <a:ext cx="617220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1600200" y="4724400"/>
            <a:ext cx="6172200" cy="838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981200" y="3962400"/>
            <a:ext cx="1066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93EFFB"/>
                </a:solidFill>
              </a:rPr>
              <a:t>convex lens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477000" y="3962400"/>
            <a:ext cx="1066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93EFFB"/>
                </a:solidFill>
              </a:rPr>
              <a:t>concave lens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28600" y="3886200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FFCC00"/>
                </a:solidFill>
              </a:rPr>
              <a:t>light from far away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Concave</a:t>
            </a:r>
            <a:r>
              <a:rPr lang="en-US"/>
              <a:t> </a:t>
            </a:r>
            <a:r>
              <a:rPr lang="en-US">
                <a:solidFill>
                  <a:srgbClr val="93EFFB"/>
                </a:solidFill>
              </a:rPr>
              <a:t>Lenses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17526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rgbClr val="93EFFB"/>
                </a:solidFill>
              </a:rPr>
              <a:t>Concave lenses</a:t>
            </a:r>
            <a:r>
              <a:rPr lang="en-US" b="0">
                <a:solidFill>
                  <a:schemeClr val="bg1"/>
                </a:solidFill>
              </a:rPr>
              <a:t> are thin in the middle and make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diverge (spread out).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5943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If the </a:t>
            </a:r>
            <a:r>
              <a:rPr lang="en-US" b="0">
                <a:solidFill>
                  <a:srgbClr val="FFCC00"/>
                </a:solidFill>
              </a:rPr>
              <a:t>rays of light</a:t>
            </a:r>
            <a:r>
              <a:rPr lang="en-US" b="0">
                <a:solidFill>
                  <a:schemeClr val="bg1"/>
                </a:solidFill>
              </a:rPr>
              <a:t> are traced back (</a:t>
            </a:r>
            <a:r>
              <a:rPr lang="en-US" b="0" i="1">
                <a:solidFill>
                  <a:srgbClr val="FFCC00"/>
                </a:solidFill>
              </a:rPr>
              <a:t>dotted sight lines</a:t>
            </a:r>
            <a:r>
              <a:rPr lang="en-US" b="0">
                <a:solidFill>
                  <a:schemeClr val="bg1"/>
                </a:solidFill>
              </a:rPr>
              <a:t>), they all intersect at the </a:t>
            </a:r>
            <a:r>
              <a:rPr lang="en-US" b="0">
                <a:solidFill>
                  <a:srgbClr val="FF0000"/>
                </a:solidFill>
              </a:rPr>
              <a:t>focal point (F)</a:t>
            </a:r>
            <a:r>
              <a:rPr lang="en-US" b="0">
                <a:solidFill>
                  <a:schemeClr val="bg1"/>
                </a:solidFill>
              </a:rPr>
              <a:t> behind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1143000" y="3048000"/>
            <a:ext cx="1219200" cy="17526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04" name="Group 60"/>
          <p:cNvGrpSpPr>
            <a:grpSpLocks/>
          </p:cNvGrpSpPr>
          <p:nvPr/>
        </p:nvGrpSpPr>
        <p:grpSpPr bwMode="auto">
          <a:xfrm>
            <a:off x="0" y="1524000"/>
            <a:ext cx="9172575" cy="5038725"/>
            <a:chOff x="0" y="672"/>
            <a:chExt cx="5778" cy="3174"/>
          </a:xfrm>
        </p:grpSpPr>
        <p:grpSp>
          <p:nvGrpSpPr>
            <p:cNvPr id="6205" name="Group 61"/>
            <p:cNvGrpSpPr>
              <a:grpSpLocks/>
            </p:cNvGrpSpPr>
            <p:nvPr/>
          </p:nvGrpSpPr>
          <p:grpSpPr bwMode="auto">
            <a:xfrm>
              <a:off x="0" y="2256"/>
              <a:ext cx="5760" cy="375"/>
              <a:chOff x="0" y="2256"/>
              <a:chExt cx="5760" cy="375"/>
            </a:xfrm>
          </p:grpSpPr>
          <p:sp>
            <p:nvSpPr>
              <p:cNvPr id="6206" name="Line 62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60" cy="0"/>
              </a:xfrm>
              <a:prstGeom prst="line">
                <a:avLst/>
              </a:prstGeom>
              <a:noFill/>
              <a:ln w="9525">
                <a:solidFill>
                  <a:srgbClr val="33CCCC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Text Box 63"/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25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solidFill>
                      <a:srgbClr val="66FFFF"/>
                    </a:solidFill>
                  </a:rPr>
                  <a:t>optical axis</a:t>
                </a:r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 flipH="1" flipV="1">
                <a:off x="3936" y="2304"/>
                <a:ext cx="144" cy="192"/>
              </a:xfrm>
              <a:prstGeom prst="line">
                <a:avLst/>
              </a:prstGeom>
              <a:noFill/>
              <a:ln w="9525">
                <a:solidFill>
                  <a:srgbClr val="66FF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3120" y="2256"/>
              <a:ext cx="264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 flipV="1">
              <a:off x="3216" y="672"/>
              <a:ext cx="2544" cy="768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>
              <a:off x="3225" y="3114"/>
              <a:ext cx="2535" cy="7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 flipV="1">
              <a:off x="3138" y="1488"/>
              <a:ext cx="2622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3153" y="2670"/>
              <a:ext cx="2625" cy="36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6214" name="Picture 70" descr="concave lens m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88" y="1336"/>
              <a:ext cx="576" cy="1839"/>
            </a:xfrm>
            <a:prstGeom prst="rect">
              <a:avLst/>
            </a:prstGeom>
            <a:noFill/>
          </p:spPr>
        </p:pic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>
              <a:off x="2832" y="2256"/>
              <a:ext cx="279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 flipV="1">
              <a:off x="2754" y="1437"/>
              <a:ext cx="471" cy="45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 flipV="1">
              <a:off x="2820" y="1848"/>
              <a:ext cx="318" cy="2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2823" y="2649"/>
              <a:ext cx="318" cy="2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2736" y="3024"/>
              <a:ext cx="489" cy="87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76"/>
            <p:cNvSpPr>
              <a:spLocks noChangeShapeType="1"/>
            </p:cNvSpPr>
            <p:nvPr/>
          </p:nvSpPr>
          <p:spPr bwMode="auto">
            <a:xfrm>
              <a:off x="0" y="1872"/>
              <a:ext cx="2817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>
              <a:off x="0" y="2640"/>
              <a:ext cx="2814" cy="9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>
              <a:off x="0" y="3024"/>
              <a:ext cx="273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>
              <a:off x="0" y="2256"/>
              <a:ext cx="2844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Line 80"/>
            <p:cNvSpPr>
              <a:spLocks noChangeShapeType="1"/>
            </p:cNvSpPr>
            <p:nvPr/>
          </p:nvSpPr>
          <p:spPr bwMode="auto">
            <a:xfrm flipV="1">
              <a:off x="0" y="1482"/>
              <a:ext cx="2745" cy="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Text Box 81"/>
            <p:cNvSpPr txBox="1">
              <a:spLocks noChangeArrowheads="1"/>
            </p:cNvSpPr>
            <p:nvPr/>
          </p:nvSpPr>
          <p:spPr bwMode="auto">
            <a:xfrm>
              <a:off x="96" y="2250"/>
              <a:ext cx="48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  <a:cs typeface="Arial" charset="0"/>
                </a:rPr>
                <a:t>•</a:t>
              </a:r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  <a:cs typeface="Arial" charset="0"/>
                </a:rPr>
                <a:t>F</a:t>
              </a:r>
            </a:p>
          </p:txBody>
        </p:sp>
        <p:grpSp>
          <p:nvGrpSpPr>
            <p:cNvPr id="6226" name="Group 82"/>
            <p:cNvGrpSpPr>
              <a:grpSpLocks/>
            </p:cNvGrpSpPr>
            <p:nvPr/>
          </p:nvGrpSpPr>
          <p:grpSpPr bwMode="auto">
            <a:xfrm>
              <a:off x="0" y="1440"/>
              <a:ext cx="3228" cy="1671"/>
              <a:chOff x="0" y="1440"/>
              <a:chExt cx="3228" cy="1671"/>
            </a:xfrm>
          </p:grpSpPr>
          <p:sp>
            <p:nvSpPr>
              <p:cNvPr id="6227" name="Line 83"/>
              <p:cNvSpPr>
                <a:spLocks noChangeShapeType="1"/>
              </p:cNvSpPr>
              <p:nvPr/>
            </p:nvSpPr>
            <p:spPr bwMode="auto">
              <a:xfrm flipV="1">
                <a:off x="0" y="1440"/>
                <a:ext cx="3216" cy="912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Line 84"/>
              <p:cNvSpPr>
                <a:spLocks noChangeShapeType="1"/>
              </p:cNvSpPr>
              <p:nvPr/>
            </p:nvSpPr>
            <p:spPr bwMode="auto">
              <a:xfrm flipV="1">
                <a:off x="0" y="1848"/>
                <a:ext cx="3138" cy="456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Line 85"/>
              <p:cNvSpPr>
                <a:spLocks noChangeShapeType="1"/>
              </p:cNvSpPr>
              <p:nvPr/>
            </p:nvSpPr>
            <p:spPr bwMode="auto">
              <a:xfrm>
                <a:off x="0" y="2208"/>
                <a:ext cx="3144" cy="459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Line 86"/>
              <p:cNvSpPr>
                <a:spLocks noChangeShapeType="1"/>
              </p:cNvSpPr>
              <p:nvPr/>
            </p:nvSpPr>
            <p:spPr bwMode="auto">
              <a:xfrm>
                <a:off x="0" y="2160"/>
                <a:ext cx="3228" cy="951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1" name="Line 87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3120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762000" y="3581400"/>
            <a:ext cx="4191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1066800" y="2286000"/>
            <a:ext cx="4038600" cy="1219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109663" y="3781425"/>
            <a:ext cx="4024312" cy="11620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838200" y="2933700"/>
            <a:ext cx="4162425" cy="5715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838200" y="3657600"/>
            <a:ext cx="4167188" cy="5715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rot="-5400000">
            <a:off x="821531" y="807244"/>
            <a:ext cx="10969626" cy="548481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7347" name="Picture 3" descr="concave lens 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4038600" y="3581400"/>
            <a:ext cx="442913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flipV="1">
            <a:off x="3581400" y="2362200"/>
            <a:ext cx="747713" cy="714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9" name="Line 45"/>
          <p:cNvSpPr>
            <a:spLocks noChangeShapeType="1"/>
          </p:cNvSpPr>
          <p:nvPr/>
        </p:nvSpPr>
        <p:spPr bwMode="auto">
          <a:xfrm flipV="1">
            <a:off x="3962400" y="2971800"/>
            <a:ext cx="504825" cy="381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3986213" y="4152900"/>
            <a:ext cx="504825" cy="333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3571875" y="4657725"/>
            <a:ext cx="776288" cy="1381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6" name="Oval 52"/>
          <p:cNvSpPr>
            <a:spLocks noChangeAspect="1" noChangeArrowheads="1"/>
          </p:cNvSpPr>
          <p:nvPr/>
        </p:nvSpPr>
        <p:spPr bwMode="auto">
          <a:xfrm>
            <a:off x="-4610100" y="-981075"/>
            <a:ext cx="9140825" cy="9140825"/>
          </a:xfrm>
          <a:prstGeom prst="ellipse">
            <a:avLst/>
          </a:prstGeom>
          <a:solidFill>
            <a:srgbClr val="5F5F5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-4724400" y="29718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-4724400" y="41910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-4724400" y="48006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-4743450" y="3581400"/>
            <a:ext cx="47434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-4724400" y="23622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152400" y="357187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grpSp>
        <p:nvGrpSpPr>
          <p:cNvPr id="57378" name="Group 34"/>
          <p:cNvGrpSpPr>
            <a:grpSpLocks/>
          </p:cNvGrpSpPr>
          <p:nvPr/>
        </p:nvGrpSpPr>
        <p:grpSpPr bwMode="auto">
          <a:xfrm>
            <a:off x="0" y="2286000"/>
            <a:ext cx="5124450" cy="2652713"/>
            <a:chOff x="0" y="1440"/>
            <a:chExt cx="3228" cy="1671"/>
          </a:xfrm>
        </p:grpSpPr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V="1">
              <a:off x="0" y="1440"/>
              <a:ext cx="3216" cy="91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flipV="1">
              <a:off x="0" y="1848"/>
              <a:ext cx="3138" cy="45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0" y="2208"/>
              <a:ext cx="3144" cy="459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0" y="2160"/>
              <a:ext cx="3228" cy="951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0" y="2256"/>
              <a:ext cx="3120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0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that come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diverge from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7402" name="Rectangle 5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Concave Lenses</a:t>
            </a:r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behave the same way if we ignore the thickness of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47604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49167 -3.33333E-6 " pathEditMode="relative" rAng="0" ptsTypes="AA">
                                      <p:cBhvr>
                                        <p:cTn id="8" dur="205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22222E-6 L 0.49376 -2.22222E-6 " pathEditMode="relative" rAng="0" ptsTypes="AA">
                                      <p:cBhvr>
                                        <p:cTn id="10" dur="207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9167 -1.11111E-6 " pathEditMode="relative" rAng="0" ptsTypes="AA">
                                      <p:cBhvr>
                                        <p:cTn id="12" dur="205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475 0 " pathEditMode="relative" ptsTypes="AA">
                                      <p:cBhvr>
                                        <p:cTn id="14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70"/>
                            </p:stCondLst>
                            <p:childTnLst>
                              <p:par>
                                <p:cTn id="1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08611 -0.01019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2.22222E-6 L 0.05364 -2.22222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5521 0.0060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8958 0.021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57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139 L 0.05764 -0.00602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70"/>
                            </p:stCondLst>
                            <p:childTnLst>
                              <p:par>
                                <p:cTn id="27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4167 -0.17777 " pathEditMode="relative" ptsTypes="AA">
                                      <p:cBhvr>
                                        <p:cTn id="28" dur="2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45417 -0.08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-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0.45833 -2.2222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45313 0.084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4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4375 0.1680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 animBg="1"/>
      <p:bldP spid="57352" grpId="0" animBg="1"/>
      <p:bldP spid="57353" grpId="0" animBg="1"/>
      <p:bldP spid="57354" grpId="0" animBg="1"/>
      <p:bldP spid="57355" grpId="0" animBg="1"/>
      <p:bldP spid="57374" grpId="0" animBg="1"/>
      <p:bldP spid="57372" grpId="0" animBg="1"/>
      <p:bldP spid="57389" grpId="0" animBg="1"/>
      <p:bldP spid="57375" grpId="0" animBg="1"/>
      <p:bldP spid="57376" grpId="0" animBg="1"/>
      <p:bldP spid="57356" grpId="0" animBg="1"/>
      <p:bldP spid="57357" grpId="0" animBg="1"/>
      <p:bldP spid="57358" grpId="0" animBg="1"/>
      <p:bldP spid="57359" grpId="0" animBg="1"/>
      <p:bldP spid="57360" grpId="0" animBg="1"/>
      <p:bldP spid="57400" grpId="0"/>
      <p:bldP spid="57400" grpId="1"/>
      <p:bldP spid="5740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 descr="concave lens me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4724400" y="2109788"/>
            <a:ext cx="457200" cy="2919412"/>
          </a:xfrm>
          <a:prstGeom prst="rect">
            <a:avLst/>
          </a:prstGeom>
          <a:noFill/>
        </p:spPr>
      </p:pic>
      <p:sp>
        <p:nvSpPr>
          <p:cNvPr id="47162" name="Rectangle 58"/>
          <p:cNvSpPr>
            <a:spLocks noChangeArrowheads="1"/>
          </p:cNvSpPr>
          <p:nvPr/>
        </p:nvSpPr>
        <p:spPr bwMode="auto">
          <a:xfrm>
            <a:off x="4724400" y="2057400"/>
            <a:ext cx="457200" cy="3048000"/>
          </a:xfrm>
          <a:prstGeom prst="rect">
            <a:avLst/>
          </a:prstGeom>
          <a:solidFill>
            <a:srgbClr val="5F5F5F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28600" y="3581400"/>
            <a:ext cx="4495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28600" y="3505200"/>
            <a:ext cx="44958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304800" y="3581400"/>
            <a:ext cx="44196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304800" y="2971800"/>
            <a:ext cx="44196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304800" y="2362200"/>
            <a:ext cx="44196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0" y="1752600"/>
            <a:ext cx="4724400" cy="4267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Concave</a:t>
            </a:r>
            <a:r>
              <a:rPr lang="en-US"/>
              <a:t> </a:t>
            </a:r>
            <a:r>
              <a:rPr lang="en-US">
                <a:solidFill>
                  <a:srgbClr val="93EFFB"/>
                </a:solidFill>
              </a:rPr>
              <a:t>Lenses</a:t>
            </a:r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>
            <a:off x="0" y="3581400"/>
            <a:ext cx="4570413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7160" name="Picture 56" descr="concave lens me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4267200" y="2109788"/>
            <a:ext cx="457200" cy="2919412"/>
          </a:xfrm>
          <a:prstGeom prst="rect">
            <a:avLst/>
          </a:prstGeom>
          <a:noFill/>
        </p:spPr>
      </p:pic>
      <p:sp>
        <p:nvSpPr>
          <p:cNvPr id="47161" name="Rectangle 57"/>
          <p:cNvSpPr>
            <a:spLocks noChangeArrowheads="1"/>
          </p:cNvSpPr>
          <p:nvPr/>
        </p:nvSpPr>
        <p:spPr bwMode="auto">
          <a:xfrm>
            <a:off x="4267200" y="2057400"/>
            <a:ext cx="457200" cy="2971800"/>
          </a:xfrm>
          <a:prstGeom prst="rect">
            <a:avLst/>
          </a:prstGeom>
          <a:solidFill>
            <a:srgbClr val="5F5F5F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29" name="Group 25"/>
          <p:cNvGrpSpPr>
            <a:grpSpLocks/>
          </p:cNvGrpSpPr>
          <p:nvPr/>
        </p:nvGrpSpPr>
        <p:grpSpPr bwMode="auto">
          <a:xfrm>
            <a:off x="-4724400" y="2362200"/>
            <a:ext cx="4724400" cy="2438400"/>
            <a:chOff x="0" y="1488"/>
            <a:chExt cx="2976" cy="1536"/>
          </a:xfrm>
        </p:grpSpPr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57" name="Group 53"/>
          <p:cNvGrpSpPr>
            <a:grpSpLocks/>
          </p:cNvGrpSpPr>
          <p:nvPr/>
        </p:nvGrpSpPr>
        <p:grpSpPr bwMode="auto">
          <a:xfrm>
            <a:off x="0" y="2362200"/>
            <a:ext cx="4724400" cy="2438400"/>
            <a:chOff x="0" y="1488"/>
            <a:chExt cx="2976" cy="1536"/>
          </a:xfrm>
        </p:grpSpPr>
        <p:sp>
          <p:nvSpPr>
            <p:cNvPr id="47146" name="Line 42"/>
            <p:cNvSpPr>
              <a:spLocks noChangeShapeType="1"/>
            </p:cNvSpPr>
            <p:nvPr/>
          </p:nvSpPr>
          <p:spPr bwMode="auto">
            <a:xfrm flipV="1">
              <a:off x="0" y="1488"/>
              <a:ext cx="2976" cy="86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Line 43"/>
            <p:cNvSpPr>
              <a:spLocks noChangeShapeType="1"/>
            </p:cNvSpPr>
            <p:nvPr/>
          </p:nvSpPr>
          <p:spPr bwMode="auto">
            <a:xfrm flipV="1">
              <a:off x="0" y="1872"/>
              <a:ext cx="2976" cy="4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Line 45"/>
            <p:cNvSpPr>
              <a:spLocks noChangeShapeType="1"/>
            </p:cNvSpPr>
            <p:nvPr/>
          </p:nvSpPr>
          <p:spPr bwMode="auto">
            <a:xfrm>
              <a:off x="0" y="2208"/>
              <a:ext cx="2928" cy="43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0" name="Line 46"/>
            <p:cNvSpPr>
              <a:spLocks noChangeShapeType="1"/>
            </p:cNvSpPr>
            <p:nvPr/>
          </p:nvSpPr>
          <p:spPr bwMode="auto">
            <a:xfrm>
              <a:off x="0" y="2160"/>
              <a:ext cx="2928" cy="864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Line 44"/>
            <p:cNvSpPr>
              <a:spLocks noChangeShapeType="1"/>
            </p:cNvSpPr>
            <p:nvPr/>
          </p:nvSpPr>
          <p:spPr bwMode="auto">
            <a:xfrm flipV="1"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47170" name="Text Box 66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that come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still diverge from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1666 -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1387E-6 L 0.48334 -0.1886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-9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93642E-6 L 0.48333 -0.08879 " pathEditMode="relative" ptsTypes="AA">
                                      <p:cBhvr>
                                        <p:cTn id="19" dur="2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1.50289E-6 L 0.4875 1.5028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06358E-6 L 0.48333 0.08879 " pathEditMode="relative" ptsTypes="AA">
                                      <p:cBhvr>
                                        <p:cTn id="23" dur="2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26012E-6 L 0.48334 0.18866 " pathEditMode="relative" ptsTypes="AA">
                                      <p:cBhvr>
                                        <p:cTn id="25" dur="2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2" grpId="0" animBg="1"/>
      <p:bldP spid="47122" grpId="0" animBg="1"/>
      <p:bldP spid="47114" grpId="0" animBg="1"/>
      <p:bldP spid="47116" grpId="0" animBg="1"/>
      <p:bldP spid="47115" grpId="0" animBg="1"/>
      <p:bldP spid="47113" grpId="0" animBg="1"/>
      <p:bldP spid="47161" grpId="0" animBg="1"/>
      <p:bldP spid="47159" grpId="0" animBg="1"/>
      <p:bldP spid="4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350" y="2914650"/>
            <a:ext cx="1247775" cy="814388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4648200" y="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648200" y="342900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0" y="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V="1">
            <a:off x="0" y="342900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 flipV="1">
            <a:off x="4038600" y="0"/>
            <a:ext cx="609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V="1">
            <a:off x="3962400" y="3429000"/>
            <a:ext cx="68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648200" y="3429000"/>
            <a:ext cx="4495800" cy="609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3429000"/>
            <a:ext cx="4648200" cy="1143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800" b="0">
                <a:solidFill>
                  <a:schemeClr val="bg1"/>
                </a:solidFill>
              </a:rPr>
              <a:t>Our eyes detect </a:t>
            </a:r>
            <a:r>
              <a:rPr lang="en-US" sz="3800">
                <a:solidFill>
                  <a:srgbClr val="FFCC00"/>
                </a:solidFill>
              </a:rPr>
              <a:t>light rays</a:t>
            </a:r>
            <a:r>
              <a:rPr lang="en-US" sz="3800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concave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sp>
        <p:nvSpPr>
          <p:cNvPr id="82953" name="Line 9"/>
          <p:cNvSpPr>
            <a:spLocks noChangeShapeType="1"/>
          </p:cNvSpPr>
          <p:nvPr/>
        </p:nvSpPr>
        <p:spPr bwMode="auto">
          <a:xfrm flipV="1">
            <a:off x="304800" y="25908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1524000" y="2057400"/>
            <a:ext cx="3200400" cy="3048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</a:t>
            </a:r>
            <a:r>
              <a:rPr lang="en-US" sz="4000"/>
              <a:t> </a:t>
            </a:r>
            <a:r>
              <a:rPr lang="en-US" sz="4000">
                <a:solidFill>
                  <a:srgbClr val="93EFFB"/>
                </a:solidFill>
              </a:rPr>
              <a:t>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970" name="Picture 26" descr="concave lens me"/>
          <p:cNvPicPr>
            <a:picLocks noChangeAspect="1" noChangeArrowheads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4267200" y="2120900"/>
            <a:ext cx="457200" cy="2919413"/>
          </a:xfrm>
          <a:prstGeom prst="rect">
            <a:avLst/>
          </a:prstGeom>
          <a:noFill/>
        </p:spPr>
      </p:pic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0" y="52530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first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and refracts from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-4724400" y="2590800"/>
            <a:ext cx="4724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0" y="1600200"/>
            <a:ext cx="1524000" cy="23622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956" name="Picture 1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  <p:grpSp>
        <p:nvGrpSpPr>
          <p:cNvPr id="82949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V="1">
            <a:off x="-9525" y="2590800"/>
            <a:ext cx="4748213" cy="112395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1667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112E-17 L 0.48334 -0.1555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animBg="1"/>
      <p:bldP spid="82957" grpId="0" animBg="1"/>
      <p:bldP spid="82954" grpId="0" animBg="1"/>
      <p:bldP spid="8295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concave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Concave</a:t>
            </a:r>
            <a:r>
              <a:rPr lang="en-US" sz="4000">
                <a:solidFill>
                  <a:srgbClr val="93EFFB"/>
                </a:solidFill>
              </a:rPr>
              <a:t> 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grpSp>
        <p:nvGrpSpPr>
          <p:cNvPr id="81925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4724400" y="15240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1524000" y="2590800"/>
            <a:ext cx="3200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V="1">
            <a:off x="-14288" y="2590800"/>
            <a:ext cx="4738688" cy="11334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0" y="525780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from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second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goes straight through the center of the</a:t>
            </a:r>
            <a:r>
              <a:rPr lang="en-US" b="0">
                <a:solidFill>
                  <a:srgbClr val="FF0000"/>
                </a:solidFill>
              </a:rPr>
              <a:t>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rgbClr val="FF0000"/>
                </a:solidFill>
              </a:rPr>
              <a:t>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-6096000" y="228600"/>
            <a:ext cx="76200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0" y="1600200"/>
            <a:ext cx="1524000" cy="13716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1932" name="Picture 1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22222E-6 L 0.83334 0.3444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3" grpId="0" animBg="1"/>
      <p:bldP spid="8193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 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80900" name="Picture 4" descr="concave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grpSp>
        <p:nvGrpSpPr>
          <p:cNvPr id="80901" name="Group 5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05" name="Line 9"/>
          <p:cNvSpPr>
            <a:spLocks noChangeShapeType="1"/>
          </p:cNvSpPr>
          <p:nvPr/>
        </p:nvSpPr>
        <p:spPr bwMode="auto">
          <a:xfrm flipV="1">
            <a:off x="4724400" y="15240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1524000" y="2590800"/>
            <a:ext cx="3200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80908" name="Picture 1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-14288" y="2590800"/>
            <a:ext cx="4738688" cy="11334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1524000" y="2590800"/>
            <a:ext cx="76200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0" y="5253038"/>
            <a:ext cx="91440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from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don’t converge, but the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25" name="Picture 29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006725"/>
            <a:ext cx="257175" cy="574675"/>
          </a:xfrm>
          <a:prstGeom prst="rect">
            <a:avLst/>
          </a:prstGeom>
          <a:noFill/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Concave 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pic>
        <p:nvPicPr>
          <p:cNvPr id="55299" name="Picture 3" descr="concave lens 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20900"/>
            <a:ext cx="914400" cy="2919413"/>
          </a:xfrm>
          <a:prstGeom prst="rect">
            <a:avLst/>
          </a:prstGeom>
          <a:noFill/>
        </p:spPr>
      </p:pic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Text Box 6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4" name="Line 8"/>
          <p:cNvSpPr>
            <a:spLocks noChangeShapeType="1"/>
          </p:cNvSpPr>
          <p:nvPr/>
        </p:nvSpPr>
        <p:spPr bwMode="auto">
          <a:xfrm flipV="1">
            <a:off x="4724400" y="1524000"/>
            <a:ext cx="4419600" cy="1066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1524000" y="2590800"/>
            <a:ext cx="32004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52400" y="3581400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55321" name="Picture 25" descr="so0010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66988"/>
            <a:ext cx="452438" cy="1014412"/>
          </a:xfrm>
          <a:prstGeom prst="rect">
            <a:avLst/>
          </a:prstGeom>
          <a:noFill/>
        </p:spPr>
      </p:pic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4724400" y="2133600"/>
            <a:ext cx="0" cy="28956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V="1">
            <a:off x="-14288" y="2590800"/>
            <a:ext cx="4738688" cy="1133475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1524000" y="2590800"/>
            <a:ext cx="7620000" cy="2362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0" y="5253038"/>
            <a:ext cx="91440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from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light rays don’t converge, but the </a:t>
            </a:r>
            <a:r>
              <a:rPr lang="en-US" b="0" i="1">
                <a:solidFill>
                  <a:srgbClr val="B2B2B2"/>
                </a:solidFill>
              </a:rPr>
              <a:t>sight lines</a:t>
            </a:r>
            <a:r>
              <a:rPr lang="en-US" b="0">
                <a:solidFill>
                  <a:srgbClr val="B2B2B2"/>
                </a:solidFill>
              </a:rPr>
              <a:t> do.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A virtual </a:t>
            </a:r>
            <a:r>
              <a:rPr lang="en-US" b="0"/>
              <a:t>image</a:t>
            </a:r>
            <a:r>
              <a:rPr lang="en-US" b="0">
                <a:solidFill>
                  <a:schemeClr val="bg1"/>
                </a:solidFill>
              </a:rPr>
              <a:t> forms where the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 converge.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2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6324600" y="3657600"/>
            <a:ext cx="4114800" cy="519113"/>
            <a:chOff x="3168" y="2304"/>
            <a:chExt cx="2592" cy="327"/>
          </a:xfrm>
        </p:grpSpPr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Concave Lens</a:t>
            </a:r>
            <a:r>
              <a:rPr lang="en-US" sz="3200"/>
              <a:t>)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5814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</a:t>
            </a:r>
            <a:r>
              <a:rPr lang="en-US" b="0">
                <a:solidFill>
                  <a:srgbClr val="93EFFB"/>
                </a:solidFill>
              </a:rPr>
              <a:t>lenses</a:t>
            </a:r>
            <a:r>
              <a:rPr lang="en-US" b="0">
                <a:solidFill>
                  <a:schemeClr val="bg1"/>
                </a:solidFill>
              </a:rPr>
              <a:t> are thin enough that you just draw a line to represent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</a:t>
            </a:r>
            <a:r>
              <a:rPr lang="en-US"/>
              <a:t>image</a:t>
            </a:r>
            <a:r>
              <a:rPr lang="en-US">
                <a:solidFill>
                  <a:schemeClr val="bg1"/>
                </a:solidFill>
              </a:rPr>
              <a:t> of the arrow.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6810" name="Group 10"/>
          <p:cNvGrpSpPr>
            <a:grpSpLocks/>
          </p:cNvGrpSpPr>
          <p:nvPr/>
        </p:nvGrpSpPr>
        <p:grpSpPr bwMode="auto">
          <a:xfrm>
            <a:off x="1371600" y="2895600"/>
            <a:ext cx="1066800" cy="1052513"/>
            <a:chOff x="624" y="1824"/>
            <a:chExt cx="672" cy="663"/>
          </a:xfrm>
        </p:grpSpPr>
        <p:sp>
          <p:nvSpPr>
            <p:cNvPr id="76811" name="AutoShape 11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93EFFB"/>
                </a:solidFill>
              </a:rPr>
              <a:t>concave lens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6324600" y="3657600"/>
            <a:ext cx="4114800" cy="519113"/>
            <a:chOff x="3168" y="2304"/>
            <a:chExt cx="2592" cy="327"/>
          </a:xfrm>
        </p:grpSpPr>
        <p:sp>
          <p:nvSpPr>
            <p:cNvPr id="86020" name="Text Box 4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86021" name="Line 5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Concave Lens</a:t>
            </a:r>
            <a:r>
              <a:rPr lang="en-US" sz="3200"/>
              <a:t>)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5814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</a:t>
            </a:r>
            <a:r>
              <a:rPr lang="en-US" b="0">
                <a:solidFill>
                  <a:srgbClr val="93EFFB"/>
                </a:solidFill>
              </a:rPr>
              <a:t>: lenses</a:t>
            </a:r>
            <a:r>
              <a:rPr lang="en-US" b="0">
                <a:solidFill>
                  <a:schemeClr val="bg1"/>
                </a:solidFill>
              </a:rPr>
              <a:t> are thin enough that you just draw a line to represent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</a:t>
            </a:r>
            <a:r>
              <a:rPr lang="en-US"/>
              <a:t>image</a:t>
            </a:r>
            <a:r>
              <a:rPr lang="en-US">
                <a:solidFill>
                  <a:schemeClr val="bg1"/>
                </a:solidFill>
              </a:rPr>
              <a:t> of the arrow.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6026" name="Group 10"/>
          <p:cNvGrpSpPr>
            <a:grpSpLocks/>
          </p:cNvGrpSpPr>
          <p:nvPr/>
        </p:nvGrpSpPr>
        <p:grpSpPr bwMode="auto">
          <a:xfrm>
            <a:off x="1371600" y="2895600"/>
            <a:ext cx="1066800" cy="1052513"/>
            <a:chOff x="624" y="1824"/>
            <a:chExt cx="672" cy="663"/>
          </a:xfrm>
        </p:grpSpPr>
        <p:sp>
          <p:nvSpPr>
            <p:cNvPr id="86027" name="AutoShape 11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6028" name="Text Box 12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93EFFB"/>
                </a:solidFill>
              </a:rPr>
              <a:t>concave lens</a:t>
            </a: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1905000" y="2895600"/>
            <a:ext cx="32766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5181600" y="990600"/>
            <a:ext cx="3962400" cy="1905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1905000" y="2895600"/>
            <a:ext cx="7239000" cy="1524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0" y="2895600"/>
            <a:ext cx="5181600" cy="2438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5" name="AutoShape 19"/>
          <p:cNvSpPr>
            <a:spLocks noChangeArrowheads="1"/>
          </p:cNvSpPr>
          <p:nvPr/>
        </p:nvSpPr>
        <p:spPr bwMode="auto">
          <a:xfrm>
            <a:off x="4114800" y="33528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35814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447800" y="2209800"/>
            <a:ext cx="61722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Convex Lenses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8600" y="141605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Convex lenses are thicker in the middle and focus light rays to a focal point in front of the lens.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8600" y="606425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>
                <a:solidFill>
                  <a:schemeClr val="bg1"/>
                </a:solidFill>
              </a:rPr>
              <a:t>The focal length of the lens is the distance between the center of the lens and the point where the light rays are focused.</a:t>
            </a:r>
          </a:p>
        </p:txBody>
      </p:sp>
      <p:pic>
        <p:nvPicPr>
          <p:cNvPr id="7175" name="Picture 7" descr="convex l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6172200" cy="359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95" name="Picture 19" descr="convex lens me"/>
          <p:cNvPicPr>
            <a:picLocks noChangeAspect="1" noChangeArrowheads="1"/>
          </p:cNvPicPr>
          <p:nvPr/>
        </p:nvPicPr>
        <p:blipFill>
          <a:blip r:embed="rId2" cstate="print"/>
          <a:srcRect l="45627"/>
          <a:stretch>
            <a:fillRect/>
          </a:stretch>
        </p:blipFill>
        <p:spPr bwMode="auto">
          <a:xfrm>
            <a:off x="4572000" y="1790700"/>
            <a:ext cx="454025" cy="3581400"/>
          </a:xfrm>
          <a:prstGeom prst="rect">
            <a:avLst/>
          </a:prstGeom>
          <a:noFill/>
        </p:spPr>
      </p:pic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-636588" y="4800600"/>
            <a:ext cx="5208588" cy="152876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-282575" y="4191000"/>
            <a:ext cx="4854575" cy="71278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-206375" y="2286000"/>
            <a:ext cx="4778375" cy="685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-265113" y="958850"/>
            <a:ext cx="4837113" cy="14033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0" y="990600"/>
            <a:ext cx="4572000" cy="5257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Convex Lenses</a:t>
            </a: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50180" name="Line 4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1" name="Text Box 5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50210" name="Picture 34" descr="convex lens me"/>
          <p:cNvPicPr>
            <a:picLocks noChangeAspect="1" noChangeArrowheads="1"/>
          </p:cNvPicPr>
          <p:nvPr/>
        </p:nvPicPr>
        <p:blipFill>
          <a:blip r:embed="rId2" cstate="print"/>
          <a:srcRect r="54373"/>
          <a:stretch>
            <a:fillRect/>
          </a:stretch>
        </p:blipFill>
        <p:spPr bwMode="auto">
          <a:xfrm>
            <a:off x="4191000" y="1784350"/>
            <a:ext cx="381000" cy="3581400"/>
          </a:xfrm>
          <a:prstGeom prst="rect">
            <a:avLst/>
          </a:prstGeom>
          <a:noFill/>
        </p:spPr>
      </p:pic>
      <p:grpSp>
        <p:nvGrpSpPr>
          <p:cNvPr id="50196" name="Group 20"/>
          <p:cNvGrpSpPr>
            <a:grpSpLocks/>
          </p:cNvGrpSpPr>
          <p:nvPr/>
        </p:nvGrpSpPr>
        <p:grpSpPr bwMode="auto">
          <a:xfrm>
            <a:off x="-4724400" y="2362200"/>
            <a:ext cx="4724400" cy="2438400"/>
            <a:chOff x="0" y="1488"/>
            <a:chExt cx="2976" cy="1536"/>
          </a:xfrm>
        </p:grpSpPr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0289E-6 L 0.5 1.5028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5 0.19306 " pathEditMode="relative" ptsTypes="AA">
                                      <p:cBhvr>
                                        <p:cTn id="9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93889E-18 L 0.5 0.09723 " pathEditMode="relative" ptsTypes="AA">
                                      <p:cBhvr>
                                        <p:cTn id="11" dur="2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5 -2.22222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50313 -0.09861 " pathEditMode="relative" ptsTypes="AA">
                                      <p:cBhvr>
                                        <p:cTn id="15" dur="2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50104 -0.19583 " pathEditMode="relative" ptsTypes="AA">
                                      <p:cBhvr>
                                        <p:cTn id="17" dur="2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 animBg="1"/>
      <p:bldP spid="50193" grpId="0" animBg="1"/>
      <p:bldP spid="50192" grpId="0" animBg="1"/>
      <p:bldP spid="50191" grpId="0" animBg="1"/>
      <p:bldP spid="5018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5" name="Picture 13" descr="convex lens 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90700"/>
            <a:ext cx="835025" cy="3581400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3EFFB"/>
                </a:solidFill>
              </a:rPr>
              <a:t>Convex Lenses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49156" name="Line 4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Text Box 5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0" y="2362200"/>
            <a:ext cx="4572000" cy="2438400"/>
            <a:chOff x="0" y="1488"/>
            <a:chExt cx="2976" cy="1536"/>
          </a:xfrm>
        </p:grpSpPr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0" y="1872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0" y="2640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0" y="3024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0" y="2256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0" y="1488"/>
              <a:ext cx="2976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572000" y="2362200"/>
            <a:ext cx="4591050" cy="1328738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4572000" y="2971800"/>
            <a:ext cx="4572000" cy="671513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457200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4572000" y="3524250"/>
            <a:ext cx="4591050" cy="6667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4572000" y="3457575"/>
            <a:ext cx="4557713" cy="13430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0" y="5715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that come in parallel to the </a:t>
            </a:r>
            <a:r>
              <a:rPr lang="en-US" b="0">
                <a:solidFill>
                  <a:schemeClr val="hlink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converge at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50189" t="-177"/>
          <a:stretch>
            <a:fillRect/>
          </a:stretch>
        </p:blipFill>
        <p:spPr bwMode="auto">
          <a:xfrm>
            <a:off x="4610100" y="1784350"/>
            <a:ext cx="415925" cy="3587750"/>
          </a:xfrm>
          <a:prstGeom prst="rect">
            <a:avLst/>
          </a:prstGeom>
          <a:noFill/>
        </p:spPr>
      </p:pic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85725" y="271463"/>
            <a:ext cx="4529138" cy="173831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-12700"/>
            <a:ext cx="4597400" cy="62611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74767" name="Picture 15" descr="convex lens me"/>
          <p:cNvPicPr>
            <a:picLocks noChangeAspect="1" noChangeArrowheads="1"/>
          </p:cNvPicPr>
          <p:nvPr/>
        </p:nvPicPr>
        <p:blipFill>
          <a:blip r:embed="rId2" cstate="print"/>
          <a:srcRect r="50191" b="533"/>
          <a:stretch>
            <a:fillRect/>
          </a:stretch>
        </p:blipFill>
        <p:spPr bwMode="auto">
          <a:xfrm>
            <a:off x="4191000" y="1790700"/>
            <a:ext cx="415925" cy="3562350"/>
          </a:xfrm>
          <a:prstGeom prst="rect">
            <a:avLst/>
          </a:prstGeom>
          <a:noFill/>
        </p:spPr>
      </p:pic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884238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0" y="1752600"/>
            <a:ext cx="2743200" cy="51054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4774" name="Picture 2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0" y="52530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first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comes in parallel to the </a:t>
            </a:r>
            <a:r>
              <a:rPr lang="en-US" b="0">
                <a:solidFill>
                  <a:srgbClr val="93EFFB"/>
                </a:solidFill>
              </a:rPr>
              <a:t>optical axis</a:t>
            </a:r>
            <a:r>
              <a:rPr lang="en-US" b="0">
                <a:solidFill>
                  <a:schemeClr val="bg1"/>
                </a:solidFill>
              </a:rPr>
              <a:t> and refracts through the </a:t>
            </a:r>
            <a:r>
              <a:rPr lang="en-US" b="0">
                <a:solidFill>
                  <a:srgbClr val="FF0000"/>
                </a:solidFill>
              </a:rPr>
              <a:t>focal point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Text Box 12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20469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9653 0.253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0" animBg="1"/>
      <p:bldP spid="747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350" y="2914650"/>
            <a:ext cx="1247775" cy="814388"/>
          </a:xfrm>
          <a:prstGeom prst="rect">
            <a:avLst/>
          </a:prstGeom>
          <a:noFill/>
        </p:spPr>
      </p:pic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V="1">
            <a:off x="4648200" y="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4648200" y="3429000"/>
            <a:ext cx="449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0" y="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 flipV="1">
            <a:off x="0" y="3429000"/>
            <a:ext cx="46482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 flipH="1" flipV="1">
            <a:off x="4038600" y="0"/>
            <a:ext cx="6096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V="1">
            <a:off x="3962400" y="3429000"/>
            <a:ext cx="685800" cy="3429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4648200" y="3429000"/>
            <a:ext cx="4495800" cy="609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H="1">
            <a:off x="0" y="3429000"/>
            <a:ext cx="4648200" cy="1143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800" b="0">
                <a:solidFill>
                  <a:schemeClr val="bg1"/>
                </a:solidFill>
              </a:rPr>
              <a:t>We think we see objects.</a:t>
            </a: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0" y="5029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800" b="0">
                <a:solidFill>
                  <a:schemeClr val="bg1"/>
                </a:solidFill>
              </a:rPr>
              <a:t>We really see </a:t>
            </a:r>
            <a:r>
              <a:rPr lang="en-US" sz="3800" b="0"/>
              <a:t>images</a:t>
            </a:r>
            <a:r>
              <a:rPr lang="en-US" sz="3800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-9126" t="-1064"/>
          <a:stretch>
            <a:fillRect/>
          </a:stretch>
        </p:blipFill>
        <p:spPr bwMode="auto">
          <a:xfrm>
            <a:off x="4114800" y="1752600"/>
            <a:ext cx="911225" cy="361950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2743200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4586288" y="2027238"/>
            <a:ext cx="4557712" cy="16922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-3063875" y="-2789238"/>
            <a:ext cx="5805488" cy="4829176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2743200" cy="68580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30" name="Picture 18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0" y="52530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second </a:t>
            </a:r>
            <a:r>
              <a:rPr lang="en-US" b="0">
                <a:solidFill>
                  <a:srgbClr val="FFCC00"/>
                </a:solidFill>
              </a:rPr>
              <a:t>ray</a:t>
            </a:r>
            <a:r>
              <a:rPr lang="en-US" b="0">
                <a:solidFill>
                  <a:schemeClr val="bg1"/>
                </a:solidFill>
              </a:rPr>
              <a:t> goes straight through the center of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90118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90119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90121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63333 0.7 " pathEditMode="relative" ptsTypes="AA">
                                      <p:cBhvr>
                                        <p:cTn id="6" dur="20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45627"/>
          <a:stretch>
            <a:fillRect/>
          </a:stretch>
        </p:blipFill>
        <p:spPr bwMode="auto">
          <a:xfrm>
            <a:off x="4572000" y="1790700"/>
            <a:ext cx="454025" cy="3581400"/>
          </a:xfrm>
          <a:prstGeom prst="rect">
            <a:avLst/>
          </a:prstGeom>
          <a:noFill/>
        </p:spPr>
      </p:pic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990600"/>
            <a:ext cx="4572000" cy="5257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grpSp>
        <p:nvGrpSpPr>
          <p:cNvPr id="91142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91143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91145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91147" name="Picture 11" descr="convex lens me"/>
          <p:cNvPicPr>
            <a:picLocks noChangeAspect="1" noChangeArrowheads="1"/>
          </p:cNvPicPr>
          <p:nvPr/>
        </p:nvPicPr>
        <p:blipFill>
          <a:blip r:embed="rId2" cstate="print"/>
          <a:srcRect r="54373"/>
          <a:stretch>
            <a:fillRect/>
          </a:stretch>
        </p:blipFill>
        <p:spPr bwMode="auto">
          <a:xfrm>
            <a:off x="4191000" y="1784350"/>
            <a:ext cx="381000" cy="3581400"/>
          </a:xfrm>
          <a:prstGeom prst="rect">
            <a:avLst/>
          </a:prstGeom>
          <a:noFill/>
        </p:spPr>
      </p:pic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2743200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4586288" y="2027238"/>
            <a:ext cx="4557712" cy="16922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1152" name="Picture 16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304800" y="0"/>
            <a:ext cx="2438400" cy="2057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H="1" flipV="1">
            <a:off x="-11113" y="268288"/>
            <a:ext cx="4572001" cy="1752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0" y="5253038"/>
            <a:ext cx="91440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The </a:t>
            </a:r>
            <a:r>
              <a:rPr lang="en-US" b="0">
                <a:solidFill>
                  <a:srgbClr val="FFCC00"/>
                </a:solidFill>
              </a:rPr>
              <a:t>light rays</a:t>
            </a:r>
            <a:r>
              <a:rPr lang="en-US" b="0">
                <a:solidFill>
                  <a:schemeClr val="bg1"/>
                </a:solidFill>
              </a:rPr>
              <a:t> don’t converge, but the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 do.</a:t>
            </a:r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2790825" y="2062163"/>
            <a:ext cx="5805488" cy="4829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onvex lens me"/>
          <p:cNvPicPr>
            <a:picLocks noChangeAspect="1" noChangeArrowheads="1"/>
          </p:cNvPicPr>
          <p:nvPr/>
        </p:nvPicPr>
        <p:blipFill>
          <a:blip r:embed="rId2" cstate="print"/>
          <a:srcRect l="45627"/>
          <a:stretch>
            <a:fillRect/>
          </a:stretch>
        </p:blipFill>
        <p:spPr bwMode="auto">
          <a:xfrm>
            <a:off x="4572000" y="1790700"/>
            <a:ext cx="454025" cy="3581400"/>
          </a:xfrm>
          <a:prstGeom prst="rect">
            <a:avLst/>
          </a:prstGeom>
          <a:noFill/>
        </p:spPr>
      </p:pic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0" y="3581400"/>
            <a:ext cx="45720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990600"/>
            <a:ext cx="4572000" cy="5257800"/>
          </a:xfrm>
          <a:prstGeom prst="rect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3EFFB"/>
                </a:solidFill>
              </a:rPr>
              <a:t>Convex Lens</a:t>
            </a:r>
            <a:r>
              <a:rPr lang="en-US" sz="4000"/>
              <a:t/>
            </a:r>
            <a:br>
              <a:rPr lang="en-US" sz="4000"/>
            </a:br>
            <a:r>
              <a:rPr lang="en-US" sz="3200"/>
              <a:t>(example)</a:t>
            </a:r>
          </a:p>
        </p:txBody>
      </p:sp>
      <p:grpSp>
        <p:nvGrpSpPr>
          <p:cNvPr id="92166" name="Group 6"/>
          <p:cNvGrpSpPr>
            <a:grpSpLocks/>
          </p:cNvGrpSpPr>
          <p:nvPr/>
        </p:nvGrpSpPr>
        <p:grpSpPr bwMode="auto">
          <a:xfrm>
            <a:off x="0" y="3581400"/>
            <a:ext cx="9144000" cy="595313"/>
            <a:chOff x="0" y="2256"/>
            <a:chExt cx="5760" cy="375"/>
          </a:xfrm>
        </p:grpSpPr>
        <p:sp>
          <p:nvSpPr>
            <p:cNvPr id="92167" name="Line 7"/>
            <p:cNvSpPr>
              <a:spLocks noChangeShapeType="1"/>
            </p:cNvSpPr>
            <p:nvPr/>
          </p:nvSpPr>
          <p:spPr bwMode="auto">
            <a:xfrm>
              <a:off x="0" y="2256"/>
              <a:ext cx="5760" cy="0"/>
            </a:xfrm>
            <a:prstGeom prst="line">
              <a:avLst/>
            </a:prstGeom>
            <a:noFill/>
            <a:ln w="9525">
              <a:solidFill>
                <a:srgbClr val="33CCCC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3168" y="2400"/>
              <a:ext cx="2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rgbClr val="66FFFF"/>
                  </a:solidFill>
                </a:rPr>
                <a:t>optical axis</a:t>
              </a:r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 flipH="1" flipV="1">
              <a:off x="3936" y="2304"/>
              <a:ext cx="144" cy="192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8382000" y="3565525"/>
            <a:ext cx="762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pic>
        <p:nvPicPr>
          <p:cNvPr id="92171" name="Picture 11" descr="convex lens me"/>
          <p:cNvPicPr>
            <a:picLocks noChangeAspect="1" noChangeArrowheads="1"/>
          </p:cNvPicPr>
          <p:nvPr/>
        </p:nvPicPr>
        <p:blipFill>
          <a:blip r:embed="rId2" cstate="print"/>
          <a:srcRect r="54373"/>
          <a:stretch>
            <a:fillRect/>
          </a:stretch>
        </p:blipFill>
        <p:spPr bwMode="auto">
          <a:xfrm>
            <a:off x="4191000" y="1784350"/>
            <a:ext cx="381000" cy="3581400"/>
          </a:xfrm>
          <a:prstGeom prst="rect">
            <a:avLst/>
          </a:prstGeom>
          <a:noFill/>
        </p:spPr>
      </p:pic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743200" y="2024063"/>
            <a:ext cx="18732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4586288" y="2027238"/>
            <a:ext cx="4557712" cy="16922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4610100" y="1790700"/>
            <a:ext cx="0" cy="354330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175" name="Picture 15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712788" cy="1600200"/>
          </a:xfrm>
          <a:prstGeom prst="rect">
            <a:avLst/>
          </a:prstGeom>
          <a:noFill/>
        </p:spPr>
      </p:pic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304800" y="0"/>
            <a:ext cx="2438400" cy="2057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H="1" flipV="1">
            <a:off x="-11113" y="268288"/>
            <a:ext cx="4572001" cy="1752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0" y="5253038"/>
            <a:ext cx="91440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first ray comes in parallel to the optical axis and refracts through the focal point.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second ray goes straight through the center of the lens.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B2B2B2"/>
                </a:solidFill>
              </a:rPr>
              <a:t>The light rays don’t converge, but the </a:t>
            </a:r>
            <a:r>
              <a:rPr lang="en-US" b="0" i="1">
                <a:solidFill>
                  <a:srgbClr val="B2B2B2"/>
                </a:solidFill>
              </a:rPr>
              <a:t>sight lines</a:t>
            </a:r>
            <a:r>
              <a:rPr lang="en-US" b="0">
                <a:solidFill>
                  <a:srgbClr val="B2B2B2"/>
                </a:solidFill>
              </a:rPr>
              <a:t> do.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A </a:t>
            </a:r>
            <a:r>
              <a:rPr lang="en-US" b="0"/>
              <a:t>virtual image</a:t>
            </a:r>
            <a:r>
              <a:rPr lang="en-US" b="0">
                <a:solidFill>
                  <a:schemeClr val="bg1"/>
                </a:solidFill>
              </a:rPr>
              <a:t> forms where the </a:t>
            </a:r>
            <a:r>
              <a:rPr lang="en-US" b="0" i="1">
                <a:solidFill>
                  <a:srgbClr val="FFCC00"/>
                </a:solidFill>
              </a:rPr>
              <a:t>sight lines</a:t>
            </a:r>
            <a:r>
              <a:rPr lang="en-US" b="0">
                <a:solidFill>
                  <a:schemeClr val="bg1"/>
                </a:solidFill>
              </a:rPr>
              <a:t> converge.</a:t>
            </a:r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2790825" y="2062163"/>
            <a:ext cx="5805488" cy="48291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180" name="Picture 20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671513"/>
            <a:ext cx="1289050" cy="2909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638800" y="2971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66FFFF"/>
                </a:solidFill>
              </a:rPr>
              <a:t>optical axis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 flipH="1">
            <a:off x="6858000" y="3200400"/>
            <a:ext cx="228600" cy="304800"/>
          </a:xfrm>
          <a:prstGeom prst="line">
            <a:avLst/>
          </a:prstGeom>
          <a:noFill/>
          <a:ln w="952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Convex Lens</a:t>
            </a:r>
            <a:r>
              <a:rPr lang="en-US" sz="3200"/>
              <a:t>)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4008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>
                <a:solidFill>
                  <a:schemeClr val="bg1"/>
                </a:solidFill>
              </a:rPr>
              <a:t>Note: </a:t>
            </a:r>
            <a:r>
              <a:rPr lang="en-US" b="0">
                <a:solidFill>
                  <a:srgbClr val="93EFFB"/>
                </a:solidFill>
              </a:rPr>
              <a:t>lenses</a:t>
            </a:r>
            <a:r>
              <a:rPr lang="en-US" b="0">
                <a:solidFill>
                  <a:schemeClr val="bg1"/>
                </a:solidFill>
              </a:rPr>
              <a:t> are thin enough that you just draw a line to represent the </a:t>
            </a:r>
            <a:r>
              <a:rPr lang="en-US" b="0">
                <a:solidFill>
                  <a:srgbClr val="93EFFB"/>
                </a:solidFill>
              </a:rPr>
              <a:t>lens</a:t>
            </a:r>
            <a:r>
              <a:rPr lang="en-US" b="0">
                <a:solidFill>
                  <a:schemeClr val="bg1"/>
                </a:solidFill>
              </a:rPr>
              <a:t>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Locate the </a:t>
            </a:r>
            <a:r>
              <a:rPr lang="en-US"/>
              <a:t>image</a:t>
            </a:r>
            <a:r>
              <a:rPr lang="en-US">
                <a:solidFill>
                  <a:schemeClr val="bg1"/>
                </a:solidFill>
              </a:rPr>
              <a:t> of the arrow.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8073" name="Group 9"/>
          <p:cNvGrpSpPr>
            <a:grpSpLocks/>
          </p:cNvGrpSpPr>
          <p:nvPr/>
        </p:nvGrpSpPr>
        <p:grpSpPr bwMode="auto">
          <a:xfrm>
            <a:off x="2057400" y="2895600"/>
            <a:ext cx="1066800" cy="1052513"/>
            <a:chOff x="624" y="1824"/>
            <a:chExt cx="672" cy="663"/>
          </a:xfrm>
        </p:grpSpPr>
        <p:sp>
          <p:nvSpPr>
            <p:cNvPr id="88074" name="AutoShape 10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93EFFB"/>
                </a:solidFill>
              </a:rPr>
              <a:t>convex lens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638800" y="2971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66FFFF"/>
                </a:solidFill>
              </a:rPr>
              <a:t>optical axis</a:t>
            </a: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H="1">
            <a:off x="6858000" y="3200400"/>
            <a:ext cx="228600" cy="304800"/>
          </a:xfrm>
          <a:prstGeom prst="line">
            <a:avLst/>
          </a:prstGeom>
          <a:noFill/>
          <a:ln w="952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Your Turn</a:t>
            </a:r>
            <a:br>
              <a:rPr lang="en-US" sz="4000"/>
            </a:br>
            <a:r>
              <a:rPr lang="en-US" sz="3200"/>
              <a:t>(</a:t>
            </a:r>
            <a:r>
              <a:rPr lang="en-US" sz="3200">
                <a:solidFill>
                  <a:srgbClr val="93EFFB"/>
                </a:solidFill>
              </a:rPr>
              <a:t>Convex Lens</a:t>
            </a:r>
            <a:r>
              <a:rPr lang="en-US" sz="3200"/>
              <a:t>)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400800" y="3581400"/>
            <a:ext cx="304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•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  <a:cs typeface="Arial" charset="0"/>
              </a:rPr>
              <a:t>F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0" y="5773738"/>
            <a:ext cx="9144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chemeClr val="bg1"/>
                </a:solidFill>
              </a:rPr>
              <a:t>Note: </a:t>
            </a:r>
            <a:r>
              <a:rPr lang="en-US" b="0" dirty="0">
                <a:solidFill>
                  <a:srgbClr val="93EFFB"/>
                </a:solidFill>
              </a:rPr>
              <a:t>lenses </a:t>
            </a:r>
            <a:r>
              <a:rPr lang="en-US" b="0" dirty="0">
                <a:solidFill>
                  <a:schemeClr val="bg1"/>
                </a:solidFill>
              </a:rPr>
              <a:t>are thin enough that you just draw a line to represent the </a:t>
            </a:r>
            <a:r>
              <a:rPr lang="en-US" b="0" dirty="0">
                <a:solidFill>
                  <a:srgbClr val="93EFFB"/>
                </a:solidFill>
              </a:rPr>
              <a:t>lens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  <a:p>
            <a:pPr marL="342900" indent="-228600" algn="l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Locate the </a:t>
            </a:r>
            <a:r>
              <a:rPr lang="en-US" dirty="0"/>
              <a:t>image </a:t>
            </a:r>
            <a:r>
              <a:rPr lang="en-US" dirty="0">
                <a:solidFill>
                  <a:schemeClr val="bg1"/>
                </a:solidFill>
              </a:rPr>
              <a:t>of the arrow.</a:t>
            </a: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5181600" y="2133600"/>
            <a:ext cx="0" cy="2895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7050" name="Group 10"/>
          <p:cNvGrpSpPr>
            <a:grpSpLocks/>
          </p:cNvGrpSpPr>
          <p:nvPr/>
        </p:nvGrpSpPr>
        <p:grpSpPr bwMode="auto">
          <a:xfrm>
            <a:off x="2057400" y="2895600"/>
            <a:ext cx="1066800" cy="1052513"/>
            <a:chOff x="624" y="1824"/>
            <a:chExt cx="672" cy="663"/>
          </a:xfrm>
        </p:grpSpPr>
        <p:sp>
          <p:nvSpPr>
            <p:cNvPr id="87051" name="AutoShape 11"/>
            <p:cNvSpPr>
              <a:spLocks noChangeArrowheads="1"/>
            </p:cNvSpPr>
            <p:nvPr/>
          </p:nvSpPr>
          <p:spPr bwMode="auto">
            <a:xfrm>
              <a:off x="864" y="1824"/>
              <a:ext cx="192" cy="432"/>
            </a:xfrm>
            <a:prstGeom prst="up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624" y="225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bg1"/>
                  </a:solidFill>
                </a:rPr>
                <a:t>object</a:t>
              </a: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4191000" y="5105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convex lens</a:t>
            </a:r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>
            <a:off x="2590800" y="2895600"/>
            <a:ext cx="2590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5181600" y="2895600"/>
            <a:ext cx="3962400" cy="1981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2590800" y="2895600"/>
            <a:ext cx="6553200" cy="1752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8" name="AutoShape 18"/>
          <p:cNvSpPr>
            <a:spLocks noChangeArrowheads="1"/>
          </p:cNvSpPr>
          <p:nvPr/>
        </p:nvSpPr>
        <p:spPr bwMode="auto">
          <a:xfrm flipV="1">
            <a:off x="8001000" y="3581400"/>
            <a:ext cx="381000" cy="838200"/>
          </a:xfrm>
          <a:prstGeom prst="up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7620000" y="3214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Thanks/Further Info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533400" y="1600200"/>
            <a:ext cx="8229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400" b="0">
                <a:hlinkClick r:id="rId2"/>
              </a:rPr>
              <a:t>Faulkes Telescope Project: Light &amp; Optics</a:t>
            </a:r>
            <a:r>
              <a:rPr lang="en-US" sz="2400" b="0"/>
              <a:t> </a:t>
            </a:r>
            <a:r>
              <a:rPr lang="en-US" sz="2400" b="0">
                <a:solidFill>
                  <a:schemeClr val="bg1"/>
                </a:solidFill>
              </a:rPr>
              <a:t>by Sarah Roberts</a:t>
            </a: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400" b="0">
                <a:hlinkClick r:id="rId2"/>
              </a:rPr>
              <a:t>Fundamentals of Optics: An Introduction for Beginners</a:t>
            </a:r>
            <a:r>
              <a:rPr lang="en-US" sz="2400" b="0"/>
              <a:t> </a:t>
            </a:r>
            <a:r>
              <a:rPr lang="en-US" sz="2400" b="0">
                <a:solidFill>
                  <a:schemeClr val="bg1"/>
                </a:solidFill>
              </a:rPr>
              <a:t>by Jenny Reinhard</a:t>
            </a:r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400" b="0">
                <a:hlinkClick r:id="rId3"/>
              </a:rPr>
              <a:t>PHET Geometric Optics (Flash Simulator)</a:t>
            </a:r>
            <a:endParaRPr lang="en-US" sz="2400" b="0"/>
          </a:p>
          <a:p>
            <a:pPr marL="228600" indent="-228600" algn="l">
              <a:spcBef>
                <a:spcPct val="50000"/>
              </a:spcBef>
              <a:buFontTx/>
              <a:buChar char="•"/>
            </a:pPr>
            <a:r>
              <a:rPr lang="en-US" sz="2400" b="0">
                <a:hlinkClick r:id="rId4"/>
              </a:rPr>
              <a:t>Thin Lens &amp; Mirror (Java Simulator)</a:t>
            </a:r>
            <a:r>
              <a:rPr lang="en-US" sz="2400" b="0"/>
              <a:t> </a:t>
            </a:r>
            <a:r>
              <a:rPr lang="en-US" sz="2400" b="0">
                <a:solidFill>
                  <a:schemeClr val="bg1"/>
                </a:solidFill>
              </a:rPr>
              <a:t>by Fu-Kwun Hwang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0575" y="3340100"/>
            <a:ext cx="1247775" cy="814388"/>
          </a:xfrm>
          <a:prstGeom prst="rect">
            <a:avLst/>
          </a:prstGeom>
          <a:noFill/>
        </p:spPr>
      </p:pic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 flipV="1">
            <a:off x="3460750" y="3849688"/>
            <a:ext cx="3124200" cy="1524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3200400" y="3589338"/>
            <a:ext cx="3384550" cy="26035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4220" name="Picture 12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950" y="3544888"/>
            <a:ext cx="830263" cy="1865312"/>
          </a:xfrm>
          <a:prstGeom prst="rect">
            <a:avLst/>
          </a:prstGeom>
          <a:noFill/>
        </p:spPr>
      </p:pic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0" y="6096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bg1"/>
                </a:solidFill>
              </a:rPr>
              <a:t>converge: come together</a:t>
            </a:r>
          </a:p>
        </p:txBody>
      </p: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0" y="685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800" b="0"/>
              <a:t>Images</a:t>
            </a:r>
            <a:r>
              <a:rPr lang="en-US" sz="3800" b="0">
                <a:solidFill>
                  <a:schemeClr val="bg1"/>
                </a:solidFill>
              </a:rPr>
              <a:t> are formed when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800">
                <a:solidFill>
                  <a:srgbClr val="FFCC00"/>
                </a:solidFill>
              </a:rPr>
              <a:t>light rays</a:t>
            </a:r>
            <a:r>
              <a:rPr lang="en-US" sz="3800" b="0">
                <a:solidFill>
                  <a:schemeClr val="bg1"/>
                </a:solidFill>
              </a:rPr>
              <a:t> converge.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4" name="Picture 16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0575" y="3340100"/>
            <a:ext cx="1247775" cy="814388"/>
          </a:xfrm>
          <a:prstGeom prst="rect">
            <a:avLst/>
          </a:prstGeom>
          <a:noFill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3460750" y="3849688"/>
            <a:ext cx="3124200" cy="1524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3200400" y="3589338"/>
            <a:ext cx="3384550" cy="26035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1905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000"/>
              <a:t>When </a:t>
            </a:r>
            <a:r>
              <a:rPr lang="en-US" sz="3000" b="1">
                <a:solidFill>
                  <a:srgbClr val="FFCC00"/>
                </a:solidFill>
              </a:rPr>
              <a:t>light rays</a:t>
            </a:r>
            <a:r>
              <a:rPr lang="en-US" sz="3000"/>
              <a:t> go straight into our eyes,</a:t>
            </a:r>
          </a:p>
          <a:p>
            <a:pPr algn="ctr">
              <a:buFontTx/>
              <a:buNone/>
            </a:pPr>
            <a:r>
              <a:rPr lang="en-US" sz="3000"/>
              <a:t>we see an </a:t>
            </a:r>
            <a:r>
              <a:rPr lang="en-US" sz="3000">
                <a:solidFill>
                  <a:schemeClr val="tx1"/>
                </a:solidFill>
              </a:rPr>
              <a:t>image</a:t>
            </a:r>
            <a:r>
              <a:rPr lang="en-US" sz="3000"/>
              <a:t> in the same spot as the object.</a:t>
            </a:r>
          </a:p>
        </p:txBody>
      </p:sp>
      <p:pic>
        <p:nvPicPr>
          <p:cNvPr id="43029" name="Picture 21" descr="so001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950" y="3544888"/>
            <a:ext cx="830263" cy="1865312"/>
          </a:xfrm>
          <a:prstGeom prst="rect">
            <a:avLst/>
          </a:prstGeom>
          <a:noFill/>
        </p:spPr>
      </p:pic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1295400" y="3960813"/>
            <a:ext cx="1371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chemeClr val="bg1"/>
                </a:solidFill>
              </a:rPr>
              <a:t>object &amp;</a:t>
            </a:r>
            <a:r>
              <a:rPr lang="en-US" sz="2800" b="0"/>
              <a:t> image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800">
                <a:solidFill>
                  <a:srgbClr val="93EFFB"/>
                </a:solidFill>
              </a:rPr>
              <a:t>Mirrors</a:t>
            </a:r>
          </a:p>
        </p:txBody>
      </p:sp>
      <p:pic>
        <p:nvPicPr>
          <p:cNvPr id="10245" name="Picture 5" descr="Mirror reflecting vase"/>
          <p:cNvPicPr>
            <a:picLocks noChangeAspect="1" noChangeArrowheads="1"/>
          </p:cNvPicPr>
          <p:nvPr/>
        </p:nvPicPr>
        <p:blipFill>
          <a:blip r:embed="rId2" cstate="print"/>
          <a:srcRect r="577" b="-5455"/>
          <a:stretch>
            <a:fillRect/>
          </a:stretch>
        </p:blipFill>
        <p:spPr bwMode="auto">
          <a:xfrm>
            <a:off x="3536950" y="1828800"/>
            <a:ext cx="4406900" cy="4800600"/>
          </a:xfrm>
          <a:prstGeom prst="rect">
            <a:avLst/>
          </a:prstGeom>
          <a:noFill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43400" y="6096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8674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image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28600" y="2622550"/>
            <a:ext cx="312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chemeClr val="bg1"/>
                </a:solidFill>
              </a:rPr>
              <a:t>It is possible to see </a:t>
            </a:r>
            <a:r>
              <a:rPr lang="en-US" sz="3200" b="0"/>
              <a:t>images</a:t>
            </a:r>
            <a:r>
              <a:rPr lang="en-US" sz="3200" b="0">
                <a:solidFill>
                  <a:schemeClr val="bg1"/>
                </a:solidFill>
              </a:rPr>
              <a:t> when converging  </a:t>
            </a:r>
            <a:r>
              <a:rPr lang="en-US" sz="3200" b="0">
                <a:solidFill>
                  <a:srgbClr val="FFCC00"/>
                </a:solidFill>
              </a:rPr>
              <a:t>light rays </a:t>
            </a:r>
            <a:r>
              <a:rPr lang="en-US" sz="3200" b="0">
                <a:solidFill>
                  <a:schemeClr val="bg1"/>
                </a:solidFill>
              </a:rPr>
              <a:t>reflect off of </a:t>
            </a:r>
            <a:r>
              <a:rPr lang="en-US" sz="3200" b="0">
                <a:solidFill>
                  <a:srgbClr val="93EFFB"/>
                </a:solidFill>
              </a:rPr>
              <a:t>mirrors</a:t>
            </a:r>
            <a:r>
              <a:rPr lang="en-US" sz="3200" b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FFFF"/>
      </a:hlink>
      <a:folHlink>
        <a:srgbClr val="0099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FF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21905</TotalTime>
  <Words>2129</Words>
  <Application>Microsoft Office PowerPoint</Application>
  <PresentationFormat>On-screen Show (4:3)</PresentationFormat>
  <Paragraphs>398</Paragraphs>
  <Slides>65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Default Design</vt:lpstr>
      <vt:lpstr>Equation</vt:lpstr>
      <vt:lpstr>Geometric Optics</vt:lpstr>
      <vt:lpstr>Outline</vt:lpstr>
      <vt:lpstr>A ray of light is an extremely narrow beam of light.</vt:lpstr>
      <vt:lpstr>Slide 4</vt:lpstr>
      <vt:lpstr> </vt:lpstr>
      <vt:lpstr> </vt:lpstr>
      <vt:lpstr> </vt:lpstr>
      <vt:lpstr> </vt:lpstr>
      <vt:lpstr>Mirrors</vt:lpstr>
      <vt:lpstr>Reflection (bouncing light)</vt:lpstr>
      <vt:lpstr>Slide 11</vt:lpstr>
      <vt:lpstr>How do we see images in mirrors?</vt:lpstr>
      <vt:lpstr>How do we see images in mirrors?</vt:lpstr>
      <vt:lpstr>Sight Lines</vt:lpstr>
      <vt:lpstr>Sight Lines</vt:lpstr>
      <vt:lpstr>Image Types</vt:lpstr>
      <vt:lpstr>Plane (flat) Mirrors</vt:lpstr>
      <vt:lpstr>Spherical Mirrors (concave &amp; convex)</vt:lpstr>
      <vt:lpstr>Concave &amp; Convex (just a part of a sphere)</vt:lpstr>
      <vt:lpstr>Concave Mirrors (caved in)</vt:lpstr>
      <vt:lpstr>Concave Mirror (example)</vt:lpstr>
      <vt:lpstr>Concave Mirror (example)</vt:lpstr>
      <vt:lpstr>Concave Mirror (example)</vt:lpstr>
      <vt:lpstr>Concave Mirror (example)</vt:lpstr>
      <vt:lpstr>Concave Mirror (example 2)</vt:lpstr>
      <vt:lpstr>Concave Mirror (example 2)</vt:lpstr>
      <vt:lpstr>Concave Mirror (example 2)</vt:lpstr>
      <vt:lpstr>Concave Mirror (example 2)</vt:lpstr>
      <vt:lpstr>Concave Mirror (example 2)</vt:lpstr>
      <vt:lpstr>Your Turn (Concave Mirror)</vt:lpstr>
      <vt:lpstr>Your Turn (Concave Mirror)</vt:lpstr>
      <vt:lpstr>Convex Mirrors (curved out)</vt:lpstr>
      <vt:lpstr>Convex Mirror (example)</vt:lpstr>
      <vt:lpstr>Convex Mirror (example)</vt:lpstr>
      <vt:lpstr>Convex Mirror (example)</vt:lpstr>
      <vt:lpstr>Convex Mirror (example)</vt:lpstr>
      <vt:lpstr>Convex Mirror (example)</vt:lpstr>
      <vt:lpstr>Your Turn (Convex Mirror)</vt:lpstr>
      <vt:lpstr>Your Turn (Convex Mirror)</vt:lpstr>
      <vt:lpstr>Lens &amp; Mirror Equation</vt:lpstr>
      <vt:lpstr>Magnification Equation</vt:lpstr>
      <vt:lpstr>WHY!?</vt:lpstr>
      <vt:lpstr>Speed of light</vt:lpstr>
      <vt:lpstr>Refraction</vt:lpstr>
      <vt:lpstr>Refraction (bending light)</vt:lpstr>
      <vt:lpstr>Lenses</vt:lpstr>
      <vt:lpstr>Concave Lenses</vt:lpstr>
      <vt:lpstr>Concave Lenses</vt:lpstr>
      <vt:lpstr>Concave Lenses</vt:lpstr>
      <vt:lpstr>Concave Lens (example)</vt:lpstr>
      <vt:lpstr>Concave Lens (example)</vt:lpstr>
      <vt:lpstr>Concave Lens (example)</vt:lpstr>
      <vt:lpstr>Concave Lens (example)</vt:lpstr>
      <vt:lpstr>Your Turn (Concave Lens)</vt:lpstr>
      <vt:lpstr>Your Turn (Concave Lens)</vt:lpstr>
      <vt:lpstr>Convex Lenses</vt:lpstr>
      <vt:lpstr>Convex Lenses</vt:lpstr>
      <vt:lpstr>Convex Lenses</vt:lpstr>
      <vt:lpstr>Convex Lens (example)</vt:lpstr>
      <vt:lpstr>Convex Lens (example)</vt:lpstr>
      <vt:lpstr>Convex Lens (example)</vt:lpstr>
      <vt:lpstr>Convex Lens (example)</vt:lpstr>
      <vt:lpstr>Your Turn (Convex Lens)</vt:lpstr>
      <vt:lpstr>Your Turn (Convex Lens)</vt:lpstr>
      <vt:lpstr>Thanks/Further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Optics</dc:title>
  <dc:creator>Joshua M. Gabrielse</dc:creator>
  <cp:lastModifiedBy>mshull</cp:lastModifiedBy>
  <cp:revision>137</cp:revision>
  <dcterms:created xsi:type="dcterms:W3CDTF">2008-05-06T03:20:32Z</dcterms:created>
  <dcterms:modified xsi:type="dcterms:W3CDTF">2016-04-29T11:29:12Z</dcterms:modified>
</cp:coreProperties>
</file>