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92" r:id="rId4"/>
    <p:sldId id="324" r:id="rId5"/>
    <p:sldId id="318" r:id="rId6"/>
    <p:sldId id="317" r:id="rId7"/>
    <p:sldId id="319" r:id="rId8"/>
    <p:sldId id="260" r:id="rId9"/>
    <p:sldId id="296" r:id="rId10"/>
    <p:sldId id="331" r:id="rId11"/>
    <p:sldId id="284" r:id="rId12"/>
    <p:sldId id="294" r:id="rId13"/>
    <p:sldId id="295" r:id="rId14"/>
    <p:sldId id="320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E814C5"/>
    <a:srgbClr val="240622"/>
    <a:srgbClr val="E046D5"/>
    <a:srgbClr val="FFFFFF"/>
    <a:srgbClr val="00FFFF"/>
    <a:srgbClr val="FF99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B68E2C9-8EEF-41A3-A50E-6F401E08B7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FF210F9-F758-4DA7-B7AB-8AFBD7883D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14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0" y="1981200"/>
            <a:ext cx="9142413" cy="1371600"/>
            <a:chOff x="0" y="1248"/>
            <a:chExt cx="5759" cy="864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0" y="196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2" y="1584"/>
              <a:ext cx="5376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19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57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96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134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172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211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249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288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26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364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403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441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>
              <a:off x="480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>
              <a:off x="518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0" y="124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49325" y="3844925"/>
            <a:ext cx="7772400" cy="1143000"/>
          </a:xfrm>
          <a:effectLst/>
        </p:spPr>
        <p:txBody>
          <a:bodyPr anchor="t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606425"/>
            <a:ext cx="9144000" cy="1127125"/>
          </a:xfrm>
          <a:effectLst>
            <a:outerShdw dist="63500" dir="3187806" algn="ctr" rotWithShape="0">
              <a:schemeClr val="bg2"/>
            </a:outerShdw>
          </a:effectLst>
        </p:spPr>
        <p:txBody>
          <a:bodyPr anchor="b"/>
          <a:lstStyle>
            <a:lvl1pPr marL="0" indent="0" algn="ctr">
              <a:buFont typeface="Wingdings" pitchFamily="2" charset="2"/>
              <a:buNone/>
              <a:defRPr sz="48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F16DBD-D5D7-436B-8343-793D139C98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8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6063" y="4572000"/>
            <a:ext cx="365125" cy="365125"/>
          </a:xfrm>
          <a:prstGeom prst="actionButtonBlank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II</a:t>
            </a:r>
          </a:p>
        </p:txBody>
      </p:sp>
      <p:sp>
        <p:nvSpPr>
          <p:cNvPr id="310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6063" y="5183188"/>
            <a:ext cx="365125" cy="365125"/>
          </a:xfrm>
          <a:prstGeom prst="actionButtonBlank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III</a:t>
            </a:r>
          </a:p>
        </p:txBody>
      </p:sp>
      <p:sp>
        <p:nvSpPr>
          <p:cNvPr id="3101" name="AutoShape 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6063" y="3960813"/>
            <a:ext cx="365125" cy="365125"/>
          </a:xfrm>
          <a:prstGeom prst="actionButtonBlank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D2D9B-E1E6-49A7-B61B-1B1D6DF22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67B2B-65F0-44D1-A041-F1080E92E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1529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2500" y="1752600"/>
            <a:ext cx="41529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5D834C-8D23-4EA9-988E-F0F0A7EEC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5B3DC-1F40-462F-A882-15CEDDB40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BD06D-CE1B-490A-9F30-1EC3712DC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FF4E-980D-48B3-BE16-2C7188AE1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A5E6B-FA5A-4261-AC85-38F078A4A6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0021E-5BD0-4B01-9494-56E2DA979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BD2FB-860F-4CE6-96B2-79087048A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5A6C6-9D46-41E7-BC1A-C978825D2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C1424-C3B4-49EE-918A-DA6939AB6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23938"/>
            <a:ext cx="9142413" cy="650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4938" y="1243013"/>
            <a:ext cx="8856662" cy="1444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317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032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731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0445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13160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5859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18573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1288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398713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6717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29416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32131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4845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3754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DFF1A8-21C7-47EB-882D-E0D5A27F8F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535113"/>
            <a:ext cx="9142413" cy="650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40274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42989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45688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48402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51117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>
            <a:off x="53816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56530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>
            <a:off x="59245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6194425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64674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67373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70088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72802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75501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>
            <a:off x="7818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auto">
          <a:xfrm>
            <a:off x="80899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83613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86312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404813" indent="-4048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u"/>
        <a:defRPr kumimoji="1" sz="3400">
          <a:solidFill>
            <a:srgbClr val="FFFFFF"/>
          </a:solidFill>
          <a:latin typeface="+mn-lt"/>
          <a:ea typeface="+mn-ea"/>
          <a:cs typeface="+mn-cs"/>
        </a:defRPr>
      </a:lvl1pPr>
      <a:lvl2pPr marL="804863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400">
          <a:solidFill>
            <a:srgbClr val="FFFFFF"/>
          </a:solidFill>
          <a:latin typeface="+mn-lt"/>
        </a:defRPr>
      </a:lvl2pPr>
      <a:lvl3pPr marL="11477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\\Christy\my%20documents\Christy's%20Stuff\Teaching%20Stuff\Media\dissolving%20KMnO4.av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hristy\my%20documents\Christy's%20Stuff\Teaching%20Stuff\Media\dissoution%20of%20NaCl.avi" TargetMode="Externa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hristy\my%20documents\Christy's%20Stuff\Teaching%20Stuff\Media\Ionization%20of%20HNO3.avi" TargetMode="Externa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I. The Nature of Solutions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Ch. 13 &amp; 14 -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Solvation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752600"/>
            <a:ext cx="8915400" cy="1752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Soap/Detergent</a:t>
            </a:r>
          </a:p>
          <a:p>
            <a:pPr lvl="1">
              <a:spcBef>
                <a:spcPct val="0"/>
              </a:spcBef>
            </a:pPr>
            <a:r>
              <a:rPr lang="en-US"/>
              <a:t>polar “head” with long nonpolar “tail”</a:t>
            </a:r>
          </a:p>
          <a:p>
            <a:pPr lvl="1">
              <a:spcBef>
                <a:spcPct val="0"/>
              </a:spcBef>
            </a:pPr>
            <a:r>
              <a:rPr lang="en-US"/>
              <a:t>dissolves nonpolar grease in polar water</a:t>
            </a:r>
          </a:p>
        </p:txBody>
      </p:sp>
      <p:pic>
        <p:nvPicPr>
          <p:cNvPr id="105477" name="Picture 5" descr="C12F4"/>
          <p:cNvPicPr>
            <a:picLocks noChangeAspect="1" noChangeArrowheads="1"/>
          </p:cNvPicPr>
          <p:nvPr/>
        </p:nvPicPr>
        <p:blipFill>
          <a:blip r:embed="rId2" cstate="print"/>
          <a:srcRect l="1744" t="11319" r="1511" b="11667"/>
          <a:stretch>
            <a:fillRect/>
          </a:stretch>
        </p:blipFill>
        <p:spPr bwMode="auto">
          <a:xfrm>
            <a:off x="568325" y="3487738"/>
            <a:ext cx="5380038" cy="32115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5478" name="Picture 6" descr="micelle2"/>
          <p:cNvPicPr>
            <a:picLocks noChangeAspect="1" noChangeArrowheads="1"/>
          </p:cNvPicPr>
          <p:nvPr/>
        </p:nvPicPr>
        <p:blipFill>
          <a:blip r:embed="rId3" cstate="print"/>
          <a:srcRect l="1910" t="1488" r="9395" b="2884"/>
          <a:stretch>
            <a:fillRect/>
          </a:stretch>
        </p:blipFill>
        <p:spPr bwMode="auto">
          <a:xfrm>
            <a:off x="6807200" y="4306888"/>
            <a:ext cx="1768475" cy="163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Solubility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2963863" y="1751013"/>
            <a:ext cx="2663825" cy="4397375"/>
            <a:chOff x="1867" y="1103"/>
            <a:chExt cx="1678" cy="2770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1867" y="1103"/>
              <a:ext cx="1678" cy="1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2600" b="1">
                  <a:solidFill>
                    <a:srgbClr val="FFFF73"/>
                  </a:solidFill>
                  <a:latin typeface="Arial" charset="0"/>
                </a:rPr>
                <a:t>SATURATED SOLUTION</a:t>
              </a:r>
              <a:endParaRPr lang="en-US" sz="2600" b="1">
                <a:latin typeface="Arial" charset="0"/>
              </a:endParaRPr>
            </a:p>
            <a:p>
              <a:r>
                <a:rPr lang="en-US" sz="2600" b="1">
                  <a:solidFill>
                    <a:srgbClr val="FFFFFF"/>
                  </a:solidFill>
                  <a:latin typeface="Arial" charset="0"/>
                </a:rPr>
                <a:t>no more solute dissolves</a:t>
              </a:r>
              <a:endParaRPr lang="en-US" sz="2600" b="1" i="1">
                <a:latin typeface="Arial" charset="0"/>
              </a:endParaRPr>
            </a:p>
            <a:p>
              <a:endParaRPr lang="en-US" sz="2600" b="1" i="1">
                <a:latin typeface="Arial" charset="0"/>
              </a:endParaRPr>
            </a:p>
          </p:txBody>
        </p:sp>
        <p:grpSp>
          <p:nvGrpSpPr>
            <p:cNvPr id="39941" name="Group 5"/>
            <p:cNvGrpSpPr>
              <a:grpSpLocks noChangeAspect="1"/>
            </p:cNvGrpSpPr>
            <p:nvPr/>
          </p:nvGrpSpPr>
          <p:grpSpPr bwMode="auto">
            <a:xfrm>
              <a:off x="2514" y="2166"/>
              <a:ext cx="345" cy="1707"/>
              <a:chOff x="3070" y="2000"/>
              <a:chExt cx="289" cy="1431"/>
            </a:xfrm>
          </p:grpSpPr>
          <p:sp>
            <p:nvSpPr>
              <p:cNvPr id="39942" name="Rectangle 6"/>
              <p:cNvSpPr>
                <a:spLocks noChangeAspect="1" noChangeArrowheads="1"/>
              </p:cNvSpPr>
              <p:nvPr/>
            </p:nvSpPr>
            <p:spPr bwMode="auto">
              <a:xfrm>
                <a:off x="3131" y="2236"/>
                <a:ext cx="167" cy="105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3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102" y="2168"/>
                <a:ext cx="224" cy="111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4" name="Oval 8"/>
              <p:cNvSpPr>
                <a:spLocks noChangeAspect="1" noChangeArrowheads="1"/>
              </p:cNvSpPr>
              <p:nvPr/>
            </p:nvSpPr>
            <p:spPr bwMode="auto">
              <a:xfrm>
                <a:off x="3102" y="3170"/>
                <a:ext cx="224" cy="26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5" name="Oval 9"/>
              <p:cNvSpPr>
                <a:spLocks noChangeAspect="1" noChangeArrowheads="1"/>
              </p:cNvSpPr>
              <p:nvPr/>
            </p:nvSpPr>
            <p:spPr bwMode="auto">
              <a:xfrm>
                <a:off x="3101" y="3128"/>
                <a:ext cx="219" cy="273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6" name="Oval 10"/>
              <p:cNvSpPr>
                <a:spLocks noChangeAspect="1" noChangeArrowheads="1"/>
              </p:cNvSpPr>
              <p:nvPr/>
            </p:nvSpPr>
            <p:spPr bwMode="auto">
              <a:xfrm>
                <a:off x="3075" y="2146"/>
                <a:ext cx="278" cy="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7" name="Arc 11"/>
              <p:cNvSpPr>
                <a:spLocks noChangeAspect="1"/>
              </p:cNvSpPr>
              <p:nvPr/>
            </p:nvSpPr>
            <p:spPr bwMode="auto">
              <a:xfrm>
                <a:off x="3076" y="2171"/>
                <a:ext cx="25" cy="134"/>
              </a:xfrm>
              <a:custGeom>
                <a:avLst/>
                <a:gdLst>
                  <a:gd name="G0" fmla="+- 881 0 0"/>
                  <a:gd name="G1" fmla="+- 21600 0 0"/>
                  <a:gd name="G2" fmla="+- 21600 0 0"/>
                  <a:gd name="T0" fmla="*/ 0 w 22481"/>
                  <a:gd name="T1" fmla="*/ 18 h 21600"/>
                  <a:gd name="T2" fmla="*/ 22481 w 22481"/>
                  <a:gd name="T3" fmla="*/ 21600 h 21600"/>
                  <a:gd name="T4" fmla="*/ 881 w 224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1" h="21600" fill="none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</a:path>
                  <a:path w="22481" h="21600" stroke="0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  <a:lnTo>
                      <a:pt x="881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8" name="Arc 12"/>
              <p:cNvSpPr>
                <a:spLocks noChangeAspect="1"/>
              </p:cNvSpPr>
              <p:nvPr/>
            </p:nvSpPr>
            <p:spPr bwMode="auto">
              <a:xfrm>
                <a:off x="3330" y="2162"/>
                <a:ext cx="25" cy="135"/>
              </a:xfrm>
              <a:custGeom>
                <a:avLst/>
                <a:gdLst>
                  <a:gd name="G0" fmla="+- 21600 0 0"/>
                  <a:gd name="G1" fmla="+- 21582 0 0"/>
                  <a:gd name="G2" fmla="+- 21600 0 0"/>
                  <a:gd name="T0" fmla="*/ 0 w 21600"/>
                  <a:gd name="T1" fmla="*/ 21582 h 21582"/>
                  <a:gd name="T2" fmla="*/ 20719 w 21600"/>
                  <a:gd name="T3" fmla="*/ 0 h 21582"/>
                  <a:gd name="T4" fmla="*/ 21600 w 21600"/>
                  <a:gd name="T5" fmla="*/ 21582 h 2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82" fill="none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</a:path>
                  <a:path w="21600" h="21582" stroke="0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  <a:lnTo>
                      <a:pt x="21600" y="2158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9" name="Oval 13"/>
              <p:cNvSpPr>
                <a:spLocks noChangeAspect="1" noChangeArrowheads="1"/>
              </p:cNvSpPr>
              <p:nvPr/>
            </p:nvSpPr>
            <p:spPr bwMode="auto">
              <a:xfrm>
                <a:off x="3103" y="2160"/>
                <a:ext cx="220" cy="53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0" name="Freeform 14"/>
              <p:cNvSpPr>
                <a:spLocks noChangeAspect="1"/>
              </p:cNvSpPr>
              <p:nvPr/>
            </p:nvSpPr>
            <p:spPr bwMode="auto">
              <a:xfrm>
                <a:off x="3070" y="2157"/>
                <a:ext cx="289" cy="4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9"/>
                  </a:cxn>
                  <a:cxn ang="0">
                    <a:pos x="1" y="14"/>
                  </a:cxn>
                  <a:cxn ang="0">
                    <a:pos x="6" y="17"/>
                  </a:cxn>
                  <a:cxn ang="0">
                    <a:pos x="14" y="24"/>
                  </a:cxn>
                  <a:cxn ang="0">
                    <a:pos x="31" y="27"/>
                  </a:cxn>
                  <a:cxn ang="0">
                    <a:pos x="63" y="35"/>
                  </a:cxn>
                  <a:cxn ang="0">
                    <a:pos x="103" y="41"/>
                  </a:cxn>
                  <a:cxn ang="0">
                    <a:pos x="136" y="41"/>
                  </a:cxn>
                  <a:cxn ang="0">
                    <a:pos x="178" y="41"/>
                  </a:cxn>
                  <a:cxn ang="0">
                    <a:pos x="225" y="37"/>
                  </a:cxn>
                  <a:cxn ang="0">
                    <a:pos x="261" y="30"/>
                  </a:cxn>
                  <a:cxn ang="0">
                    <a:pos x="277" y="24"/>
                  </a:cxn>
                  <a:cxn ang="0">
                    <a:pos x="288" y="9"/>
                  </a:cxn>
                  <a:cxn ang="0">
                    <a:pos x="287" y="3"/>
                  </a:cxn>
                  <a:cxn ang="0">
                    <a:pos x="285" y="4"/>
                  </a:cxn>
                  <a:cxn ang="0">
                    <a:pos x="275" y="12"/>
                  </a:cxn>
                  <a:cxn ang="0">
                    <a:pos x="246" y="20"/>
                  </a:cxn>
                  <a:cxn ang="0">
                    <a:pos x="219" y="21"/>
                  </a:cxn>
                  <a:cxn ang="0">
                    <a:pos x="187" y="23"/>
                  </a:cxn>
                  <a:cxn ang="0">
                    <a:pos x="159" y="23"/>
                  </a:cxn>
                  <a:cxn ang="0">
                    <a:pos x="132" y="24"/>
                  </a:cxn>
                  <a:cxn ang="0">
                    <a:pos x="99" y="24"/>
                  </a:cxn>
                  <a:cxn ang="0">
                    <a:pos x="71" y="20"/>
                  </a:cxn>
                  <a:cxn ang="0">
                    <a:pos x="27" y="14"/>
                  </a:cxn>
                  <a:cxn ang="0">
                    <a:pos x="6" y="7"/>
                  </a:cxn>
                  <a:cxn ang="0">
                    <a:pos x="16" y="0"/>
                  </a:cxn>
                </a:cxnLst>
                <a:rect l="0" t="0" r="r" b="b"/>
                <a:pathLst>
                  <a:path w="289" h="42">
                    <a:moveTo>
                      <a:pt x="16" y="0"/>
                    </a:moveTo>
                    <a:lnTo>
                      <a:pt x="0" y="9"/>
                    </a:lnTo>
                    <a:lnTo>
                      <a:pt x="1" y="14"/>
                    </a:lnTo>
                    <a:lnTo>
                      <a:pt x="6" y="17"/>
                    </a:lnTo>
                    <a:lnTo>
                      <a:pt x="14" y="24"/>
                    </a:lnTo>
                    <a:lnTo>
                      <a:pt x="31" y="27"/>
                    </a:lnTo>
                    <a:lnTo>
                      <a:pt x="63" y="35"/>
                    </a:lnTo>
                    <a:lnTo>
                      <a:pt x="103" y="41"/>
                    </a:lnTo>
                    <a:lnTo>
                      <a:pt x="136" y="41"/>
                    </a:lnTo>
                    <a:lnTo>
                      <a:pt x="178" y="41"/>
                    </a:lnTo>
                    <a:lnTo>
                      <a:pt x="225" y="37"/>
                    </a:lnTo>
                    <a:lnTo>
                      <a:pt x="261" y="30"/>
                    </a:lnTo>
                    <a:lnTo>
                      <a:pt x="277" y="24"/>
                    </a:lnTo>
                    <a:lnTo>
                      <a:pt x="288" y="9"/>
                    </a:lnTo>
                    <a:lnTo>
                      <a:pt x="287" y="3"/>
                    </a:lnTo>
                    <a:lnTo>
                      <a:pt x="285" y="4"/>
                    </a:lnTo>
                    <a:lnTo>
                      <a:pt x="275" y="12"/>
                    </a:lnTo>
                    <a:lnTo>
                      <a:pt x="246" y="20"/>
                    </a:lnTo>
                    <a:lnTo>
                      <a:pt x="219" y="21"/>
                    </a:lnTo>
                    <a:lnTo>
                      <a:pt x="187" y="23"/>
                    </a:lnTo>
                    <a:lnTo>
                      <a:pt x="159" y="23"/>
                    </a:lnTo>
                    <a:lnTo>
                      <a:pt x="132" y="24"/>
                    </a:lnTo>
                    <a:lnTo>
                      <a:pt x="99" y="24"/>
                    </a:lnTo>
                    <a:lnTo>
                      <a:pt x="71" y="20"/>
                    </a:lnTo>
                    <a:lnTo>
                      <a:pt x="27" y="14"/>
                    </a:lnTo>
                    <a:lnTo>
                      <a:pt x="6" y="7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1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3103" y="2192"/>
                <a:ext cx="220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2" name="Freeform 16"/>
              <p:cNvSpPr>
                <a:spLocks noChangeAspect="1"/>
              </p:cNvSpPr>
              <p:nvPr/>
            </p:nvSpPr>
            <p:spPr bwMode="auto">
              <a:xfrm>
                <a:off x="3084" y="2183"/>
                <a:ext cx="253" cy="138"/>
              </a:xfrm>
              <a:custGeom>
                <a:avLst/>
                <a:gdLst/>
                <a:ahLst/>
                <a:cxnLst>
                  <a:cxn ang="0">
                    <a:pos x="21" y="123"/>
                  </a:cxn>
                  <a:cxn ang="0">
                    <a:pos x="20" y="51"/>
                  </a:cxn>
                  <a:cxn ang="0">
                    <a:pos x="28" y="24"/>
                  </a:cxn>
                  <a:cxn ang="0">
                    <a:pos x="59" y="22"/>
                  </a:cxn>
                  <a:cxn ang="0">
                    <a:pos x="131" y="27"/>
                  </a:cxn>
                  <a:cxn ang="0">
                    <a:pos x="197" y="31"/>
                  </a:cxn>
                  <a:cxn ang="0">
                    <a:pos x="223" y="67"/>
                  </a:cxn>
                  <a:cxn ang="0">
                    <a:pos x="233" y="112"/>
                  </a:cxn>
                  <a:cxn ang="0">
                    <a:pos x="239" y="137"/>
                  </a:cxn>
                  <a:cxn ang="0">
                    <a:pos x="243" y="51"/>
                  </a:cxn>
                  <a:cxn ang="0">
                    <a:pos x="248" y="25"/>
                  </a:cxn>
                  <a:cxn ang="0">
                    <a:pos x="252" y="2"/>
                  </a:cxn>
                  <a:cxn ang="0">
                    <a:pos x="233" y="6"/>
                  </a:cxn>
                  <a:cxn ang="0">
                    <a:pos x="199" y="13"/>
                  </a:cxn>
                  <a:cxn ang="0">
                    <a:pos x="128" y="16"/>
                  </a:cxn>
                  <a:cxn ang="0">
                    <a:pos x="65" y="16"/>
                  </a:cxn>
                  <a:cxn ang="0">
                    <a:pos x="14" y="6"/>
                  </a:cxn>
                  <a:cxn ang="0">
                    <a:pos x="0" y="0"/>
                  </a:cxn>
                  <a:cxn ang="0">
                    <a:pos x="14" y="53"/>
                  </a:cxn>
                  <a:cxn ang="0">
                    <a:pos x="21" y="128"/>
                  </a:cxn>
                </a:cxnLst>
                <a:rect l="0" t="0" r="r" b="b"/>
                <a:pathLst>
                  <a:path w="253" h="138">
                    <a:moveTo>
                      <a:pt x="21" y="123"/>
                    </a:moveTo>
                    <a:lnTo>
                      <a:pt x="20" y="51"/>
                    </a:lnTo>
                    <a:lnTo>
                      <a:pt x="28" y="24"/>
                    </a:lnTo>
                    <a:lnTo>
                      <a:pt x="59" y="22"/>
                    </a:lnTo>
                    <a:lnTo>
                      <a:pt x="131" y="27"/>
                    </a:lnTo>
                    <a:lnTo>
                      <a:pt x="197" y="31"/>
                    </a:lnTo>
                    <a:lnTo>
                      <a:pt x="223" y="67"/>
                    </a:lnTo>
                    <a:lnTo>
                      <a:pt x="233" y="112"/>
                    </a:lnTo>
                    <a:lnTo>
                      <a:pt x="239" y="137"/>
                    </a:lnTo>
                    <a:lnTo>
                      <a:pt x="243" y="51"/>
                    </a:lnTo>
                    <a:lnTo>
                      <a:pt x="248" y="25"/>
                    </a:lnTo>
                    <a:lnTo>
                      <a:pt x="252" y="2"/>
                    </a:lnTo>
                    <a:lnTo>
                      <a:pt x="233" y="6"/>
                    </a:lnTo>
                    <a:lnTo>
                      <a:pt x="199" y="13"/>
                    </a:lnTo>
                    <a:lnTo>
                      <a:pt x="128" y="16"/>
                    </a:lnTo>
                    <a:lnTo>
                      <a:pt x="65" y="16"/>
                    </a:lnTo>
                    <a:lnTo>
                      <a:pt x="14" y="6"/>
                    </a:lnTo>
                    <a:lnTo>
                      <a:pt x="0" y="0"/>
                    </a:lnTo>
                    <a:lnTo>
                      <a:pt x="14" y="53"/>
                    </a:lnTo>
                    <a:lnTo>
                      <a:pt x="21" y="128"/>
                    </a:lnTo>
                  </a:path>
                </a:pathLst>
              </a:custGeom>
              <a:solidFill>
                <a:srgbClr val="DADAD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3" name="Oval 17"/>
              <p:cNvSpPr>
                <a:spLocks noChangeAspect="1" noChangeArrowheads="1"/>
              </p:cNvSpPr>
              <p:nvPr/>
            </p:nvSpPr>
            <p:spPr bwMode="auto">
              <a:xfrm>
                <a:off x="3133" y="2510"/>
                <a:ext cx="161" cy="24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4" name="Oval 18"/>
              <p:cNvSpPr>
                <a:spLocks noChangeAspect="1" noChangeArrowheads="1"/>
              </p:cNvSpPr>
              <p:nvPr/>
            </p:nvSpPr>
            <p:spPr bwMode="auto">
              <a:xfrm>
                <a:off x="3109" y="2500"/>
                <a:ext cx="212" cy="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5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3186" y="2395"/>
                <a:ext cx="35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6" name="Freeform 20"/>
              <p:cNvSpPr>
                <a:spLocks noChangeAspect="1"/>
              </p:cNvSpPr>
              <p:nvPr/>
            </p:nvSpPr>
            <p:spPr bwMode="auto">
              <a:xfrm>
                <a:off x="3137" y="2279"/>
                <a:ext cx="40" cy="68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23" y="67"/>
                  </a:cxn>
                  <a:cxn ang="0">
                    <a:pos x="39" y="23"/>
                  </a:cxn>
                  <a:cxn ang="0">
                    <a:pos x="16" y="0"/>
                  </a:cxn>
                  <a:cxn ang="0">
                    <a:pos x="0" y="41"/>
                  </a:cxn>
                </a:cxnLst>
                <a:rect l="0" t="0" r="r" b="b"/>
                <a:pathLst>
                  <a:path w="40" h="68">
                    <a:moveTo>
                      <a:pt x="0" y="41"/>
                    </a:moveTo>
                    <a:lnTo>
                      <a:pt x="23" y="67"/>
                    </a:lnTo>
                    <a:lnTo>
                      <a:pt x="39" y="23"/>
                    </a:lnTo>
                    <a:lnTo>
                      <a:pt x="16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7" name="Freeform 21"/>
              <p:cNvSpPr>
                <a:spLocks noChangeAspect="1"/>
              </p:cNvSpPr>
              <p:nvPr/>
            </p:nvSpPr>
            <p:spPr bwMode="auto">
              <a:xfrm>
                <a:off x="3154" y="2276"/>
                <a:ext cx="47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7"/>
                  </a:cxn>
                  <a:cxn ang="0">
                    <a:pos x="46" y="32"/>
                  </a:cxn>
                  <a:cxn ang="0">
                    <a:pos x="22" y="25"/>
                  </a:cxn>
                  <a:cxn ang="0">
                    <a:pos x="6" y="70"/>
                  </a:cxn>
                  <a:cxn ang="0">
                    <a:pos x="35" y="70"/>
                  </a:cxn>
                  <a:cxn ang="0">
                    <a:pos x="45" y="33"/>
                  </a:cxn>
                  <a:cxn ang="0">
                    <a:pos x="45" y="31"/>
                  </a:cxn>
                </a:cxnLst>
                <a:rect l="0" t="0" r="r" b="b"/>
                <a:pathLst>
                  <a:path w="47" h="71">
                    <a:moveTo>
                      <a:pt x="0" y="0"/>
                    </a:moveTo>
                    <a:lnTo>
                      <a:pt x="24" y="7"/>
                    </a:lnTo>
                    <a:lnTo>
                      <a:pt x="46" y="32"/>
                    </a:lnTo>
                    <a:lnTo>
                      <a:pt x="22" y="25"/>
                    </a:lnTo>
                    <a:lnTo>
                      <a:pt x="6" y="70"/>
                    </a:lnTo>
                    <a:lnTo>
                      <a:pt x="35" y="70"/>
                    </a:lnTo>
                    <a:lnTo>
                      <a:pt x="45" y="33"/>
                    </a:lnTo>
                    <a:lnTo>
                      <a:pt x="45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958" name="Group 22"/>
              <p:cNvGrpSpPr>
                <a:grpSpLocks noChangeAspect="1"/>
              </p:cNvGrpSpPr>
              <p:nvPr/>
            </p:nvGrpSpPr>
            <p:grpSpPr bwMode="auto">
              <a:xfrm>
                <a:off x="3096" y="2038"/>
                <a:ext cx="68" cy="79"/>
                <a:chOff x="3096" y="2038"/>
                <a:chExt cx="68" cy="79"/>
              </a:xfrm>
            </p:grpSpPr>
            <p:sp>
              <p:nvSpPr>
                <p:cNvPr id="39959" name="Freeform 23"/>
                <p:cNvSpPr>
                  <a:spLocks noChangeAspect="1"/>
                </p:cNvSpPr>
                <p:nvPr/>
              </p:nvSpPr>
              <p:spPr bwMode="auto">
                <a:xfrm>
                  <a:off x="3096" y="2041"/>
                  <a:ext cx="42" cy="76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4" y="75"/>
                    </a:cxn>
                    <a:cxn ang="0">
                      <a:pos x="41" y="25"/>
                    </a:cxn>
                    <a:cxn ang="0">
                      <a:pos x="1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2" h="76">
                      <a:moveTo>
                        <a:pt x="0" y="46"/>
                      </a:moveTo>
                      <a:lnTo>
                        <a:pt x="24" y="75"/>
                      </a:lnTo>
                      <a:lnTo>
                        <a:pt x="41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0" name="Freeform 24"/>
                <p:cNvSpPr>
                  <a:spLocks noChangeAspect="1"/>
                </p:cNvSpPr>
                <p:nvPr/>
              </p:nvSpPr>
              <p:spPr bwMode="auto">
                <a:xfrm>
                  <a:off x="3115" y="2038"/>
                  <a:ext cx="49" cy="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8"/>
                    </a:cxn>
                    <a:cxn ang="0">
                      <a:pos x="48" y="35"/>
                    </a:cxn>
                    <a:cxn ang="0">
                      <a:pos x="23" y="28"/>
                    </a:cxn>
                    <a:cxn ang="0">
                      <a:pos x="6" y="78"/>
                    </a:cxn>
                    <a:cxn ang="0">
                      <a:pos x="36" y="78"/>
                    </a:cxn>
                    <a:cxn ang="0">
                      <a:pos x="47" y="37"/>
                    </a:cxn>
                    <a:cxn ang="0">
                      <a:pos x="47" y="34"/>
                    </a:cxn>
                  </a:cxnLst>
                  <a:rect l="0" t="0" r="r" b="b"/>
                  <a:pathLst>
                    <a:path w="49" h="79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5"/>
                      </a:lnTo>
                      <a:lnTo>
                        <a:pt x="23" y="28"/>
                      </a:lnTo>
                      <a:lnTo>
                        <a:pt x="6" y="78"/>
                      </a:lnTo>
                      <a:lnTo>
                        <a:pt x="36" y="78"/>
                      </a:lnTo>
                      <a:lnTo>
                        <a:pt x="47" y="37"/>
                      </a:lnTo>
                      <a:lnTo>
                        <a:pt x="47" y="3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961" name="Freeform 25"/>
              <p:cNvSpPr>
                <a:spLocks noChangeAspect="1"/>
              </p:cNvSpPr>
              <p:nvPr/>
            </p:nvSpPr>
            <p:spPr bwMode="auto">
              <a:xfrm>
                <a:off x="3182" y="2213"/>
                <a:ext cx="36" cy="63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1" y="0"/>
                  </a:cxn>
                  <a:cxn ang="0">
                    <a:pos x="35" y="41"/>
                  </a:cxn>
                  <a:cxn ang="0">
                    <a:pos x="14" y="62"/>
                  </a:cxn>
                  <a:cxn ang="0">
                    <a:pos x="0" y="24"/>
                  </a:cxn>
                </a:cxnLst>
                <a:rect l="0" t="0" r="r" b="b"/>
                <a:pathLst>
                  <a:path w="36" h="63">
                    <a:moveTo>
                      <a:pt x="0" y="24"/>
                    </a:moveTo>
                    <a:lnTo>
                      <a:pt x="21" y="0"/>
                    </a:lnTo>
                    <a:lnTo>
                      <a:pt x="35" y="41"/>
                    </a:lnTo>
                    <a:lnTo>
                      <a:pt x="14" y="6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2" name="Freeform 26"/>
              <p:cNvSpPr>
                <a:spLocks noChangeAspect="1"/>
              </p:cNvSpPr>
              <p:nvPr/>
            </p:nvSpPr>
            <p:spPr bwMode="auto">
              <a:xfrm>
                <a:off x="3198" y="2213"/>
                <a:ext cx="42" cy="66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2" y="58"/>
                  </a:cxn>
                  <a:cxn ang="0">
                    <a:pos x="41" y="35"/>
                  </a:cxn>
                  <a:cxn ang="0">
                    <a:pos x="19" y="41"/>
                  </a:cxn>
                  <a:cxn ang="0">
                    <a:pos x="5" y="0"/>
                  </a:cxn>
                  <a:cxn ang="0">
                    <a:pos x="31" y="0"/>
                  </a:cxn>
                  <a:cxn ang="0">
                    <a:pos x="40" y="34"/>
                  </a:cxn>
                  <a:cxn ang="0">
                    <a:pos x="40" y="36"/>
                  </a:cxn>
                </a:cxnLst>
                <a:rect l="0" t="0" r="r" b="b"/>
                <a:pathLst>
                  <a:path w="42" h="66">
                    <a:moveTo>
                      <a:pt x="0" y="65"/>
                    </a:moveTo>
                    <a:lnTo>
                      <a:pt x="22" y="58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963" name="Group 27"/>
              <p:cNvGrpSpPr>
                <a:grpSpLocks noChangeAspect="1"/>
              </p:cNvGrpSpPr>
              <p:nvPr/>
            </p:nvGrpSpPr>
            <p:grpSpPr bwMode="auto">
              <a:xfrm>
                <a:off x="3182" y="2000"/>
                <a:ext cx="58" cy="66"/>
                <a:chOff x="3182" y="2000"/>
                <a:chExt cx="58" cy="66"/>
              </a:xfrm>
            </p:grpSpPr>
            <p:sp>
              <p:nvSpPr>
                <p:cNvPr id="39964" name="Freeform 28"/>
                <p:cNvSpPr>
                  <a:spLocks noChangeAspect="1"/>
                </p:cNvSpPr>
                <p:nvPr/>
              </p:nvSpPr>
              <p:spPr bwMode="auto">
                <a:xfrm>
                  <a:off x="3182" y="2000"/>
                  <a:ext cx="36" cy="63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1" y="0"/>
                    </a:cxn>
                    <a:cxn ang="0">
                      <a:pos x="35" y="41"/>
                    </a:cxn>
                    <a:cxn ang="0">
                      <a:pos x="14" y="62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6" h="63">
                      <a:moveTo>
                        <a:pt x="0" y="24"/>
                      </a:moveTo>
                      <a:lnTo>
                        <a:pt x="21" y="0"/>
                      </a:lnTo>
                      <a:lnTo>
                        <a:pt x="35" y="41"/>
                      </a:lnTo>
                      <a:lnTo>
                        <a:pt x="14" y="62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5" name="Freeform 29"/>
                <p:cNvSpPr>
                  <a:spLocks noChangeAspect="1"/>
                </p:cNvSpPr>
                <p:nvPr/>
              </p:nvSpPr>
              <p:spPr bwMode="auto">
                <a:xfrm>
                  <a:off x="3198" y="2000"/>
                  <a:ext cx="42" cy="66"/>
                </a:xfrm>
                <a:custGeom>
                  <a:avLst/>
                  <a:gdLst/>
                  <a:ahLst/>
                  <a:cxnLst>
                    <a:cxn ang="0">
                      <a:pos x="0" y="65"/>
                    </a:cxn>
                    <a:cxn ang="0">
                      <a:pos x="22" y="58"/>
                    </a:cxn>
                    <a:cxn ang="0">
                      <a:pos x="41" y="35"/>
                    </a:cxn>
                    <a:cxn ang="0">
                      <a:pos x="19" y="41"/>
                    </a:cxn>
                    <a:cxn ang="0">
                      <a:pos x="5" y="0"/>
                    </a:cxn>
                    <a:cxn ang="0">
                      <a:pos x="31" y="0"/>
                    </a:cxn>
                    <a:cxn ang="0">
                      <a:pos x="40" y="34"/>
                    </a:cxn>
                    <a:cxn ang="0">
                      <a:pos x="40" y="36"/>
                    </a:cxn>
                  </a:cxnLst>
                  <a:rect l="0" t="0" r="r" b="b"/>
                  <a:pathLst>
                    <a:path w="42" h="66">
                      <a:moveTo>
                        <a:pt x="0" y="65"/>
                      </a:moveTo>
                      <a:lnTo>
                        <a:pt x="22" y="58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966" name="AutoShape 30"/>
              <p:cNvSpPr>
                <a:spLocks noChangeAspect="1" noChangeArrowheads="1"/>
              </p:cNvSpPr>
              <p:nvPr/>
            </p:nvSpPr>
            <p:spPr bwMode="auto">
              <a:xfrm>
                <a:off x="3191" y="3257"/>
                <a:ext cx="36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967" name="Group 31"/>
              <p:cNvGrpSpPr>
                <a:grpSpLocks noChangeAspect="1"/>
              </p:cNvGrpSpPr>
              <p:nvPr/>
            </p:nvGrpSpPr>
            <p:grpSpPr bwMode="auto">
              <a:xfrm>
                <a:off x="3140" y="3274"/>
                <a:ext cx="69" cy="80"/>
                <a:chOff x="3140" y="3274"/>
                <a:chExt cx="69" cy="80"/>
              </a:xfrm>
            </p:grpSpPr>
            <p:sp>
              <p:nvSpPr>
                <p:cNvPr id="39968" name="Freeform 32"/>
                <p:cNvSpPr>
                  <a:spLocks noChangeAspect="1"/>
                </p:cNvSpPr>
                <p:nvPr/>
              </p:nvSpPr>
              <p:spPr bwMode="auto">
                <a:xfrm>
                  <a:off x="3140" y="3278"/>
                  <a:ext cx="43" cy="76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5" y="75"/>
                    </a:cxn>
                    <a:cxn ang="0">
                      <a:pos x="42" y="25"/>
                    </a:cxn>
                    <a:cxn ang="0">
                      <a:pos x="1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3" h="76">
                      <a:moveTo>
                        <a:pt x="0" y="46"/>
                      </a:moveTo>
                      <a:lnTo>
                        <a:pt x="25" y="75"/>
                      </a:lnTo>
                      <a:lnTo>
                        <a:pt x="42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9" name="Freeform 33"/>
                <p:cNvSpPr>
                  <a:spLocks noChangeAspect="1"/>
                </p:cNvSpPr>
                <p:nvPr/>
              </p:nvSpPr>
              <p:spPr bwMode="auto">
                <a:xfrm>
                  <a:off x="3160" y="3274"/>
                  <a:ext cx="49" cy="8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8"/>
                    </a:cxn>
                    <a:cxn ang="0">
                      <a:pos x="48" y="36"/>
                    </a:cxn>
                    <a:cxn ang="0">
                      <a:pos x="23" y="29"/>
                    </a:cxn>
                    <a:cxn ang="0">
                      <a:pos x="6" y="79"/>
                    </a:cxn>
                    <a:cxn ang="0">
                      <a:pos x="36" y="79"/>
                    </a:cxn>
                    <a:cxn ang="0">
                      <a:pos x="47" y="37"/>
                    </a:cxn>
                    <a:cxn ang="0">
                      <a:pos x="47" y="35"/>
                    </a:cxn>
                  </a:cxnLst>
                  <a:rect l="0" t="0" r="r" b="b"/>
                  <a:pathLst>
                    <a:path w="49" h="80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6"/>
                      </a:lnTo>
                      <a:lnTo>
                        <a:pt x="23" y="29"/>
                      </a:lnTo>
                      <a:lnTo>
                        <a:pt x="6" y="79"/>
                      </a:lnTo>
                      <a:lnTo>
                        <a:pt x="36" y="79"/>
                      </a:lnTo>
                      <a:lnTo>
                        <a:pt x="47" y="37"/>
                      </a:lnTo>
                      <a:lnTo>
                        <a:pt x="47" y="35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9970" name="Group 34"/>
              <p:cNvGrpSpPr>
                <a:grpSpLocks noChangeAspect="1"/>
              </p:cNvGrpSpPr>
              <p:nvPr/>
            </p:nvGrpSpPr>
            <p:grpSpPr bwMode="auto">
              <a:xfrm>
                <a:off x="3204" y="3285"/>
                <a:ext cx="58" cy="65"/>
                <a:chOff x="3204" y="3285"/>
                <a:chExt cx="58" cy="65"/>
              </a:xfrm>
            </p:grpSpPr>
            <p:sp>
              <p:nvSpPr>
                <p:cNvPr id="39971" name="Freeform 35"/>
                <p:cNvSpPr>
                  <a:spLocks noChangeAspect="1"/>
                </p:cNvSpPr>
                <p:nvPr/>
              </p:nvSpPr>
              <p:spPr bwMode="auto">
                <a:xfrm>
                  <a:off x="3204" y="3285"/>
                  <a:ext cx="37" cy="62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21" y="0"/>
                    </a:cxn>
                    <a:cxn ang="0">
                      <a:pos x="36" y="40"/>
                    </a:cxn>
                    <a:cxn ang="0">
                      <a:pos x="15" y="61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37" h="62">
                      <a:moveTo>
                        <a:pt x="0" y="23"/>
                      </a:moveTo>
                      <a:lnTo>
                        <a:pt x="21" y="0"/>
                      </a:lnTo>
                      <a:lnTo>
                        <a:pt x="36" y="40"/>
                      </a:lnTo>
                      <a:lnTo>
                        <a:pt x="15" y="61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2" name="Freeform 36"/>
                <p:cNvSpPr>
                  <a:spLocks noChangeAspect="1"/>
                </p:cNvSpPr>
                <p:nvPr/>
              </p:nvSpPr>
              <p:spPr bwMode="auto">
                <a:xfrm>
                  <a:off x="3220" y="3285"/>
                  <a:ext cx="42" cy="65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2" y="57"/>
                    </a:cxn>
                    <a:cxn ang="0">
                      <a:pos x="41" y="35"/>
                    </a:cxn>
                    <a:cxn ang="0">
                      <a:pos x="19" y="41"/>
                    </a:cxn>
                    <a:cxn ang="0">
                      <a:pos x="5" y="0"/>
                    </a:cxn>
                    <a:cxn ang="0">
                      <a:pos x="31" y="0"/>
                    </a:cxn>
                    <a:cxn ang="0">
                      <a:pos x="40" y="34"/>
                    </a:cxn>
                    <a:cxn ang="0">
                      <a:pos x="40" y="36"/>
                    </a:cxn>
                  </a:cxnLst>
                  <a:rect l="0" t="0" r="r" b="b"/>
                  <a:pathLst>
                    <a:path w="42" h="65">
                      <a:moveTo>
                        <a:pt x="0" y="64"/>
                      </a:moveTo>
                      <a:lnTo>
                        <a:pt x="22" y="57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9974" name="Group 38"/>
          <p:cNvGrpSpPr>
            <a:grpSpLocks/>
          </p:cNvGrpSpPr>
          <p:nvPr/>
        </p:nvGrpSpPr>
        <p:grpSpPr bwMode="auto">
          <a:xfrm>
            <a:off x="58738" y="1751013"/>
            <a:ext cx="2760662" cy="4397375"/>
            <a:chOff x="37" y="1103"/>
            <a:chExt cx="1739" cy="2770"/>
          </a:xfrm>
        </p:grpSpPr>
        <p:sp>
          <p:nvSpPr>
            <p:cNvPr id="39975" name="Rectangle 39"/>
            <p:cNvSpPr>
              <a:spLocks noChangeArrowheads="1"/>
            </p:cNvSpPr>
            <p:nvPr/>
          </p:nvSpPr>
          <p:spPr bwMode="auto">
            <a:xfrm>
              <a:off x="37" y="1103"/>
              <a:ext cx="1739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2600" b="1">
                  <a:solidFill>
                    <a:srgbClr val="FFFFA7"/>
                  </a:solidFill>
                  <a:latin typeface="Arial" charset="0"/>
                </a:rPr>
                <a:t>UNSATURATED SOLUTION</a:t>
              </a:r>
              <a:endParaRPr lang="en-US" sz="2600" b="1">
                <a:solidFill>
                  <a:srgbClr val="FFFFFF"/>
                </a:solidFill>
                <a:latin typeface="Arial" charset="0"/>
              </a:endParaRPr>
            </a:p>
            <a:p>
              <a:r>
                <a:rPr lang="en-US" sz="2600" b="1">
                  <a:solidFill>
                    <a:srgbClr val="FFFFFF"/>
                  </a:solidFill>
                  <a:latin typeface="Arial" charset="0"/>
                </a:rPr>
                <a:t>more solute dissolves</a:t>
              </a:r>
              <a:endParaRPr lang="en-US" sz="1400" b="1" i="1">
                <a:latin typeface="Arial" charset="0"/>
              </a:endParaRPr>
            </a:p>
            <a:p>
              <a:endParaRPr lang="en-US" sz="1400" b="1" i="1">
                <a:latin typeface="Arial" charset="0"/>
              </a:endParaRPr>
            </a:p>
          </p:txBody>
        </p:sp>
        <p:grpSp>
          <p:nvGrpSpPr>
            <p:cNvPr id="39976" name="Group 40"/>
            <p:cNvGrpSpPr>
              <a:grpSpLocks noChangeAspect="1"/>
            </p:cNvGrpSpPr>
            <p:nvPr/>
          </p:nvGrpSpPr>
          <p:grpSpPr bwMode="auto">
            <a:xfrm>
              <a:off x="679" y="2166"/>
              <a:ext cx="345" cy="1707"/>
              <a:chOff x="1537" y="2024"/>
              <a:chExt cx="289" cy="1431"/>
            </a:xfrm>
          </p:grpSpPr>
          <p:sp>
            <p:nvSpPr>
              <p:cNvPr id="39977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1598" y="2260"/>
                <a:ext cx="167" cy="105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8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1569" y="2192"/>
                <a:ext cx="224" cy="111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9" name="Oval 43"/>
              <p:cNvSpPr>
                <a:spLocks noChangeAspect="1" noChangeArrowheads="1"/>
              </p:cNvSpPr>
              <p:nvPr/>
            </p:nvSpPr>
            <p:spPr bwMode="auto">
              <a:xfrm>
                <a:off x="1569" y="3194"/>
                <a:ext cx="224" cy="26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0" name="Oval 44"/>
              <p:cNvSpPr>
                <a:spLocks noChangeAspect="1" noChangeArrowheads="1"/>
              </p:cNvSpPr>
              <p:nvPr/>
            </p:nvSpPr>
            <p:spPr bwMode="auto">
              <a:xfrm>
                <a:off x="1574" y="3152"/>
                <a:ext cx="213" cy="273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1" name="Oval 45"/>
              <p:cNvSpPr>
                <a:spLocks noChangeAspect="1" noChangeArrowheads="1"/>
              </p:cNvSpPr>
              <p:nvPr/>
            </p:nvSpPr>
            <p:spPr bwMode="auto">
              <a:xfrm>
                <a:off x="1542" y="2170"/>
                <a:ext cx="278" cy="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2" name="Arc 46"/>
              <p:cNvSpPr>
                <a:spLocks noChangeAspect="1"/>
              </p:cNvSpPr>
              <p:nvPr/>
            </p:nvSpPr>
            <p:spPr bwMode="auto">
              <a:xfrm>
                <a:off x="1543" y="2195"/>
                <a:ext cx="25" cy="134"/>
              </a:xfrm>
              <a:custGeom>
                <a:avLst/>
                <a:gdLst>
                  <a:gd name="G0" fmla="+- 881 0 0"/>
                  <a:gd name="G1" fmla="+- 21600 0 0"/>
                  <a:gd name="G2" fmla="+- 21600 0 0"/>
                  <a:gd name="T0" fmla="*/ 0 w 22481"/>
                  <a:gd name="T1" fmla="*/ 18 h 21600"/>
                  <a:gd name="T2" fmla="*/ 22481 w 22481"/>
                  <a:gd name="T3" fmla="*/ 21600 h 21600"/>
                  <a:gd name="T4" fmla="*/ 881 w 224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1" h="21600" fill="none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</a:path>
                  <a:path w="22481" h="21600" stroke="0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  <a:lnTo>
                      <a:pt x="881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3" name="Arc 47"/>
              <p:cNvSpPr>
                <a:spLocks noChangeAspect="1"/>
              </p:cNvSpPr>
              <p:nvPr/>
            </p:nvSpPr>
            <p:spPr bwMode="auto">
              <a:xfrm>
                <a:off x="1797" y="2186"/>
                <a:ext cx="25" cy="135"/>
              </a:xfrm>
              <a:custGeom>
                <a:avLst/>
                <a:gdLst>
                  <a:gd name="G0" fmla="+- 21600 0 0"/>
                  <a:gd name="G1" fmla="+- 21582 0 0"/>
                  <a:gd name="G2" fmla="+- 21600 0 0"/>
                  <a:gd name="T0" fmla="*/ 0 w 21600"/>
                  <a:gd name="T1" fmla="*/ 21582 h 21582"/>
                  <a:gd name="T2" fmla="*/ 20719 w 21600"/>
                  <a:gd name="T3" fmla="*/ 0 h 21582"/>
                  <a:gd name="T4" fmla="*/ 21600 w 21600"/>
                  <a:gd name="T5" fmla="*/ 21582 h 2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82" fill="none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</a:path>
                  <a:path w="21600" h="21582" stroke="0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  <a:lnTo>
                      <a:pt x="21600" y="2158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4" name="Oval 48"/>
              <p:cNvSpPr>
                <a:spLocks noChangeAspect="1" noChangeArrowheads="1"/>
              </p:cNvSpPr>
              <p:nvPr/>
            </p:nvSpPr>
            <p:spPr bwMode="auto">
              <a:xfrm>
                <a:off x="1570" y="2184"/>
                <a:ext cx="220" cy="53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5" name="Freeform 49"/>
              <p:cNvSpPr>
                <a:spLocks noChangeAspect="1"/>
              </p:cNvSpPr>
              <p:nvPr/>
            </p:nvSpPr>
            <p:spPr bwMode="auto">
              <a:xfrm>
                <a:off x="1537" y="2181"/>
                <a:ext cx="289" cy="4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9"/>
                  </a:cxn>
                  <a:cxn ang="0">
                    <a:pos x="1" y="14"/>
                  </a:cxn>
                  <a:cxn ang="0">
                    <a:pos x="6" y="17"/>
                  </a:cxn>
                  <a:cxn ang="0">
                    <a:pos x="14" y="24"/>
                  </a:cxn>
                  <a:cxn ang="0">
                    <a:pos x="31" y="27"/>
                  </a:cxn>
                  <a:cxn ang="0">
                    <a:pos x="63" y="35"/>
                  </a:cxn>
                  <a:cxn ang="0">
                    <a:pos x="103" y="41"/>
                  </a:cxn>
                  <a:cxn ang="0">
                    <a:pos x="136" y="41"/>
                  </a:cxn>
                  <a:cxn ang="0">
                    <a:pos x="178" y="41"/>
                  </a:cxn>
                  <a:cxn ang="0">
                    <a:pos x="225" y="37"/>
                  </a:cxn>
                  <a:cxn ang="0">
                    <a:pos x="261" y="30"/>
                  </a:cxn>
                  <a:cxn ang="0">
                    <a:pos x="277" y="24"/>
                  </a:cxn>
                  <a:cxn ang="0">
                    <a:pos x="288" y="9"/>
                  </a:cxn>
                  <a:cxn ang="0">
                    <a:pos x="287" y="3"/>
                  </a:cxn>
                  <a:cxn ang="0">
                    <a:pos x="285" y="4"/>
                  </a:cxn>
                  <a:cxn ang="0">
                    <a:pos x="275" y="12"/>
                  </a:cxn>
                  <a:cxn ang="0">
                    <a:pos x="246" y="20"/>
                  </a:cxn>
                  <a:cxn ang="0">
                    <a:pos x="219" y="21"/>
                  </a:cxn>
                  <a:cxn ang="0">
                    <a:pos x="187" y="23"/>
                  </a:cxn>
                  <a:cxn ang="0">
                    <a:pos x="159" y="23"/>
                  </a:cxn>
                  <a:cxn ang="0">
                    <a:pos x="132" y="24"/>
                  </a:cxn>
                  <a:cxn ang="0">
                    <a:pos x="99" y="24"/>
                  </a:cxn>
                  <a:cxn ang="0">
                    <a:pos x="71" y="20"/>
                  </a:cxn>
                  <a:cxn ang="0">
                    <a:pos x="27" y="14"/>
                  </a:cxn>
                  <a:cxn ang="0">
                    <a:pos x="6" y="7"/>
                  </a:cxn>
                  <a:cxn ang="0">
                    <a:pos x="16" y="0"/>
                  </a:cxn>
                </a:cxnLst>
                <a:rect l="0" t="0" r="r" b="b"/>
                <a:pathLst>
                  <a:path w="289" h="42">
                    <a:moveTo>
                      <a:pt x="16" y="0"/>
                    </a:moveTo>
                    <a:lnTo>
                      <a:pt x="0" y="9"/>
                    </a:lnTo>
                    <a:lnTo>
                      <a:pt x="1" y="14"/>
                    </a:lnTo>
                    <a:lnTo>
                      <a:pt x="6" y="17"/>
                    </a:lnTo>
                    <a:lnTo>
                      <a:pt x="14" y="24"/>
                    </a:lnTo>
                    <a:lnTo>
                      <a:pt x="31" y="27"/>
                    </a:lnTo>
                    <a:lnTo>
                      <a:pt x="63" y="35"/>
                    </a:lnTo>
                    <a:lnTo>
                      <a:pt x="103" y="41"/>
                    </a:lnTo>
                    <a:lnTo>
                      <a:pt x="136" y="41"/>
                    </a:lnTo>
                    <a:lnTo>
                      <a:pt x="178" y="41"/>
                    </a:lnTo>
                    <a:lnTo>
                      <a:pt x="225" y="37"/>
                    </a:lnTo>
                    <a:lnTo>
                      <a:pt x="261" y="30"/>
                    </a:lnTo>
                    <a:lnTo>
                      <a:pt x="277" y="24"/>
                    </a:lnTo>
                    <a:lnTo>
                      <a:pt x="288" y="9"/>
                    </a:lnTo>
                    <a:lnTo>
                      <a:pt x="287" y="3"/>
                    </a:lnTo>
                    <a:lnTo>
                      <a:pt x="285" y="4"/>
                    </a:lnTo>
                    <a:lnTo>
                      <a:pt x="275" y="12"/>
                    </a:lnTo>
                    <a:lnTo>
                      <a:pt x="246" y="20"/>
                    </a:lnTo>
                    <a:lnTo>
                      <a:pt x="219" y="21"/>
                    </a:lnTo>
                    <a:lnTo>
                      <a:pt x="187" y="23"/>
                    </a:lnTo>
                    <a:lnTo>
                      <a:pt x="159" y="23"/>
                    </a:lnTo>
                    <a:lnTo>
                      <a:pt x="132" y="24"/>
                    </a:lnTo>
                    <a:lnTo>
                      <a:pt x="99" y="24"/>
                    </a:lnTo>
                    <a:lnTo>
                      <a:pt x="71" y="20"/>
                    </a:lnTo>
                    <a:lnTo>
                      <a:pt x="27" y="14"/>
                    </a:lnTo>
                    <a:lnTo>
                      <a:pt x="6" y="7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1570" y="2216"/>
                <a:ext cx="220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7" name="Freeform 51"/>
              <p:cNvSpPr>
                <a:spLocks noChangeAspect="1"/>
              </p:cNvSpPr>
              <p:nvPr/>
            </p:nvSpPr>
            <p:spPr bwMode="auto">
              <a:xfrm>
                <a:off x="1556" y="2207"/>
                <a:ext cx="245" cy="138"/>
              </a:xfrm>
              <a:custGeom>
                <a:avLst/>
                <a:gdLst/>
                <a:ahLst/>
                <a:cxnLst>
                  <a:cxn ang="0">
                    <a:pos x="20" y="123"/>
                  </a:cxn>
                  <a:cxn ang="0">
                    <a:pos x="20" y="51"/>
                  </a:cxn>
                  <a:cxn ang="0">
                    <a:pos x="27" y="24"/>
                  </a:cxn>
                  <a:cxn ang="0">
                    <a:pos x="58" y="22"/>
                  </a:cxn>
                  <a:cxn ang="0">
                    <a:pos x="127" y="27"/>
                  </a:cxn>
                  <a:cxn ang="0">
                    <a:pos x="190" y="31"/>
                  </a:cxn>
                  <a:cxn ang="0">
                    <a:pos x="216" y="67"/>
                  </a:cxn>
                  <a:cxn ang="0">
                    <a:pos x="225" y="112"/>
                  </a:cxn>
                  <a:cxn ang="0">
                    <a:pos x="231" y="137"/>
                  </a:cxn>
                  <a:cxn ang="0">
                    <a:pos x="235" y="51"/>
                  </a:cxn>
                  <a:cxn ang="0">
                    <a:pos x="240" y="25"/>
                  </a:cxn>
                  <a:cxn ang="0">
                    <a:pos x="244" y="2"/>
                  </a:cxn>
                  <a:cxn ang="0">
                    <a:pos x="225" y="6"/>
                  </a:cxn>
                  <a:cxn ang="0">
                    <a:pos x="192" y="13"/>
                  </a:cxn>
                  <a:cxn ang="0">
                    <a:pos x="124" y="16"/>
                  </a:cxn>
                  <a:cxn ang="0">
                    <a:pos x="63" y="16"/>
                  </a:cxn>
                  <a:cxn ang="0">
                    <a:pos x="13" y="6"/>
                  </a:cxn>
                  <a:cxn ang="0">
                    <a:pos x="0" y="0"/>
                  </a:cxn>
                  <a:cxn ang="0">
                    <a:pos x="14" y="53"/>
                  </a:cxn>
                  <a:cxn ang="0">
                    <a:pos x="20" y="128"/>
                  </a:cxn>
                </a:cxnLst>
                <a:rect l="0" t="0" r="r" b="b"/>
                <a:pathLst>
                  <a:path w="245" h="138">
                    <a:moveTo>
                      <a:pt x="20" y="123"/>
                    </a:moveTo>
                    <a:lnTo>
                      <a:pt x="20" y="51"/>
                    </a:lnTo>
                    <a:lnTo>
                      <a:pt x="27" y="24"/>
                    </a:lnTo>
                    <a:lnTo>
                      <a:pt x="58" y="22"/>
                    </a:lnTo>
                    <a:lnTo>
                      <a:pt x="127" y="27"/>
                    </a:lnTo>
                    <a:lnTo>
                      <a:pt x="190" y="31"/>
                    </a:lnTo>
                    <a:lnTo>
                      <a:pt x="216" y="67"/>
                    </a:lnTo>
                    <a:lnTo>
                      <a:pt x="225" y="112"/>
                    </a:lnTo>
                    <a:lnTo>
                      <a:pt x="231" y="137"/>
                    </a:lnTo>
                    <a:lnTo>
                      <a:pt x="235" y="51"/>
                    </a:lnTo>
                    <a:lnTo>
                      <a:pt x="240" y="25"/>
                    </a:lnTo>
                    <a:lnTo>
                      <a:pt x="244" y="2"/>
                    </a:lnTo>
                    <a:lnTo>
                      <a:pt x="225" y="6"/>
                    </a:lnTo>
                    <a:lnTo>
                      <a:pt x="192" y="13"/>
                    </a:lnTo>
                    <a:lnTo>
                      <a:pt x="124" y="16"/>
                    </a:lnTo>
                    <a:lnTo>
                      <a:pt x="63" y="16"/>
                    </a:lnTo>
                    <a:lnTo>
                      <a:pt x="13" y="6"/>
                    </a:lnTo>
                    <a:lnTo>
                      <a:pt x="0" y="0"/>
                    </a:lnTo>
                    <a:lnTo>
                      <a:pt x="14" y="53"/>
                    </a:lnTo>
                    <a:lnTo>
                      <a:pt x="20" y="128"/>
                    </a:lnTo>
                  </a:path>
                </a:pathLst>
              </a:custGeom>
              <a:solidFill>
                <a:srgbClr val="DADAD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8" name="Oval 52"/>
              <p:cNvSpPr>
                <a:spLocks noChangeAspect="1" noChangeArrowheads="1"/>
              </p:cNvSpPr>
              <p:nvPr/>
            </p:nvSpPr>
            <p:spPr bwMode="auto">
              <a:xfrm>
                <a:off x="1600" y="2534"/>
                <a:ext cx="161" cy="24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9" name="Oval 53"/>
              <p:cNvSpPr>
                <a:spLocks noChangeAspect="1" noChangeArrowheads="1"/>
              </p:cNvSpPr>
              <p:nvPr/>
            </p:nvSpPr>
            <p:spPr bwMode="auto">
              <a:xfrm>
                <a:off x="1576" y="2524"/>
                <a:ext cx="212" cy="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0" name="AutoShape 54"/>
              <p:cNvSpPr>
                <a:spLocks noChangeAspect="1" noChangeArrowheads="1"/>
              </p:cNvSpPr>
              <p:nvPr/>
            </p:nvSpPr>
            <p:spPr bwMode="auto">
              <a:xfrm>
                <a:off x="1653" y="2419"/>
                <a:ext cx="35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1" name="Freeform 55"/>
              <p:cNvSpPr>
                <a:spLocks noChangeAspect="1"/>
              </p:cNvSpPr>
              <p:nvPr/>
            </p:nvSpPr>
            <p:spPr bwMode="auto">
              <a:xfrm>
                <a:off x="1604" y="2303"/>
                <a:ext cx="40" cy="68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23" y="67"/>
                  </a:cxn>
                  <a:cxn ang="0">
                    <a:pos x="39" y="23"/>
                  </a:cxn>
                  <a:cxn ang="0">
                    <a:pos x="16" y="0"/>
                  </a:cxn>
                  <a:cxn ang="0">
                    <a:pos x="0" y="41"/>
                  </a:cxn>
                </a:cxnLst>
                <a:rect l="0" t="0" r="r" b="b"/>
                <a:pathLst>
                  <a:path w="40" h="68">
                    <a:moveTo>
                      <a:pt x="0" y="41"/>
                    </a:moveTo>
                    <a:lnTo>
                      <a:pt x="23" y="67"/>
                    </a:lnTo>
                    <a:lnTo>
                      <a:pt x="39" y="23"/>
                    </a:lnTo>
                    <a:lnTo>
                      <a:pt x="16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2" name="Freeform 56"/>
              <p:cNvSpPr>
                <a:spLocks noChangeAspect="1"/>
              </p:cNvSpPr>
              <p:nvPr/>
            </p:nvSpPr>
            <p:spPr bwMode="auto">
              <a:xfrm>
                <a:off x="1621" y="2300"/>
                <a:ext cx="47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7"/>
                  </a:cxn>
                  <a:cxn ang="0">
                    <a:pos x="46" y="32"/>
                  </a:cxn>
                  <a:cxn ang="0">
                    <a:pos x="22" y="25"/>
                  </a:cxn>
                  <a:cxn ang="0">
                    <a:pos x="6" y="70"/>
                  </a:cxn>
                  <a:cxn ang="0">
                    <a:pos x="35" y="70"/>
                  </a:cxn>
                  <a:cxn ang="0">
                    <a:pos x="45" y="33"/>
                  </a:cxn>
                  <a:cxn ang="0">
                    <a:pos x="45" y="31"/>
                  </a:cxn>
                </a:cxnLst>
                <a:rect l="0" t="0" r="r" b="b"/>
                <a:pathLst>
                  <a:path w="47" h="71">
                    <a:moveTo>
                      <a:pt x="0" y="0"/>
                    </a:moveTo>
                    <a:lnTo>
                      <a:pt x="24" y="7"/>
                    </a:lnTo>
                    <a:lnTo>
                      <a:pt x="46" y="32"/>
                    </a:lnTo>
                    <a:lnTo>
                      <a:pt x="22" y="25"/>
                    </a:lnTo>
                    <a:lnTo>
                      <a:pt x="6" y="70"/>
                    </a:lnTo>
                    <a:lnTo>
                      <a:pt x="35" y="70"/>
                    </a:lnTo>
                    <a:lnTo>
                      <a:pt x="45" y="33"/>
                    </a:lnTo>
                    <a:lnTo>
                      <a:pt x="45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993" name="Group 57"/>
              <p:cNvGrpSpPr>
                <a:grpSpLocks noChangeAspect="1"/>
              </p:cNvGrpSpPr>
              <p:nvPr/>
            </p:nvGrpSpPr>
            <p:grpSpPr bwMode="auto">
              <a:xfrm>
                <a:off x="1563" y="2062"/>
                <a:ext cx="68" cy="79"/>
                <a:chOff x="1563" y="2062"/>
                <a:chExt cx="68" cy="79"/>
              </a:xfrm>
            </p:grpSpPr>
            <p:sp>
              <p:nvSpPr>
                <p:cNvPr id="39994" name="Freeform 58"/>
                <p:cNvSpPr>
                  <a:spLocks noChangeAspect="1"/>
                </p:cNvSpPr>
                <p:nvPr/>
              </p:nvSpPr>
              <p:spPr bwMode="auto">
                <a:xfrm>
                  <a:off x="1563" y="2065"/>
                  <a:ext cx="42" cy="76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4" y="75"/>
                    </a:cxn>
                    <a:cxn ang="0">
                      <a:pos x="41" y="25"/>
                    </a:cxn>
                    <a:cxn ang="0">
                      <a:pos x="1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2" h="76">
                      <a:moveTo>
                        <a:pt x="0" y="46"/>
                      </a:moveTo>
                      <a:lnTo>
                        <a:pt x="24" y="75"/>
                      </a:lnTo>
                      <a:lnTo>
                        <a:pt x="41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95" name="Freeform 59"/>
                <p:cNvSpPr>
                  <a:spLocks noChangeAspect="1"/>
                </p:cNvSpPr>
                <p:nvPr/>
              </p:nvSpPr>
              <p:spPr bwMode="auto">
                <a:xfrm>
                  <a:off x="1582" y="2062"/>
                  <a:ext cx="49" cy="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8"/>
                    </a:cxn>
                    <a:cxn ang="0">
                      <a:pos x="48" y="35"/>
                    </a:cxn>
                    <a:cxn ang="0">
                      <a:pos x="23" y="28"/>
                    </a:cxn>
                    <a:cxn ang="0">
                      <a:pos x="6" y="78"/>
                    </a:cxn>
                    <a:cxn ang="0">
                      <a:pos x="36" y="78"/>
                    </a:cxn>
                    <a:cxn ang="0">
                      <a:pos x="47" y="37"/>
                    </a:cxn>
                    <a:cxn ang="0">
                      <a:pos x="47" y="34"/>
                    </a:cxn>
                  </a:cxnLst>
                  <a:rect l="0" t="0" r="r" b="b"/>
                  <a:pathLst>
                    <a:path w="49" h="79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5"/>
                      </a:lnTo>
                      <a:lnTo>
                        <a:pt x="23" y="28"/>
                      </a:lnTo>
                      <a:lnTo>
                        <a:pt x="6" y="78"/>
                      </a:lnTo>
                      <a:lnTo>
                        <a:pt x="36" y="78"/>
                      </a:lnTo>
                      <a:lnTo>
                        <a:pt x="47" y="37"/>
                      </a:lnTo>
                      <a:lnTo>
                        <a:pt x="47" y="3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996" name="Freeform 60"/>
              <p:cNvSpPr>
                <a:spLocks noChangeAspect="1"/>
              </p:cNvSpPr>
              <p:nvPr/>
            </p:nvSpPr>
            <p:spPr bwMode="auto">
              <a:xfrm>
                <a:off x="1649" y="2237"/>
                <a:ext cx="36" cy="63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1" y="0"/>
                  </a:cxn>
                  <a:cxn ang="0">
                    <a:pos x="35" y="41"/>
                  </a:cxn>
                  <a:cxn ang="0">
                    <a:pos x="14" y="62"/>
                  </a:cxn>
                  <a:cxn ang="0">
                    <a:pos x="0" y="24"/>
                  </a:cxn>
                </a:cxnLst>
                <a:rect l="0" t="0" r="r" b="b"/>
                <a:pathLst>
                  <a:path w="36" h="63">
                    <a:moveTo>
                      <a:pt x="0" y="24"/>
                    </a:moveTo>
                    <a:lnTo>
                      <a:pt x="21" y="0"/>
                    </a:lnTo>
                    <a:lnTo>
                      <a:pt x="35" y="41"/>
                    </a:lnTo>
                    <a:lnTo>
                      <a:pt x="14" y="6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7" name="Freeform 61"/>
              <p:cNvSpPr>
                <a:spLocks noChangeAspect="1"/>
              </p:cNvSpPr>
              <p:nvPr/>
            </p:nvSpPr>
            <p:spPr bwMode="auto">
              <a:xfrm>
                <a:off x="1665" y="2237"/>
                <a:ext cx="42" cy="66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2" y="58"/>
                  </a:cxn>
                  <a:cxn ang="0">
                    <a:pos x="41" y="35"/>
                  </a:cxn>
                  <a:cxn ang="0">
                    <a:pos x="19" y="41"/>
                  </a:cxn>
                  <a:cxn ang="0">
                    <a:pos x="5" y="0"/>
                  </a:cxn>
                  <a:cxn ang="0">
                    <a:pos x="31" y="0"/>
                  </a:cxn>
                  <a:cxn ang="0">
                    <a:pos x="40" y="34"/>
                  </a:cxn>
                  <a:cxn ang="0">
                    <a:pos x="40" y="36"/>
                  </a:cxn>
                </a:cxnLst>
                <a:rect l="0" t="0" r="r" b="b"/>
                <a:pathLst>
                  <a:path w="42" h="66">
                    <a:moveTo>
                      <a:pt x="0" y="65"/>
                    </a:moveTo>
                    <a:lnTo>
                      <a:pt x="22" y="58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998" name="Group 62"/>
              <p:cNvGrpSpPr>
                <a:grpSpLocks noChangeAspect="1"/>
              </p:cNvGrpSpPr>
              <p:nvPr/>
            </p:nvGrpSpPr>
            <p:grpSpPr bwMode="auto">
              <a:xfrm>
                <a:off x="1649" y="2024"/>
                <a:ext cx="58" cy="66"/>
                <a:chOff x="1649" y="2024"/>
                <a:chExt cx="58" cy="66"/>
              </a:xfrm>
            </p:grpSpPr>
            <p:sp>
              <p:nvSpPr>
                <p:cNvPr id="39999" name="Freeform 63"/>
                <p:cNvSpPr>
                  <a:spLocks noChangeAspect="1"/>
                </p:cNvSpPr>
                <p:nvPr/>
              </p:nvSpPr>
              <p:spPr bwMode="auto">
                <a:xfrm>
                  <a:off x="1649" y="2024"/>
                  <a:ext cx="36" cy="63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1" y="0"/>
                    </a:cxn>
                    <a:cxn ang="0">
                      <a:pos x="35" y="41"/>
                    </a:cxn>
                    <a:cxn ang="0">
                      <a:pos x="14" y="62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6" h="63">
                      <a:moveTo>
                        <a:pt x="0" y="24"/>
                      </a:moveTo>
                      <a:lnTo>
                        <a:pt x="21" y="0"/>
                      </a:lnTo>
                      <a:lnTo>
                        <a:pt x="35" y="41"/>
                      </a:lnTo>
                      <a:lnTo>
                        <a:pt x="14" y="62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00" name="Freeform 64"/>
                <p:cNvSpPr>
                  <a:spLocks noChangeAspect="1"/>
                </p:cNvSpPr>
                <p:nvPr/>
              </p:nvSpPr>
              <p:spPr bwMode="auto">
                <a:xfrm>
                  <a:off x="1665" y="2024"/>
                  <a:ext cx="42" cy="66"/>
                </a:xfrm>
                <a:custGeom>
                  <a:avLst/>
                  <a:gdLst/>
                  <a:ahLst/>
                  <a:cxnLst>
                    <a:cxn ang="0">
                      <a:pos x="0" y="65"/>
                    </a:cxn>
                    <a:cxn ang="0">
                      <a:pos x="22" y="58"/>
                    </a:cxn>
                    <a:cxn ang="0">
                      <a:pos x="41" y="35"/>
                    </a:cxn>
                    <a:cxn ang="0">
                      <a:pos x="19" y="41"/>
                    </a:cxn>
                    <a:cxn ang="0">
                      <a:pos x="5" y="0"/>
                    </a:cxn>
                    <a:cxn ang="0">
                      <a:pos x="31" y="0"/>
                    </a:cxn>
                    <a:cxn ang="0">
                      <a:pos x="40" y="34"/>
                    </a:cxn>
                    <a:cxn ang="0">
                      <a:pos x="40" y="36"/>
                    </a:cxn>
                  </a:cxnLst>
                  <a:rect l="0" t="0" r="r" b="b"/>
                  <a:pathLst>
                    <a:path w="42" h="66">
                      <a:moveTo>
                        <a:pt x="0" y="65"/>
                      </a:moveTo>
                      <a:lnTo>
                        <a:pt x="22" y="58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0001" name="Group 65"/>
          <p:cNvGrpSpPr>
            <a:grpSpLocks/>
          </p:cNvGrpSpPr>
          <p:nvPr/>
        </p:nvGrpSpPr>
        <p:grpSpPr bwMode="auto">
          <a:xfrm>
            <a:off x="5730875" y="1751013"/>
            <a:ext cx="3413125" cy="4397375"/>
            <a:chOff x="3610" y="1103"/>
            <a:chExt cx="2150" cy="2770"/>
          </a:xfrm>
        </p:grpSpPr>
        <p:sp>
          <p:nvSpPr>
            <p:cNvPr id="40002" name="Rectangle 66"/>
            <p:cNvSpPr>
              <a:spLocks noChangeArrowheads="1"/>
            </p:cNvSpPr>
            <p:nvPr/>
          </p:nvSpPr>
          <p:spPr bwMode="auto">
            <a:xfrm>
              <a:off x="3610" y="1103"/>
              <a:ext cx="2150" cy="1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2600" b="1">
                  <a:solidFill>
                    <a:srgbClr val="FFFF00"/>
                  </a:solidFill>
                  <a:latin typeface="Arial" charset="0"/>
                </a:rPr>
                <a:t>SUPERSATURATED SOLUTION</a:t>
              </a:r>
              <a:endParaRPr lang="en-US" sz="2600" b="1">
                <a:latin typeface="Arial" charset="0"/>
              </a:endParaRPr>
            </a:p>
            <a:p>
              <a:r>
                <a:rPr lang="en-US" sz="2600" b="1">
                  <a:solidFill>
                    <a:srgbClr val="FFFFFF"/>
                  </a:solidFill>
                  <a:latin typeface="Arial" charset="0"/>
                </a:rPr>
                <a:t>becomes unstable, crystals form</a:t>
              </a:r>
            </a:p>
          </p:txBody>
        </p:sp>
        <p:grpSp>
          <p:nvGrpSpPr>
            <p:cNvPr id="40003" name="Group 67"/>
            <p:cNvGrpSpPr>
              <a:grpSpLocks noChangeAspect="1"/>
            </p:cNvGrpSpPr>
            <p:nvPr/>
          </p:nvGrpSpPr>
          <p:grpSpPr bwMode="auto">
            <a:xfrm>
              <a:off x="4575" y="2166"/>
              <a:ext cx="345" cy="1707"/>
              <a:chOff x="4579" y="1988"/>
              <a:chExt cx="289" cy="1431"/>
            </a:xfrm>
          </p:grpSpPr>
          <p:sp>
            <p:nvSpPr>
              <p:cNvPr id="40004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640" y="2224"/>
                <a:ext cx="167" cy="105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5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4611" y="2156"/>
                <a:ext cx="224" cy="111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6" name="Oval 70"/>
              <p:cNvSpPr>
                <a:spLocks noChangeAspect="1" noChangeArrowheads="1"/>
              </p:cNvSpPr>
              <p:nvPr/>
            </p:nvSpPr>
            <p:spPr bwMode="auto">
              <a:xfrm>
                <a:off x="4611" y="3158"/>
                <a:ext cx="224" cy="26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7" name="Oval 71"/>
              <p:cNvSpPr>
                <a:spLocks noChangeAspect="1" noChangeArrowheads="1"/>
              </p:cNvSpPr>
              <p:nvPr/>
            </p:nvSpPr>
            <p:spPr bwMode="auto">
              <a:xfrm>
                <a:off x="4610" y="3117"/>
                <a:ext cx="219" cy="273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8" name="Oval 72"/>
              <p:cNvSpPr>
                <a:spLocks noChangeAspect="1" noChangeArrowheads="1"/>
              </p:cNvSpPr>
              <p:nvPr/>
            </p:nvSpPr>
            <p:spPr bwMode="auto">
              <a:xfrm>
                <a:off x="4584" y="2134"/>
                <a:ext cx="278" cy="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9" name="Arc 73"/>
              <p:cNvSpPr>
                <a:spLocks noChangeAspect="1"/>
              </p:cNvSpPr>
              <p:nvPr/>
            </p:nvSpPr>
            <p:spPr bwMode="auto">
              <a:xfrm>
                <a:off x="4585" y="2159"/>
                <a:ext cx="25" cy="134"/>
              </a:xfrm>
              <a:custGeom>
                <a:avLst/>
                <a:gdLst>
                  <a:gd name="G0" fmla="+- 881 0 0"/>
                  <a:gd name="G1" fmla="+- 21600 0 0"/>
                  <a:gd name="G2" fmla="+- 21600 0 0"/>
                  <a:gd name="T0" fmla="*/ 0 w 22481"/>
                  <a:gd name="T1" fmla="*/ 18 h 21600"/>
                  <a:gd name="T2" fmla="*/ 22481 w 22481"/>
                  <a:gd name="T3" fmla="*/ 21600 h 21600"/>
                  <a:gd name="T4" fmla="*/ 881 w 224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1" h="21600" fill="none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</a:path>
                  <a:path w="22481" h="21600" stroke="0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  <a:lnTo>
                      <a:pt x="881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0" name="Arc 74"/>
              <p:cNvSpPr>
                <a:spLocks noChangeAspect="1"/>
              </p:cNvSpPr>
              <p:nvPr/>
            </p:nvSpPr>
            <p:spPr bwMode="auto">
              <a:xfrm>
                <a:off x="4839" y="2150"/>
                <a:ext cx="25" cy="135"/>
              </a:xfrm>
              <a:custGeom>
                <a:avLst/>
                <a:gdLst>
                  <a:gd name="G0" fmla="+- 21600 0 0"/>
                  <a:gd name="G1" fmla="+- 21582 0 0"/>
                  <a:gd name="G2" fmla="+- 21600 0 0"/>
                  <a:gd name="T0" fmla="*/ 0 w 21600"/>
                  <a:gd name="T1" fmla="*/ 21582 h 21582"/>
                  <a:gd name="T2" fmla="*/ 20719 w 21600"/>
                  <a:gd name="T3" fmla="*/ 0 h 21582"/>
                  <a:gd name="T4" fmla="*/ 21600 w 21600"/>
                  <a:gd name="T5" fmla="*/ 21582 h 2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82" fill="none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</a:path>
                  <a:path w="21600" h="21582" stroke="0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  <a:lnTo>
                      <a:pt x="21600" y="2158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1" name="Oval 75"/>
              <p:cNvSpPr>
                <a:spLocks noChangeAspect="1" noChangeArrowheads="1"/>
              </p:cNvSpPr>
              <p:nvPr/>
            </p:nvSpPr>
            <p:spPr bwMode="auto">
              <a:xfrm>
                <a:off x="4612" y="2148"/>
                <a:ext cx="220" cy="53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2" name="Freeform 76"/>
              <p:cNvSpPr>
                <a:spLocks noChangeAspect="1"/>
              </p:cNvSpPr>
              <p:nvPr/>
            </p:nvSpPr>
            <p:spPr bwMode="auto">
              <a:xfrm>
                <a:off x="4579" y="2145"/>
                <a:ext cx="289" cy="4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9"/>
                  </a:cxn>
                  <a:cxn ang="0">
                    <a:pos x="1" y="14"/>
                  </a:cxn>
                  <a:cxn ang="0">
                    <a:pos x="6" y="17"/>
                  </a:cxn>
                  <a:cxn ang="0">
                    <a:pos x="14" y="24"/>
                  </a:cxn>
                  <a:cxn ang="0">
                    <a:pos x="31" y="27"/>
                  </a:cxn>
                  <a:cxn ang="0">
                    <a:pos x="63" y="35"/>
                  </a:cxn>
                  <a:cxn ang="0">
                    <a:pos x="103" y="41"/>
                  </a:cxn>
                  <a:cxn ang="0">
                    <a:pos x="136" y="41"/>
                  </a:cxn>
                  <a:cxn ang="0">
                    <a:pos x="178" y="41"/>
                  </a:cxn>
                  <a:cxn ang="0">
                    <a:pos x="225" y="37"/>
                  </a:cxn>
                  <a:cxn ang="0">
                    <a:pos x="261" y="30"/>
                  </a:cxn>
                  <a:cxn ang="0">
                    <a:pos x="277" y="24"/>
                  </a:cxn>
                  <a:cxn ang="0">
                    <a:pos x="288" y="9"/>
                  </a:cxn>
                  <a:cxn ang="0">
                    <a:pos x="287" y="3"/>
                  </a:cxn>
                  <a:cxn ang="0">
                    <a:pos x="285" y="4"/>
                  </a:cxn>
                  <a:cxn ang="0">
                    <a:pos x="275" y="12"/>
                  </a:cxn>
                  <a:cxn ang="0">
                    <a:pos x="246" y="20"/>
                  </a:cxn>
                  <a:cxn ang="0">
                    <a:pos x="219" y="21"/>
                  </a:cxn>
                  <a:cxn ang="0">
                    <a:pos x="187" y="23"/>
                  </a:cxn>
                  <a:cxn ang="0">
                    <a:pos x="159" y="23"/>
                  </a:cxn>
                  <a:cxn ang="0">
                    <a:pos x="132" y="24"/>
                  </a:cxn>
                  <a:cxn ang="0">
                    <a:pos x="99" y="24"/>
                  </a:cxn>
                  <a:cxn ang="0">
                    <a:pos x="71" y="20"/>
                  </a:cxn>
                  <a:cxn ang="0">
                    <a:pos x="27" y="14"/>
                  </a:cxn>
                  <a:cxn ang="0">
                    <a:pos x="6" y="7"/>
                  </a:cxn>
                  <a:cxn ang="0">
                    <a:pos x="16" y="0"/>
                  </a:cxn>
                </a:cxnLst>
                <a:rect l="0" t="0" r="r" b="b"/>
                <a:pathLst>
                  <a:path w="289" h="42">
                    <a:moveTo>
                      <a:pt x="16" y="0"/>
                    </a:moveTo>
                    <a:lnTo>
                      <a:pt x="0" y="9"/>
                    </a:lnTo>
                    <a:lnTo>
                      <a:pt x="1" y="14"/>
                    </a:lnTo>
                    <a:lnTo>
                      <a:pt x="6" y="17"/>
                    </a:lnTo>
                    <a:lnTo>
                      <a:pt x="14" y="24"/>
                    </a:lnTo>
                    <a:lnTo>
                      <a:pt x="31" y="27"/>
                    </a:lnTo>
                    <a:lnTo>
                      <a:pt x="63" y="35"/>
                    </a:lnTo>
                    <a:lnTo>
                      <a:pt x="103" y="41"/>
                    </a:lnTo>
                    <a:lnTo>
                      <a:pt x="136" y="41"/>
                    </a:lnTo>
                    <a:lnTo>
                      <a:pt x="178" y="41"/>
                    </a:lnTo>
                    <a:lnTo>
                      <a:pt x="225" y="37"/>
                    </a:lnTo>
                    <a:lnTo>
                      <a:pt x="261" y="30"/>
                    </a:lnTo>
                    <a:lnTo>
                      <a:pt x="277" y="24"/>
                    </a:lnTo>
                    <a:lnTo>
                      <a:pt x="288" y="9"/>
                    </a:lnTo>
                    <a:lnTo>
                      <a:pt x="287" y="3"/>
                    </a:lnTo>
                    <a:lnTo>
                      <a:pt x="285" y="4"/>
                    </a:lnTo>
                    <a:lnTo>
                      <a:pt x="275" y="12"/>
                    </a:lnTo>
                    <a:lnTo>
                      <a:pt x="246" y="20"/>
                    </a:lnTo>
                    <a:lnTo>
                      <a:pt x="219" y="21"/>
                    </a:lnTo>
                    <a:lnTo>
                      <a:pt x="187" y="23"/>
                    </a:lnTo>
                    <a:lnTo>
                      <a:pt x="159" y="23"/>
                    </a:lnTo>
                    <a:lnTo>
                      <a:pt x="132" y="24"/>
                    </a:lnTo>
                    <a:lnTo>
                      <a:pt x="99" y="24"/>
                    </a:lnTo>
                    <a:lnTo>
                      <a:pt x="71" y="20"/>
                    </a:lnTo>
                    <a:lnTo>
                      <a:pt x="27" y="14"/>
                    </a:lnTo>
                    <a:lnTo>
                      <a:pt x="6" y="7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3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4612" y="2180"/>
                <a:ext cx="220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4" name="Freeform 78"/>
              <p:cNvSpPr>
                <a:spLocks noChangeAspect="1"/>
              </p:cNvSpPr>
              <p:nvPr/>
            </p:nvSpPr>
            <p:spPr bwMode="auto">
              <a:xfrm>
                <a:off x="4593" y="2171"/>
                <a:ext cx="253" cy="138"/>
              </a:xfrm>
              <a:custGeom>
                <a:avLst/>
                <a:gdLst/>
                <a:ahLst/>
                <a:cxnLst>
                  <a:cxn ang="0">
                    <a:pos x="21" y="123"/>
                  </a:cxn>
                  <a:cxn ang="0">
                    <a:pos x="20" y="51"/>
                  </a:cxn>
                  <a:cxn ang="0">
                    <a:pos x="28" y="24"/>
                  </a:cxn>
                  <a:cxn ang="0">
                    <a:pos x="59" y="22"/>
                  </a:cxn>
                  <a:cxn ang="0">
                    <a:pos x="131" y="27"/>
                  </a:cxn>
                  <a:cxn ang="0">
                    <a:pos x="197" y="31"/>
                  </a:cxn>
                  <a:cxn ang="0">
                    <a:pos x="223" y="67"/>
                  </a:cxn>
                  <a:cxn ang="0">
                    <a:pos x="233" y="112"/>
                  </a:cxn>
                  <a:cxn ang="0">
                    <a:pos x="239" y="137"/>
                  </a:cxn>
                  <a:cxn ang="0">
                    <a:pos x="243" y="51"/>
                  </a:cxn>
                  <a:cxn ang="0">
                    <a:pos x="248" y="25"/>
                  </a:cxn>
                  <a:cxn ang="0">
                    <a:pos x="252" y="2"/>
                  </a:cxn>
                  <a:cxn ang="0">
                    <a:pos x="233" y="6"/>
                  </a:cxn>
                  <a:cxn ang="0">
                    <a:pos x="199" y="13"/>
                  </a:cxn>
                  <a:cxn ang="0">
                    <a:pos x="128" y="16"/>
                  </a:cxn>
                  <a:cxn ang="0">
                    <a:pos x="65" y="16"/>
                  </a:cxn>
                  <a:cxn ang="0">
                    <a:pos x="14" y="6"/>
                  </a:cxn>
                  <a:cxn ang="0">
                    <a:pos x="0" y="0"/>
                  </a:cxn>
                  <a:cxn ang="0">
                    <a:pos x="14" y="53"/>
                  </a:cxn>
                  <a:cxn ang="0">
                    <a:pos x="21" y="128"/>
                  </a:cxn>
                </a:cxnLst>
                <a:rect l="0" t="0" r="r" b="b"/>
                <a:pathLst>
                  <a:path w="253" h="138">
                    <a:moveTo>
                      <a:pt x="21" y="123"/>
                    </a:moveTo>
                    <a:lnTo>
                      <a:pt x="20" y="51"/>
                    </a:lnTo>
                    <a:lnTo>
                      <a:pt x="28" y="24"/>
                    </a:lnTo>
                    <a:lnTo>
                      <a:pt x="59" y="22"/>
                    </a:lnTo>
                    <a:lnTo>
                      <a:pt x="131" y="27"/>
                    </a:lnTo>
                    <a:lnTo>
                      <a:pt x="197" y="31"/>
                    </a:lnTo>
                    <a:lnTo>
                      <a:pt x="223" y="67"/>
                    </a:lnTo>
                    <a:lnTo>
                      <a:pt x="233" y="112"/>
                    </a:lnTo>
                    <a:lnTo>
                      <a:pt x="239" y="137"/>
                    </a:lnTo>
                    <a:lnTo>
                      <a:pt x="243" y="51"/>
                    </a:lnTo>
                    <a:lnTo>
                      <a:pt x="248" y="25"/>
                    </a:lnTo>
                    <a:lnTo>
                      <a:pt x="252" y="2"/>
                    </a:lnTo>
                    <a:lnTo>
                      <a:pt x="233" y="6"/>
                    </a:lnTo>
                    <a:lnTo>
                      <a:pt x="199" y="13"/>
                    </a:lnTo>
                    <a:lnTo>
                      <a:pt x="128" y="16"/>
                    </a:lnTo>
                    <a:lnTo>
                      <a:pt x="65" y="16"/>
                    </a:lnTo>
                    <a:lnTo>
                      <a:pt x="14" y="6"/>
                    </a:lnTo>
                    <a:lnTo>
                      <a:pt x="0" y="0"/>
                    </a:lnTo>
                    <a:lnTo>
                      <a:pt x="14" y="53"/>
                    </a:lnTo>
                    <a:lnTo>
                      <a:pt x="21" y="128"/>
                    </a:lnTo>
                  </a:path>
                </a:pathLst>
              </a:custGeom>
              <a:solidFill>
                <a:srgbClr val="DADAD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5" name="Oval 79"/>
              <p:cNvSpPr>
                <a:spLocks noChangeAspect="1" noChangeArrowheads="1"/>
              </p:cNvSpPr>
              <p:nvPr/>
            </p:nvSpPr>
            <p:spPr bwMode="auto">
              <a:xfrm>
                <a:off x="4642" y="2498"/>
                <a:ext cx="161" cy="24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6" name="Oval 80"/>
              <p:cNvSpPr>
                <a:spLocks noChangeAspect="1" noChangeArrowheads="1"/>
              </p:cNvSpPr>
              <p:nvPr/>
            </p:nvSpPr>
            <p:spPr bwMode="auto">
              <a:xfrm>
                <a:off x="4618" y="2488"/>
                <a:ext cx="212" cy="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7" name="AutoShape 81"/>
              <p:cNvSpPr>
                <a:spLocks noChangeAspect="1" noChangeArrowheads="1"/>
              </p:cNvSpPr>
              <p:nvPr/>
            </p:nvSpPr>
            <p:spPr bwMode="auto">
              <a:xfrm>
                <a:off x="4695" y="2383"/>
                <a:ext cx="35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8" name="Freeform 82"/>
              <p:cNvSpPr>
                <a:spLocks noChangeAspect="1"/>
              </p:cNvSpPr>
              <p:nvPr/>
            </p:nvSpPr>
            <p:spPr bwMode="auto">
              <a:xfrm>
                <a:off x="4646" y="2267"/>
                <a:ext cx="40" cy="68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23" y="67"/>
                  </a:cxn>
                  <a:cxn ang="0">
                    <a:pos x="39" y="23"/>
                  </a:cxn>
                  <a:cxn ang="0">
                    <a:pos x="16" y="0"/>
                  </a:cxn>
                  <a:cxn ang="0">
                    <a:pos x="0" y="41"/>
                  </a:cxn>
                </a:cxnLst>
                <a:rect l="0" t="0" r="r" b="b"/>
                <a:pathLst>
                  <a:path w="40" h="68">
                    <a:moveTo>
                      <a:pt x="0" y="41"/>
                    </a:moveTo>
                    <a:lnTo>
                      <a:pt x="23" y="67"/>
                    </a:lnTo>
                    <a:lnTo>
                      <a:pt x="39" y="23"/>
                    </a:lnTo>
                    <a:lnTo>
                      <a:pt x="16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9" name="Freeform 83"/>
              <p:cNvSpPr>
                <a:spLocks noChangeAspect="1"/>
              </p:cNvSpPr>
              <p:nvPr/>
            </p:nvSpPr>
            <p:spPr bwMode="auto">
              <a:xfrm>
                <a:off x="4663" y="2264"/>
                <a:ext cx="47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7"/>
                  </a:cxn>
                  <a:cxn ang="0">
                    <a:pos x="46" y="32"/>
                  </a:cxn>
                  <a:cxn ang="0">
                    <a:pos x="22" y="25"/>
                  </a:cxn>
                  <a:cxn ang="0">
                    <a:pos x="6" y="70"/>
                  </a:cxn>
                  <a:cxn ang="0">
                    <a:pos x="35" y="70"/>
                  </a:cxn>
                  <a:cxn ang="0">
                    <a:pos x="45" y="33"/>
                  </a:cxn>
                  <a:cxn ang="0">
                    <a:pos x="45" y="31"/>
                  </a:cxn>
                </a:cxnLst>
                <a:rect l="0" t="0" r="r" b="b"/>
                <a:pathLst>
                  <a:path w="47" h="71">
                    <a:moveTo>
                      <a:pt x="0" y="0"/>
                    </a:moveTo>
                    <a:lnTo>
                      <a:pt x="24" y="7"/>
                    </a:lnTo>
                    <a:lnTo>
                      <a:pt x="46" y="32"/>
                    </a:lnTo>
                    <a:lnTo>
                      <a:pt x="22" y="25"/>
                    </a:lnTo>
                    <a:lnTo>
                      <a:pt x="6" y="70"/>
                    </a:lnTo>
                    <a:lnTo>
                      <a:pt x="35" y="70"/>
                    </a:lnTo>
                    <a:lnTo>
                      <a:pt x="45" y="33"/>
                    </a:lnTo>
                    <a:lnTo>
                      <a:pt x="45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0020" name="Group 84"/>
              <p:cNvGrpSpPr>
                <a:grpSpLocks noChangeAspect="1"/>
              </p:cNvGrpSpPr>
              <p:nvPr/>
            </p:nvGrpSpPr>
            <p:grpSpPr bwMode="auto">
              <a:xfrm>
                <a:off x="4605" y="2026"/>
                <a:ext cx="68" cy="79"/>
                <a:chOff x="4605" y="2026"/>
                <a:chExt cx="68" cy="79"/>
              </a:xfrm>
            </p:grpSpPr>
            <p:sp>
              <p:nvSpPr>
                <p:cNvPr id="40021" name="Freeform 85"/>
                <p:cNvSpPr>
                  <a:spLocks noChangeAspect="1"/>
                </p:cNvSpPr>
                <p:nvPr/>
              </p:nvSpPr>
              <p:spPr bwMode="auto">
                <a:xfrm>
                  <a:off x="4605" y="2029"/>
                  <a:ext cx="42" cy="76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4" y="75"/>
                    </a:cxn>
                    <a:cxn ang="0">
                      <a:pos x="41" y="25"/>
                    </a:cxn>
                    <a:cxn ang="0">
                      <a:pos x="1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2" h="76">
                      <a:moveTo>
                        <a:pt x="0" y="46"/>
                      </a:moveTo>
                      <a:lnTo>
                        <a:pt x="24" y="75"/>
                      </a:lnTo>
                      <a:lnTo>
                        <a:pt x="41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22" name="Freeform 86"/>
                <p:cNvSpPr>
                  <a:spLocks noChangeAspect="1"/>
                </p:cNvSpPr>
                <p:nvPr/>
              </p:nvSpPr>
              <p:spPr bwMode="auto">
                <a:xfrm>
                  <a:off x="4624" y="2026"/>
                  <a:ext cx="49" cy="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8"/>
                    </a:cxn>
                    <a:cxn ang="0">
                      <a:pos x="48" y="35"/>
                    </a:cxn>
                    <a:cxn ang="0">
                      <a:pos x="23" y="28"/>
                    </a:cxn>
                    <a:cxn ang="0">
                      <a:pos x="6" y="78"/>
                    </a:cxn>
                    <a:cxn ang="0">
                      <a:pos x="36" y="78"/>
                    </a:cxn>
                    <a:cxn ang="0">
                      <a:pos x="47" y="37"/>
                    </a:cxn>
                    <a:cxn ang="0">
                      <a:pos x="47" y="34"/>
                    </a:cxn>
                  </a:cxnLst>
                  <a:rect l="0" t="0" r="r" b="b"/>
                  <a:pathLst>
                    <a:path w="49" h="79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5"/>
                      </a:lnTo>
                      <a:lnTo>
                        <a:pt x="23" y="28"/>
                      </a:lnTo>
                      <a:lnTo>
                        <a:pt x="6" y="78"/>
                      </a:lnTo>
                      <a:lnTo>
                        <a:pt x="36" y="78"/>
                      </a:lnTo>
                      <a:lnTo>
                        <a:pt x="47" y="37"/>
                      </a:lnTo>
                      <a:lnTo>
                        <a:pt x="47" y="3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023" name="Freeform 87"/>
              <p:cNvSpPr>
                <a:spLocks noChangeAspect="1"/>
              </p:cNvSpPr>
              <p:nvPr/>
            </p:nvSpPr>
            <p:spPr bwMode="auto">
              <a:xfrm>
                <a:off x="4691" y="2201"/>
                <a:ext cx="36" cy="63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1" y="0"/>
                  </a:cxn>
                  <a:cxn ang="0">
                    <a:pos x="35" y="41"/>
                  </a:cxn>
                  <a:cxn ang="0">
                    <a:pos x="14" y="62"/>
                  </a:cxn>
                  <a:cxn ang="0">
                    <a:pos x="0" y="24"/>
                  </a:cxn>
                </a:cxnLst>
                <a:rect l="0" t="0" r="r" b="b"/>
                <a:pathLst>
                  <a:path w="36" h="63">
                    <a:moveTo>
                      <a:pt x="0" y="24"/>
                    </a:moveTo>
                    <a:lnTo>
                      <a:pt x="21" y="0"/>
                    </a:lnTo>
                    <a:lnTo>
                      <a:pt x="35" y="41"/>
                    </a:lnTo>
                    <a:lnTo>
                      <a:pt x="14" y="6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4" name="Freeform 88"/>
              <p:cNvSpPr>
                <a:spLocks noChangeAspect="1"/>
              </p:cNvSpPr>
              <p:nvPr/>
            </p:nvSpPr>
            <p:spPr bwMode="auto">
              <a:xfrm>
                <a:off x="4707" y="2201"/>
                <a:ext cx="42" cy="66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2" y="58"/>
                  </a:cxn>
                  <a:cxn ang="0">
                    <a:pos x="41" y="35"/>
                  </a:cxn>
                  <a:cxn ang="0">
                    <a:pos x="19" y="41"/>
                  </a:cxn>
                  <a:cxn ang="0">
                    <a:pos x="5" y="0"/>
                  </a:cxn>
                  <a:cxn ang="0">
                    <a:pos x="31" y="0"/>
                  </a:cxn>
                  <a:cxn ang="0">
                    <a:pos x="40" y="34"/>
                  </a:cxn>
                  <a:cxn ang="0">
                    <a:pos x="40" y="36"/>
                  </a:cxn>
                </a:cxnLst>
                <a:rect l="0" t="0" r="r" b="b"/>
                <a:pathLst>
                  <a:path w="42" h="66">
                    <a:moveTo>
                      <a:pt x="0" y="65"/>
                    </a:moveTo>
                    <a:lnTo>
                      <a:pt x="22" y="58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0025" name="Group 89"/>
              <p:cNvGrpSpPr>
                <a:grpSpLocks noChangeAspect="1"/>
              </p:cNvGrpSpPr>
              <p:nvPr/>
            </p:nvGrpSpPr>
            <p:grpSpPr bwMode="auto">
              <a:xfrm>
                <a:off x="4691" y="1988"/>
                <a:ext cx="58" cy="66"/>
                <a:chOff x="4691" y="1988"/>
                <a:chExt cx="58" cy="66"/>
              </a:xfrm>
            </p:grpSpPr>
            <p:sp>
              <p:nvSpPr>
                <p:cNvPr id="40026" name="Freeform 90"/>
                <p:cNvSpPr>
                  <a:spLocks noChangeAspect="1"/>
                </p:cNvSpPr>
                <p:nvPr/>
              </p:nvSpPr>
              <p:spPr bwMode="auto">
                <a:xfrm>
                  <a:off x="4691" y="1988"/>
                  <a:ext cx="36" cy="63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1" y="0"/>
                    </a:cxn>
                    <a:cxn ang="0">
                      <a:pos x="35" y="41"/>
                    </a:cxn>
                    <a:cxn ang="0">
                      <a:pos x="14" y="62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6" h="63">
                      <a:moveTo>
                        <a:pt x="0" y="24"/>
                      </a:moveTo>
                      <a:lnTo>
                        <a:pt x="21" y="0"/>
                      </a:lnTo>
                      <a:lnTo>
                        <a:pt x="35" y="41"/>
                      </a:lnTo>
                      <a:lnTo>
                        <a:pt x="14" y="62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27" name="Freeform 91"/>
                <p:cNvSpPr>
                  <a:spLocks noChangeAspect="1"/>
                </p:cNvSpPr>
                <p:nvPr/>
              </p:nvSpPr>
              <p:spPr bwMode="auto">
                <a:xfrm>
                  <a:off x="4707" y="1988"/>
                  <a:ext cx="42" cy="66"/>
                </a:xfrm>
                <a:custGeom>
                  <a:avLst/>
                  <a:gdLst/>
                  <a:ahLst/>
                  <a:cxnLst>
                    <a:cxn ang="0">
                      <a:pos x="0" y="65"/>
                    </a:cxn>
                    <a:cxn ang="0">
                      <a:pos x="22" y="58"/>
                    </a:cxn>
                    <a:cxn ang="0">
                      <a:pos x="41" y="35"/>
                    </a:cxn>
                    <a:cxn ang="0">
                      <a:pos x="19" y="41"/>
                    </a:cxn>
                    <a:cxn ang="0">
                      <a:pos x="5" y="0"/>
                    </a:cxn>
                    <a:cxn ang="0">
                      <a:pos x="31" y="0"/>
                    </a:cxn>
                    <a:cxn ang="0">
                      <a:pos x="40" y="34"/>
                    </a:cxn>
                    <a:cxn ang="0">
                      <a:pos x="40" y="36"/>
                    </a:cxn>
                  </a:cxnLst>
                  <a:rect l="0" t="0" r="r" b="b"/>
                  <a:pathLst>
                    <a:path w="42" h="66">
                      <a:moveTo>
                        <a:pt x="0" y="65"/>
                      </a:moveTo>
                      <a:lnTo>
                        <a:pt x="22" y="58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028" name="AutoShape 92"/>
              <p:cNvSpPr>
                <a:spLocks noChangeAspect="1" noChangeArrowheads="1"/>
              </p:cNvSpPr>
              <p:nvPr/>
            </p:nvSpPr>
            <p:spPr bwMode="auto">
              <a:xfrm>
                <a:off x="4700" y="3245"/>
                <a:ext cx="36" cy="54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9" name="Freeform 93"/>
              <p:cNvSpPr>
                <a:spLocks noChangeAspect="1"/>
              </p:cNvSpPr>
              <p:nvPr/>
            </p:nvSpPr>
            <p:spPr bwMode="auto">
              <a:xfrm>
                <a:off x="4647" y="3086"/>
                <a:ext cx="43" cy="256"/>
              </a:xfrm>
              <a:custGeom>
                <a:avLst/>
                <a:gdLst/>
                <a:ahLst/>
                <a:cxnLst>
                  <a:cxn ang="0">
                    <a:pos x="42" y="226"/>
                  </a:cxn>
                  <a:cxn ang="0">
                    <a:pos x="17" y="255"/>
                  </a:cxn>
                  <a:cxn ang="0">
                    <a:pos x="0" y="205"/>
                  </a:cxn>
                  <a:cxn ang="0">
                    <a:pos x="22" y="0"/>
                  </a:cxn>
                  <a:cxn ang="0">
                    <a:pos x="42" y="226"/>
                  </a:cxn>
                </a:cxnLst>
                <a:rect l="0" t="0" r="r" b="b"/>
                <a:pathLst>
                  <a:path w="43" h="256">
                    <a:moveTo>
                      <a:pt x="42" y="226"/>
                    </a:moveTo>
                    <a:lnTo>
                      <a:pt x="17" y="255"/>
                    </a:lnTo>
                    <a:lnTo>
                      <a:pt x="0" y="205"/>
                    </a:lnTo>
                    <a:lnTo>
                      <a:pt x="22" y="0"/>
                    </a:lnTo>
                    <a:lnTo>
                      <a:pt x="42" y="22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0" name="Freeform 94"/>
              <p:cNvSpPr>
                <a:spLocks noChangeAspect="1"/>
              </p:cNvSpPr>
              <p:nvPr/>
            </p:nvSpPr>
            <p:spPr bwMode="auto">
              <a:xfrm>
                <a:off x="4669" y="3262"/>
                <a:ext cx="49" cy="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8"/>
                  </a:cxn>
                  <a:cxn ang="0">
                    <a:pos x="48" y="36"/>
                  </a:cxn>
                  <a:cxn ang="0">
                    <a:pos x="23" y="29"/>
                  </a:cxn>
                  <a:cxn ang="0">
                    <a:pos x="6" y="79"/>
                  </a:cxn>
                  <a:cxn ang="0">
                    <a:pos x="36" y="79"/>
                  </a:cxn>
                  <a:cxn ang="0">
                    <a:pos x="47" y="37"/>
                  </a:cxn>
                  <a:cxn ang="0">
                    <a:pos x="47" y="35"/>
                  </a:cxn>
                </a:cxnLst>
                <a:rect l="0" t="0" r="r" b="b"/>
                <a:pathLst>
                  <a:path w="49" h="80">
                    <a:moveTo>
                      <a:pt x="0" y="0"/>
                    </a:moveTo>
                    <a:lnTo>
                      <a:pt x="25" y="8"/>
                    </a:lnTo>
                    <a:lnTo>
                      <a:pt x="48" y="36"/>
                    </a:lnTo>
                    <a:lnTo>
                      <a:pt x="23" y="29"/>
                    </a:lnTo>
                    <a:lnTo>
                      <a:pt x="6" y="79"/>
                    </a:lnTo>
                    <a:lnTo>
                      <a:pt x="36" y="79"/>
                    </a:lnTo>
                    <a:lnTo>
                      <a:pt x="47" y="37"/>
                    </a:lnTo>
                    <a:lnTo>
                      <a:pt x="47" y="35"/>
                    </a:lnTo>
                  </a:path>
                </a:pathLst>
              </a:cu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1" name="Freeform 95"/>
              <p:cNvSpPr>
                <a:spLocks noChangeAspect="1"/>
              </p:cNvSpPr>
              <p:nvPr/>
            </p:nvSpPr>
            <p:spPr bwMode="auto">
              <a:xfrm>
                <a:off x="4708" y="3056"/>
                <a:ext cx="63" cy="287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62" y="0"/>
                  </a:cxn>
                  <a:cxn ang="0">
                    <a:pos x="36" y="265"/>
                  </a:cxn>
                  <a:cxn ang="0">
                    <a:pos x="15" y="286"/>
                  </a:cxn>
                  <a:cxn ang="0">
                    <a:pos x="0" y="248"/>
                  </a:cxn>
                </a:cxnLst>
                <a:rect l="0" t="0" r="r" b="b"/>
                <a:pathLst>
                  <a:path w="63" h="287">
                    <a:moveTo>
                      <a:pt x="0" y="248"/>
                    </a:moveTo>
                    <a:lnTo>
                      <a:pt x="62" y="0"/>
                    </a:lnTo>
                    <a:lnTo>
                      <a:pt x="36" y="265"/>
                    </a:lnTo>
                    <a:lnTo>
                      <a:pt x="15" y="286"/>
                    </a:lnTo>
                    <a:lnTo>
                      <a:pt x="0" y="2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2" name="Freeform 96"/>
              <p:cNvSpPr>
                <a:spLocks noChangeAspect="1"/>
              </p:cNvSpPr>
              <p:nvPr/>
            </p:nvSpPr>
            <p:spPr bwMode="auto">
              <a:xfrm>
                <a:off x="4724" y="3281"/>
                <a:ext cx="42" cy="65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2" y="57"/>
                  </a:cxn>
                  <a:cxn ang="0">
                    <a:pos x="41" y="35"/>
                  </a:cxn>
                  <a:cxn ang="0">
                    <a:pos x="19" y="41"/>
                  </a:cxn>
                  <a:cxn ang="0">
                    <a:pos x="5" y="0"/>
                  </a:cxn>
                  <a:cxn ang="0">
                    <a:pos x="31" y="0"/>
                  </a:cxn>
                  <a:cxn ang="0">
                    <a:pos x="40" y="34"/>
                  </a:cxn>
                  <a:cxn ang="0">
                    <a:pos x="40" y="36"/>
                  </a:cxn>
                </a:cxnLst>
                <a:rect l="0" t="0" r="r" b="b"/>
                <a:pathLst>
                  <a:path w="42" h="65">
                    <a:moveTo>
                      <a:pt x="0" y="64"/>
                    </a:moveTo>
                    <a:lnTo>
                      <a:pt x="22" y="57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3" name="Freeform 97"/>
              <p:cNvSpPr>
                <a:spLocks noChangeAspect="1"/>
              </p:cNvSpPr>
              <p:nvPr/>
            </p:nvSpPr>
            <p:spPr bwMode="auto">
              <a:xfrm>
                <a:off x="4684" y="3080"/>
                <a:ext cx="63" cy="287"/>
              </a:xfrm>
              <a:custGeom>
                <a:avLst/>
                <a:gdLst/>
                <a:ahLst/>
                <a:cxnLst>
                  <a:cxn ang="0">
                    <a:pos x="62" y="248"/>
                  </a:cxn>
                  <a:cxn ang="0">
                    <a:pos x="0" y="0"/>
                  </a:cxn>
                  <a:cxn ang="0">
                    <a:pos x="26" y="265"/>
                  </a:cxn>
                  <a:cxn ang="0">
                    <a:pos x="47" y="286"/>
                  </a:cxn>
                  <a:cxn ang="0">
                    <a:pos x="62" y="248"/>
                  </a:cxn>
                </a:cxnLst>
                <a:rect l="0" t="0" r="r" b="b"/>
                <a:pathLst>
                  <a:path w="63" h="287">
                    <a:moveTo>
                      <a:pt x="62" y="248"/>
                    </a:moveTo>
                    <a:lnTo>
                      <a:pt x="0" y="0"/>
                    </a:lnTo>
                    <a:lnTo>
                      <a:pt x="26" y="265"/>
                    </a:lnTo>
                    <a:lnTo>
                      <a:pt x="47" y="286"/>
                    </a:lnTo>
                    <a:lnTo>
                      <a:pt x="62" y="2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4" name="Freeform 98"/>
              <p:cNvSpPr>
                <a:spLocks noChangeAspect="1"/>
              </p:cNvSpPr>
              <p:nvPr/>
            </p:nvSpPr>
            <p:spPr bwMode="auto">
              <a:xfrm>
                <a:off x="4766" y="3107"/>
                <a:ext cx="44" cy="241"/>
              </a:xfrm>
              <a:custGeom>
                <a:avLst/>
                <a:gdLst/>
                <a:ahLst/>
                <a:cxnLst>
                  <a:cxn ang="0">
                    <a:pos x="1" y="211"/>
                  </a:cxn>
                  <a:cxn ang="0">
                    <a:pos x="26" y="240"/>
                  </a:cxn>
                  <a:cxn ang="0">
                    <a:pos x="43" y="190"/>
                  </a:cxn>
                  <a:cxn ang="0">
                    <a:pos x="0" y="0"/>
                  </a:cxn>
                  <a:cxn ang="0">
                    <a:pos x="1" y="211"/>
                  </a:cxn>
                </a:cxnLst>
                <a:rect l="0" t="0" r="r" b="b"/>
                <a:pathLst>
                  <a:path w="44" h="241">
                    <a:moveTo>
                      <a:pt x="1" y="211"/>
                    </a:moveTo>
                    <a:lnTo>
                      <a:pt x="26" y="240"/>
                    </a:lnTo>
                    <a:lnTo>
                      <a:pt x="43" y="190"/>
                    </a:lnTo>
                    <a:lnTo>
                      <a:pt x="0" y="0"/>
                    </a:lnTo>
                    <a:lnTo>
                      <a:pt x="1" y="21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5" name="Freeform 99"/>
              <p:cNvSpPr>
                <a:spLocks noChangeAspect="1"/>
              </p:cNvSpPr>
              <p:nvPr/>
            </p:nvSpPr>
            <p:spPr bwMode="auto">
              <a:xfrm>
                <a:off x="4651" y="3189"/>
                <a:ext cx="41" cy="182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40" y="0"/>
                  </a:cxn>
                  <a:cxn ang="0">
                    <a:pos x="0" y="160"/>
                  </a:cxn>
                  <a:cxn ang="0">
                    <a:pos x="21" y="181"/>
                  </a:cxn>
                  <a:cxn ang="0">
                    <a:pos x="36" y="143"/>
                  </a:cxn>
                </a:cxnLst>
                <a:rect l="0" t="0" r="r" b="b"/>
                <a:pathLst>
                  <a:path w="41" h="182">
                    <a:moveTo>
                      <a:pt x="36" y="143"/>
                    </a:moveTo>
                    <a:lnTo>
                      <a:pt x="40" y="0"/>
                    </a:lnTo>
                    <a:lnTo>
                      <a:pt x="0" y="160"/>
                    </a:lnTo>
                    <a:lnTo>
                      <a:pt x="21" y="181"/>
                    </a:lnTo>
                    <a:lnTo>
                      <a:pt x="36" y="143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0036" name="AutoShape 100"/>
          <p:cNvSpPr>
            <a:spLocks noChangeArrowheads="1"/>
          </p:cNvSpPr>
          <p:nvPr/>
        </p:nvSpPr>
        <p:spPr bwMode="auto">
          <a:xfrm>
            <a:off x="1677988" y="6100763"/>
            <a:ext cx="5545137" cy="492125"/>
          </a:xfrm>
          <a:prstGeom prst="rightArrow">
            <a:avLst>
              <a:gd name="adj1" fmla="val 55667"/>
              <a:gd name="adj2" fmla="val 125458"/>
            </a:avLst>
          </a:prstGeom>
          <a:gradFill rotWithShape="0">
            <a:gsLst>
              <a:gs pos="0">
                <a:srgbClr val="618FFD">
                  <a:gamma/>
                  <a:tint val="0"/>
                  <a:invGamma/>
                </a:srgbClr>
              </a:gs>
              <a:gs pos="100000">
                <a:srgbClr val="618FFD"/>
              </a:gs>
            </a:gsLst>
            <a:lin ang="0" scaled="1"/>
          </a:gra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 b="1">
                <a:solidFill>
                  <a:schemeClr val="bg2"/>
                </a:solidFill>
                <a:latin typeface="Arial" charset="0"/>
              </a:rPr>
              <a:t>concentration</a:t>
            </a:r>
            <a:endParaRPr lang="en-US" sz="1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Solubility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Solubility</a:t>
            </a:r>
            <a:endParaRPr lang="en-US"/>
          </a:p>
          <a:p>
            <a:pPr lvl="1"/>
            <a:r>
              <a:rPr lang="en-US"/>
              <a:t>maximum grams of solute that will dissolve in 100 g of solvent at a given temperature</a:t>
            </a:r>
          </a:p>
          <a:p>
            <a:pPr lvl="1"/>
            <a:r>
              <a:rPr lang="en-US"/>
              <a:t>varies with temp</a:t>
            </a:r>
          </a:p>
          <a:p>
            <a:pPr lvl="1"/>
            <a:r>
              <a:rPr lang="en-US"/>
              <a:t>based on a saturated soln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Solubility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Solubility Curve</a:t>
            </a:r>
            <a:endParaRPr lang="en-US"/>
          </a:p>
          <a:p>
            <a:pPr lvl="1"/>
            <a:r>
              <a:rPr lang="en-US"/>
              <a:t>shows the dependence of solubility on temperature</a:t>
            </a:r>
          </a:p>
        </p:txBody>
      </p:sp>
      <p:pic>
        <p:nvPicPr>
          <p:cNvPr id="53256" name="Picture 8" descr="solubility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1388" y="1641475"/>
            <a:ext cx="3829050" cy="49498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Solubility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752600"/>
            <a:ext cx="8607425" cy="229235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Solids are more soluble at...</a:t>
            </a:r>
            <a:endParaRPr lang="en-US"/>
          </a:p>
          <a:p>
            <a:pPr lvl="1"/>
            <a:r>
              <a:rPr lang="en-US"/>
              <a:t>high temperatures.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290763" y="3074988"/>
            <a:ext cx="6853237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u"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Gases are more soluble at...</a:t>
            </a:r>
            <a:endParaRPr lang="en-US" sz="3400">
              <a:solidFill>
                <a:srgbClr val="FFFFFF"/>
              </a:solidFill>
              <a:latin typeface="Arial" charset="0"/>
            </a:endParaRPr>
          </a:p>
          <a:p>
            <a:pPr marL="2344738" lvl="1" indent="-285750" algn="l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low temperatures &amp;</a:t>
            </a:r>
          </a:p>
          <a:p>
            <a:pPr marL="2344738" lvl="1" indent="-285750" algn="l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high pressures (Henry’s Law).</a:t>
            </a:r>
          </a:p>
          <a:p>
            <a:pPr marL="2344738" lvl="1" indent="-285750" algn="l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3400" u="sng">
                <a:solidFill>
                  <a:srgbClr val="FFFFFF"/>
                </a:solidFill>
                <a:latin typeface="Arial" charset="0"/>
              </a:rPr>
              <a:t>EX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: nitrogen narcosis, the “bends,” soda</a:t>
            </a:r>
          </a:p>
        </p:txBody>
      </p:sp>
      <p:grpSp>
        <p:nvGrpSpPr>
          <p:cNvPr id="91141" name="Group 5"/>
          <p:cNvGrpSpPr>
            <a:grpSpLocks/>
          </p:cNvGrpSpPr>
          <p:nvPr/>
        </p:nvGrpSpPr>
        <p:grpSpPr bwMode="auto">
          <a:xfrm>
            <a:off x="481013" y="4043363"/>
            <a:ext cx="3536950" cy="2089150"/>
            <a:chOff x="3295" y="2654"/>
            <a:chExt cx="2228" cy="1316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>
              <a:off x="3295" y="2654"/>
              <a:ext cx="2228" cy="1316"/>
            </a:xfrm>
            <a:prstGeom prst="rect">
              <a:avLst/>
            </a:prstGeom>
            <a:solidFill>
              <a:srgbClr val="FFFFFF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1143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21" y="2892"/>
              <a:ext cx="1092" cy="10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</p:pic>
        <p:pic>
          <p:nvPicPr>
            <p:cNvPr id="91144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4" y="2663"/>
              <a:ext cx="1104" cy="12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  <p:bldP spid="91140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752600"/>
            <a:ext cx="8620125" cy="1495425"/>
          </a:xfrm>
          <a:noFill/>
          <a:ln/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Solution - </a:t>
            </a:r>
            <a:r>
              <a:rPr lang="en-US"/>
              <a:t>homogeneous mixture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4940300" y="3182938"/>
          <a:ext cx="3862388" cy="3025775"/>
        </p:xfrm>
        <a:graphic>
          <a:graphicData uri="http://schemas.openxmlformats.org/presentationml/2006/ole">
            <p:oleObj spid="_x0000_s44037" name="Clip" r:id="rId3" imgW="1805760" imgH="1415160" progId="MS_ClipArt_Gallery.5">
              <p:embed/>
            </p:oleObj>
          </a:graphicData>
        </a:graphic>
      </p:graphicFrame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331788" y="3070225"/>
            <a:ext cx="451802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Solute </a:t>
            </a:r>
            <a:r>
              <a:rPr lang="en-US" sz="3400">
                <a:solidFill>
                  <a:srgbClr val="FFFF66"/>
                </a:solidFill>
                <a:latin typeface="Arial" charset="0"/>
              </a:rPr>
              <a:t>- substance being dissolved</a:t>
            </a:r>
            <a:endParaRPr lang="en-US" sz="3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>
            <a:off x="4040188" y="2582863"/>
            <a:ext cx="2747962" cy="811212"/>
          </a:xfrm>
          <a:custGeom>
            <a:avLst/>
            <a:gdLst/>
            <a:ahLst/>
            <a:cxnLst>
              <a:cxn ang="0">
                <a:pos x="0" y="388"/>
              </a:cxn>
              <a:cxn ang="0">
                <a:pos x="101" y="218"/>
              </a:cxn>
              <a:cxn ang="0">
                <a:pos x="270" y="103"/>
              </a:cxn>
              <a:cxn ang="0">
                <a:pos x="439" y="49"/>
              </a:cxn>
              <a:cxn ang="0">
                <a:pos x="662" y="11"/>
              </a:cxn>
              <a:cxn ang="0">
                <a:pos x="1069" y="18"/>
              </a:cxn>
              <a:cxn ang="0">
                <a:pos x="1370" y="96"/>
              </a:cxn>
              <a:cxn ang="0">
                <a:pos x="1455" y="150"/>
              </a:cxn>
              <a:cxn ang="0">
                <a:pos x="1532" y="219"/>
              </a:cxn>
              <a:cxn ang="0">
                <a:pos x="1616" y="304"/>
              </a:cxn>
              <a:cxn ang="0">
                <a:pos x="1724" y="511"/>
              </a:cxn>
            </a:cxnLst>
            <a:rect l="0" t="0" r="r" b="b"/>
            <a:pathLst>
              <a:path w="1731" h="511">
                <a:moveTo>
                  <a:pt x="0" y="388"/>
                </a:moveTo>
                <a:cubicBezTo>
                  <a:pt x="23" y="302"/>
                  <a:pt x="47" y="284"/>
                  <a:pt x="101" y="218"/>
                </a:cubicBezTo>
                <a:cubicBezTo>
                  <a:pt x="135" y="176"/>
                  <a:pt x="217" y="132"/>
                  <a:pt x="270" y="103"/>
                </a:cubicBezTo>
                <a:cubicBezTo>
                  <a:pt x="320" y="75"/>
                  <a:pt x="383" y="64"/>
                  <a:pt x="439" y="49"/>
                </a:cubicBezTo>
                <a:cubicBezTo>
                  <a:pt x="521" y="28"/>
                  <a:pt x="579" y="30"/>
                  <a:pt x="662" y="11"/>
                </a:cubicBezTo>
                <a:cubicBezTo>
                  <a:pt x="771" y="13"/>
                  <a:pt x="932" y="0"/>
                  <a:pt x="1069" y="18"/>
                </a:cubicBezTo>
                <a:cubicBezTo>
                  <a:pt x="1180" y="33"/>
                  <a:pt x="1255" y="65"/>
                  <a:pt x="1370" y="96"/>
                </a:cubicBezTo>
                <a:cubicBezTo>
                  <a:pt x="1417" y="123"/>
                  <a:pt x="1402" y="134"/>
                  <a:pt x="1455" y="150"/>
                </a:cubicBezTo>
                <a:cubicBezTo>
                  <a:pt x="1491" y="179"/>
                  <a:pt x="1492" y="196"/>
                  <a:pt x="1532" y="219"/>
                </a:cubicBezTo>
                <a:cubicBezTo>
                  <a:pt x="1555" y="247"/>
                  <a:pt x="1583" y="285"/>
                  <a:pt x="1616" y="304"/>
                </a:cubicBezTo>
                <a:cubicBezTo>
                  <a:pt x="1630" y="321"/>
                  <a:pt x="1731" y="466"/>
                  <a:pt x="1724" y="511"/>
                </a:cubicBezTo>
              </a:path>
            </a:pathLst>
          </a:custGeom>
          <a:noFill/>
          <a:ln w="57150" cap="sq" cmpd="sng">
            <a:solidFill>
              <a:srgbClr val="FFFF66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Freeform 25"/>
          <p:cNvSpPr>
            <a:spLocks/>
          </p:cNvSpPr>
          <p:nvPr/>
        </p:nvSpPr>
        <p:spPr bwMode="auto">
          <a:xfrm>
            <a:off x="4468813" y="5994400"/>
            <a:ext cx="1697037" cy="488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6" y="177"/>
              </a:cxn>
              <a:cxn ang="0">
                <a:pos x="223" y="231"/>
              </a:cxn>
              <a:cxn ang="0">
                <a:pos x="500" y="308"/>
              </a:cxn>
              <a:cxn ang="0">
                <a:pos x="777" y="293"/>
              </a:cxn>
              <a:cxn ang="0">
                <a:pos x="908" y="254"/>
              </a:cxn>
              <a:cxn ang="0">
                <a:pos x="1000" y="193"/>
              </a:cxn>
              <a:cxn ang="0">
                <a:pos x="1039" y="162"/>
              </a:cxn>
              <a:cxn ang="0">
                <a:pos x="1069" y="124"/>
              </a:cxn>
            </a:cxnLst>
            <a:rect l="0" t="0" r="r" b="b"/>
            <a:pathLst>
              <a:path w="1069" h="308">
                <a:moveTo>
                  <a:pt x="0" y="0"/>
                </a:moveTo>
                <a:cubicBezTo>
                  <a:pt x="22" y="66"/>
                  <a:pt x="93" y="132"/>
                  <a:pt x="146" y="177"/>
                </a:cubicBezTo>
                <a:cubicBezTo>
                  <a:pt x="171" y="199"/>
                  <a:pt x="190" y="221"/>
                  <a:pt x="223" y="231"/>
                </a:cubicBezTo>
                <a:cubicBezTo>
                  <a:pt x="281" y="289"/>
                  <a:pt x="423" y="299"/>
                  <a:pt x="500" y="308"/>
                </a:cubicBezTo>
                <a:cubicBezTo>
                  <a:pt x="595" y="305"/>
                  <a:pt x="682" y="298"/>
                  <a:pt x="777" y="293"/>
                </a:cubicBezTo>
                <a:cubicBezTo>
                  <a:pt x="805" y="292"/>
                  <a:pt x="872" y="263"/>
                  <a:pt x="908" y="254"/>
                </a:cubicBezTo>
                <a:cubicBezTo>
                  <a:pt x="937" y="225"/>
                  <a:pt x="961" y="208"/>
                  <a:pt x="1000" y="193"/>
                </a:cubicBezTo>
                <a:cubicBezTo>
                  <a:pt x="1012" y="181"/>
                  <a:pt x="1027" y="174"/>
                  <a:pt x="1039" y="162"/>
                </a:cubicBezTo>
                <a:cubicBezTo>
                  <a:pt x="1039" y="162"/>
                  <a:pt x="1066" y="127"/>
                  <a:pt x="1069" y="124"/>
                </a:cubicBezTo>
              </a:path>
            </a:pathLst>
          </a:custGeom>
          <a:noFill/>
          <a:ln w="57150" cap="sq" cmpd="sng">
            <a:solidFill>
              <a:srgbClr val="5BFF5B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 advAuto="0"/>
      <p:bldP spid="6166" grpId="0" build="p" autoUpdateAnimBg="0"/>
      <p:bldP spid="6168" grpId="0" animBg="1"/>
      <p:bldP spid="61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Definitions</a:t>
            </a:r>
          </a:p>
        </p:txBody>
      </p:sp>
      <p:pic>
        <p:nvPicPr>
          <p:cNvPr id="50179" name="dissolving KMnO4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25" y="2112963"/>
            <a:ext cx="4475163" cy="33559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0180" name="Rectangle 2052"/>
          <p:cNvSpPr>
            <a:spLocks noChangeArrowheads="1"/>
          </p:cNvSpPr>
          <p:nvPr/>
        </p:nvSpPr>
        <p:spPr bwMode="auto">
          <a:xfrm>
            <a:off x="765175" y="5684838"/>
            <a:ext cx="37004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Solute </a:t>
            </a:r>
            <a:r>
              <a:rPr lang="en-US" sz="3400">
                <a:solidFill>
                  <a:srgbClr val="FFFF66"/>
                </a:solidFill>
                <a:latin typeface="Arial" charset="0"/>
              </a:rPr>
              <a:t>- KMnO</a:t>
            </a:r>
            <a:r>
              <a:rPr lang="en-US" sz="3400" baseline="-25000">
                <a:solidFill>
                  <a:srgbClr val="FFFF66"/>
                </a:solidFill>
                <a:latin typeface="Arial" charset="0"/>
              </a:rPr>
              <a:t>4</a:t>
            </a:r>
            <a:endParaRPr lang="en-US" sz="3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0181" name="Rectangle 2053"/>
          <p:cNvSpPr>
            <a:spLocks noChangeArrowheads="1"/>
          </p:cNvSpPr>
          <p:nvPr/>
        </p:nvSpPr>
        <p:spPr bwMode="auto">
          <a:xfrm>
            <a:off x="4994275" y="5684838"/>
            <a:ext cx="3392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b="1">
                <a:solidFill>
                  <a:srgbClr val="5BFF5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Solvent </a:t>
            </a:r>
            <a:r>
              <a:rPr lang="en-US" sz="3400">
                <a:solidFill>
                  <a:srgbClr val="5BFF5B"/>
                </a:solidFill>
                <a:latin typeface="Arial" charset="0"/>
              </a:rPr>
              <a:t>- H</a:t>
            </a:r>
            <a:r>
              <a:rPr lang="en-US" sz="3400" baseline="-25000">
                <a:solidFill>
                  <a:srgbClr val="5BFF5B"/>
                </a:solidFill>
                <a:latin typeface="Arial" charset="0"/>
              </a:rPr>
              <a:t>2</a:t>
            </a:r>
            <a:r>
              <a:rPr lang="en-US" sz="3400">
                <a:solidFill>
                  <a:srgbClr val="5BFF5B"/>
                </a:solidFill>
                <a:latin typeface="Arial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00" fill="hold"/>
                                        <p:tgtEl>
                                          <p:spTgt spid="501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0179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0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501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79"/>
                  </p:tgtEl>
                </p:cond>
              </p:nextCondLst>
            </p:seq>
          </p:childTnLst>
        </p:cTn>
      </p:par>
    </p:tnLst>
    <p:bldLst>
      <p:bldP spid="50180" grpId="0" build="p" autoUpdateAnimBg="0"/>
      <p:bldP spid="5018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Solvation</a:t>
            </a:r>
          </a:p>
        </p:txBody>
      </p:sp>
      <p:sp>
        <p:nvSpPr>
          <p:cNvPr id="952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38138" y="1754188"/>
            <a:ext cx="8686800" cy="6731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Solvation – </a:t>
            </a:r>
            <a:r>
              <a:rPr lang="en-US"/>
              <a:t>the process of dissolving</a:t>
            </a:r>
          </a:p>
        </p:txBody>
      </p:sp>
      <p:sp>
        <p:nvSpPr>
          <p:cNvPr id="95236" name="WordArt 1028"/>
          <p:cNvSpPr>
            <a:spLocks noChangeArrowheads="1" noChangeShapeType="1" noTextEdit="1"/>
          </p:cNvSpPr>
          <p:nvPr/>
        </p:nvSpPr>
        <p:spPr bwMode="auto">
          <a:xfrm>
            <a:off x="203200" y="3090863"/>
            <a:ext cx="1085850" cy="8747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>
                <a:ln w="9525" cap="sq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First...</a:t>
            </a:r>
          </a:p>
        </p:txBody>
      </p:sp>
      <p:sp>
        <p:nvSpPr>
          <p:cNvPr id="95237" name="WordArt 1029"/>
          <p:cNvSpPr>
            <a:spLocks noChangeArrowheads="1" noChangeShapeType="1" noTextEdit="1"/>
          </p:cNvSpPr>
          <p:nvPr/>
        </p:nvSpPr>
        <p:spPr bwMode="auto">
          <a:xfrm>
            <a:off x="203200" y="5002213"/>
            <a:ext cx="1085850" cy="8747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>
                <a:ln w="9525" cap="sq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Then...</a:t>
            </a:r>
          </a:p>
        </p:txBody>
      </p:sp>
      <p:sp>
        <p:nvSpPr>
          <p:cNvPr id="95238" name="Rectangle 1030"/>
          <p:cNvSpPr>
            <a:spLocks noChangeArrowheads="1"/>
          </p:cNvSpPr>
          <p:nvPr/>
        </p:nvSpPr>
        <p:spPr bwMode="auto">
          <a:xfrm>
            <a:off x="1617663" y="4802188"/>
            <a:ext cx="7056437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solute particles are separated and pulled into solution</a:t>
            </a:r>
          </a:p>
        </p:txBody>
      </p:sp>
      <p:sp>
        <p:nvSpPr>
          <p:cNvPr id="95239" name="Rectangle 1031"/>
          <p:cNvSpPr>
            <a:spLocks noChangeArrowheads="1"/>
          </p:cNvSpPr>
          <p:nvPr/>
        </p:nvSpPr>
        <p:spPr bwMode="auto">
          <a:xfrm>
            <a:off x="1617663" y="2963863"/>
            <a:ext cx="697706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solute particles are surrounded by solvent particles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bldLvl="2" autoUpdateAnimBg="0"/>
      <p:bldP spid="95236" grpId="0" animBg="1"/>
      <p:bldP spid="95237" grpId="0" animBg="1"/>
      <p:bldP spid="95238" grpId="0" build="p" bldLvl="2" autoUpdateAnimBg="0" advAuto="0"/>
      <p:bldP spid="95239" grpId="0" build="p" bldLvl="2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Solvation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754188"/>
            <a:ext cx="4330700" cy="239395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Dissociation</a:t>
            </a:r>
            <a:endParaRPr lang="en-US"/>
          </a:p>
          <a:p>
            <a:pPr lvl="1"/>
            <a:r>
              <a:rPr lang="en-US"/>
              <a:t>separation of an </a:t>
            </a:r>
            <a:r>
              <a:rPr lang="en-US">
                <a:solidFill>
                  <a:srgbClr val="FFFF00"/>
                </a:solidFill>
              </a:rPr>
              <a:t>ionic solid</a:t>
            </a:r>
            <a:r>
              <a:rPr lang="en-US"/>
              <a:t> into aqueous ions</a:t>
            </a:r>
          </a:p>
        </p:txBody>
      </p:sp>
      <p:pic>
        <p:nvPicPr>
          <p:cNvPr id="80901" name="dissoution of NaCl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1754188"/>
            <a:ext cx="4264025" cy="31988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0" y="5205413"/>
            <a:ext cx="9144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latin typeface="Arial" charset="0"/>
              </a:rPr>
              <a:t>NaCl(s) </a:t>
            </a:r>
            <a:r>
              <a:rPr lang="en-US" sz="36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 Na</a:t>
            </a:r>
            <a:r>
              <a:rPr lang="en-US" sz="3600" b="1" baseline="30000">
                <a:solidFill>
                  <a:schemeClr val="tx2"/>
                </a:solidFill>
                <a:latin typeface="Arial" charset="0"/>
                <a:sym typeface="Symbol" pitchFamily="18" charset="2"/>
              </a:rPr>
              <a:t>+</a:t>
            </a:r>
            <a:r>
              <a:rPr lang="en-US" sz="36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(aq) + Cl</a:t>
            </a:r>
            <a:r>
              <a:rPr lang="en-US" sz="3600" b="1" baseline="30000">
                <a:solidFill>
                  <a:schemeClr val="tx2"/>
                </a:solidFill>
                <a:latin typeface="Arial" charset="0"/>
                <a:sym typeface="Symbol" pitchFamily="18" charset="2"/>
              </a:rPr>
              <a:t>–</a:t>
            </a:r>
            <a:r>
              <a:rPr lang="en-US" sz="36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(aq)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sz="3600" b="1">
              <a:latin typeface="Arial" charset="0"/>
            </a:endParaRPr>
          </a:p>
        </p:txBody>
      </p:sp>
      <p:sp>
        <p:nvSpPr>
          <p:cNvPr id="8090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" y="6154738"/>
            <a:ext cx="390525" cy="417512"/>
          </a:xfrm>
          <a:prstGeom prst="actionButtonBackPrevious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99500" y="6153150"/>
            <a:ext cx="393700" cy="420688"/>
          </a:xfrm>
          <a:prstGeom prst="actionButtonForwardNext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Solvation</a:t>
            </a:r>
          </a:p>
        </p:txBody>
      </p:sp>
      <p:sp>
        <p:nvSpPr>
          <p:cNvPr id="79875" name="Rectangle 1027"/>
          <p:cNvSpPr>
            <a:spLocks noChangeAspect="1" noChangeArrowheads="1"/>
          </p:cNvSpPr>
          <p:nvPr/>
        </p:nvSpPr>
        <p:spPr bwMode="auto">
          <a:xfrm>
            <a:off x="6370638" y="3887788"/>
            <a:ext cx="20050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0" lang="en-US" sz="2800" b="1">
                <a:solidFill>
                  <a:srgbClr val="FFFF66"/>
                </a:solidFill>
                <a:latin typeface="Arial" charset="0"/>
              </a:rPr>
              <a:t>Strong</a:t>
            </a:r>
            <a:endParaRPr lang="en-US" sz="2800" b="1">
              <a:solidFill>
                <a:srgbClr val="FFFF00"/>
              </a:solidFill>
              <a:latin typeface="Arial" charset="0"/>
            </a:endParaRPr>
          </a:p>
          <a:p>
            <a:r>
              <a:rPr kumimoji="0" lang="en-US" sz="2800" b="1">
                <a:solidFill>
                  <a:srgbClr val="FFFF66"/>
                </a:solidFill>
                <a:latin typeface="Arial" charset="0"/>
              </a:rPr>
              <a:t>Electrolyte</a:t>
            </a:r>
          </a:p>
        </p:txBody>
      </p:sp>
      <p:sp>
        <p:nvSpPr>
          <p:cNvPr id="79876" name="Rectangle 1028"/>
          <p:cNvSpPr>
            <a:spLocks noChangeAspect="1" noChangeArrowheads="1"/>
          </p:cNvSpPr>
          <p:nvPr/>
        </p:nvSpPr>
        <p:spPr bwMode="auto">
          <a:xfrm>
            <a:off x="615950" y="3887788"/>
            <a:ext cx="2005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0" lang="en-US" sz="2800" b="1">
                <a:solidFill>
                  <a:srgbClr val="FFFF66"/>
                </a:solidFill>
                <a:latin typeface="Arial" charset="0"/>
              </a:rPr>
              <a:t>Non-</a:t>
            </a:r>
          </a:p>
          <a:p>
            <a:r>
              <a:rPr kumimoji="0" lang="en-US" sz="2800" b="1">
                <a:solidFill>
                  <a:srgbClr val="FFFF66"/>
                </a:solidFill>
                <a:latin typeface="Arial" charset="0"/>
              </a:rPr>
              <a:t>Electrolyte</a:t>
            </a:r>
            <a:endParaRPr lang="en-US" b="1">
              <a:latin typeface="Arial" charset="0"/>
            </a:endParaRPr>
          </a:p>
        </p:txBody>
      </p:sp>
      <p:sp>
        <p:nvSpPr>
          <p:cNvPr id="79877" name="Rectangle 1029"/>
          <p:cNvSpPr>
            <a:spLocks noChangeAspect="1" noChangeArrowheads="1"/>
          </p:cNvSpPr>
          <p:nvPr/>
        </p:nvSpPr>
        <p:spPr bwMode="auto">
          <a:xfrm>
            <a:off x="6124575" y="4953000"/>
            <a:ext cx="249713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600">
                <a:solidFill>
                  <a:srgbClr val="FFFFFF"/>
                </a:solidFill>
                <a:latin typeface="Arial" charset="0"/>
              </a:rPr>
              <a:t>solute exists as</a:t>
            </a:r>
          </a:p>
          <a:p>
            <a:r>
              <a:rPr lang="en-US" sz="2600" b="1">
                <a:solidFill>
                  <a:srgbClr val="FFFFFF"/>
                </a:solidFill>
                <a:latin typeface="Arial" charset="0"/>
              </a:rPr>
              <a:t>ions only</a:t>
            </a:r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</p:txBody>
      </p:sp>
      <p:grpSp>
        <p:nvGrpSpPr>
          <p:cNvPr id="79878" name="Group 1030"/>
          <p:cNvGrpSpPr>
            <a:grpSpLocks/>
          </p:cNvGrpSpPr>
          <p:nvPr/>
        </p:nvGrpSpPr>
        <p:grpSpPr bwMode="auto">
          <a:xfrm>
            <a:off x="6215063" y="1687513"/>
            <a:ext cx="2319337" cy="2000250"/>
            <a:chOff x="367" y="1171"/>
            <a:chExt cx="1461" cy="1260"/>
          </a:xfrm>
        </p:grpSpPr>
        <p:grpSp>
          <p:nvGrpSpPr>
            <p:cNvPr id="79879" name="Group 1031"/>
            <p:cNvGrpSpPr>
              <a:grpSpLocks noChangeAspect="1"/>
            </p:cNvGrpSpPr>
            <p:nvPr/>
          </p:nvGrpSpPr>
          <p:grpSpPr bwMode="auto">
            <a:xfrm>
              <a:off x="367" y="1171"/>
              <a:ext cx="1461" cy="1217"/>
              <a:chOff x="717" y="1359"/>
              <a:chExt cx="1172" cy="977"/>
            </a:xfrm>
          </p:grpSpPr>
          <p:sp>
            <p:nvSpPr>
              <p:cNvPr id="79880" name="Oval 1032"/>
              <p:cNvSpPr>
                <a:spLocks noChangeAspect="1" noChangeArrowheads="1"/>
              </p:cNvSpPr>
              <p:nvPr/>
            </p:nvSpPr>
            <p:spPr bwMode="auto">
              <a:xfrm>
                <a:off x="1521" y="1671"/>
                <a:ext cx="245" cy="74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1" name="Rectangle 1033"/>
              <p:cNvSpPr>
                <a:spLocks noChangeAspect="1" noChangeArrowheads="1"/>
              </p:cNvSpPr>
              <p:nvPr/>
            </p:nvSpPr>
            <p:spPr bwMode="auto">
              <a:xfrm>
                <a:off x="1096" y="1688"/>
                <a:ext cx="89" cy="56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2" name="Rectangle 1034"/>
              <p:cNvSpPr>
                <a:spLocks noChangeAspect="1" noChangeArrowheads="1"/>
              </p:cNvSpPr>
              <p:nvPr/>
            </p:nvSpPr>
            <p:spPr bwMode="auto">
              <a:xfrm>
                <a:off x="1083" y="1653"/>
                <a:ext cx="115" cy="596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0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3" name="Oval 1035"/>
              <p:cNvSpPr>
                <a:spLocks noChangeAspect="1" noChangeArrowheads="1"/>
              </p:cNvSpPr>
              <p:nvPr/>
            </p:nvSpPr>
            <p:spPr bwMode="auto">
              <a:xfrm>
                <a:off x="1083" y="2192"/>
                <a:ext cx="115" cy="136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4" name="Oval 1036"/>
              <p:cNvSpPr>
                <a:spLocks noChangeAspect="1" noChangeArrowheads="1"/>
              </p:cNvSpPr>
              <p:nvPr/>
            </p:nvSpPr>
            <p:spPr bwMode="auto">
              <a:xfrm>
                <a:off x="1084" y="2167"/>
                <a:ext cx="112" cy="146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0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5" name="Oval 1037"/>
              <p:cNvSpPr>
                <a:spLocks noChangeAspect="1" noChangeArrowheads="1"/>
              </p:cNvSpPr>
              <p:nvPr/>
            </p:nvSpPr>
            <p:spPr bwMode="auto">
              <a:xfrm>
                <a:off x="1069" y="1642"/>
                <a:ext cx="143" cy="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6" name="Arc 1038"/>
              <p:cNvSpPr>
                <a:spLocks noChangeAspect="1"/>
              </p:cNvSpPr>
              <p:nvPr/>
            </p:nvSpPr>
            <p:spPr bwMode="auto">
              <a:xfrm>
                <a:off x="1067" y="1654"/>
                <a:ext cx="13" cy="7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8"/>
                  <a:gd name="T1" fmla="*/ 0 h 21600"/>
                  <a:gd name="T2" fmla="*/ 21598 w 21598"/>
                  <a:gd name="T3" fmla="*/ 21298 h 21600"/>
                  <a:gd name="T4" fmla="*/ 0 w 2159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8" h="21600" fill="none" extrusionOk="0">
                    <a:moveTo>
                      <a:pt x="-1" y="0"/>
                    </a:moveTo>
                    <a:cubicBezTo>
                      <a:pt x="11811" y="0"/>
                      <a:pt x="21432" y="9487"/>
                      <a:pt x="21597" y="21298"/>
                    </a:cubicBezTo>
                  </a:path>
                  <a:path w="21598" h="21600" stroke="0" extrusionOk="0">
                    <a:moveTo>
                      <a:pt x="-1" y="0"/>
                    </a:moveTo>
                    <a:cubicBezTo>
                      <a:pt x="11811" y="0"/>
                      <a:pt x="21432" y="9487"/>
                      <a:pt x="21597" y="2129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7" name="Arc 1039"/>
              <p:cNvSpPr>
                <a:spLocks noChangeAspect="1"/>
              </p:cNvSpPr>
              <p:nvPr/>
            </p:nvSpPr>
            <p:spPr bwMode="auto">
              <a:xfrm>
                <a:off x="1202" y="1649"/>
                <a:ext cx="13" cy="72"/>
              </a:xfrm>
              <a:custGeom>
                <a:avLst/>
                <a:gdLst>
                  <a:gd name="G0" fmla="+- 21598 0 0"/>
                  <a:gd name="G1" fmla="+- 21537 0 0"/>
                  <a:gd name="G2" fmla="+- 21600 0 0"/>
                  <a:gd name="T0" fmla="*/ 0 w 21598"/>
                  <a:gd name="T1" fmla="*/ 21239 h 21537"/>
                  <a:gd name="T2" fmla="*/ 19953 w 21598"/>
                  <a:gd name="T3" fmla="*/ 0 h 21537"/>
                  <a:gd name="T4" fmla="*/ 21598 w 21598"/>
                  <a:gd name="T5" fmla="*/ 21537 h 21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8" h="21537" fill="none" extrusionOk="0">
                    <a:moveTo>
                      <a:pt x="0" y="21239"/>
                    </a:moveTo>
                    <a:cubicBezTo>
                      <a:pt x="154" y="10063"/>
                      <a:pt x="8808" y="850"/>
                      <a:pt x="19952" y="-1"/>
                    </a:cubicBezTo>
                  </a:path>
                  <a:path w="21598" h="21537" stroke="0" extrusionOk="0">
                    <a:moveTo>
                      <a:pt x="0" y="21239"/>
                    </a:moveTo>
                    <a:cubicBezTo>
                      <a:pt x="154" y="10063"/>
                      <a:pt x="8808" y="850"/>
                      <a:pt x="19952" y="-1"/>
                    </a:cubicBezTo>
                    <a:lnTo>
                      <a:pt x="21598" y="2153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8" name="Oval 1040"/>
              <p:cNvSpPr>
                <a:spLocks noChangeAspect="1" noChangeArrowheads="1"/>
              </p:cNvSpPr>
              <p:nvPr/>
            </p:nvSpPr>
            <p:spPr bwMode="auto">
              <a:xfrm>
                <a:off x="1081" y="1647"/>
                <a:ext cx="117" cy="29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9" name="Freeform 1041"/>
              <p:cNvSpPr>
                <a:spLocks noChangeAspect="1"/>
              </p:cNvSpPr>
              <p:nvPr/>
            </p:nvSpPr>
            <p:spPr bwMode="auto">
              <a:xfrm>
                <a:off x="1064" y="1645"/>
                <a:ext cx="153" cy="2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5"/>
                  </a:cxn>
                  <a:cxn ang="0">
                    <a:pos x="1" y="8"/>
                  </a:cxn>
                  <a:cxn ang="0">
                    <a:pos x="3" y="9"/>
                  </a:cxn>
                  <a:cxn ang="0">
                    <a:pos x="7" y="13"/>
                  </a:cxn>
                  <a:cxn ang="0">
                    <a:pos x="16" y="14"/>
                  </a:cxn>
                  <a:cxn ang="0">
                    <a:pos x="33" y="19"/>
                  </a:cxn>
                  <a:cxn ang="0">
                    <a:pos x="55" y="22"/>
                  </a:cxn>
                  <a:cxn ang="0">
                    <a:pos x="72" y="22"/>
                  </a:cxn>
                  <a:cxn ang="0">
                    <a:pos x="94" y="22"/>
                  </a:cxn>
                  <a:cxn ang="0">
                    <a:pos x="119" y="20"/>
                  </a:cxn>
                  <a:cxn ang="0">
                    <a:pos x="138" y="16"/>
                  </a:cxn>
                  <a:cxn ang="0">
                    <a:pos x="146" y="13"/>
                  </a:cxn>
                  <a:cxn ang="0">
                    <a:pos x="152" y="5"/>
                  </a:cxn>
                  <a:cxn ang="0">
                    <a:pos x="152" y="2"/>
                  </a:cxn>
                  <a:cxn ang="0">
                    <a:pos x="151" y="2"/>
                  </a:cxn>
                  <a:cxn ang="0">
                    <a:pos x="145" y="7"/>
                  </a:cxn>
                  <a:cxn ang="0">
                    <a:pos x="130" y="11"/>
                  </a:cxn>
                  <a:cxn ang="0">
                    <a:pos x="115" y="11"/>
                  </a:cxn>
                  <a:cxn ang="0">
                    <a:pos x="98" y="12"/>
                  </a:cxn>
                  <a:cxn ang="0">
                    <a:pos x="84" y="12"/>
                  </a:cxn>
                  <a:cxn ang="0">
                    <a:pos x="70" y="13"/>
                  </a:cxn>
                  <a:cxn ang="0">
                    <a:pos x="52" y="13"/>
                  </a:cxn>
                  <a:cxn ang="0">
                    <a:pos x="38" y="11"/>
                  </a:cxn>
                  <a:cxn ang="0">
                    <a:pos x="14" y="8"/>
                  </a:cxn>
                  <a:cxn ang="0">
                    <a:pos x="3" y="4"/>
                  </a:cxn>
                  <a:cxn ang="0">
                    <a:pos x="9" y="0"/>
                  </a:cxn>
                </a:cxnLst>
                <a:rect l="0" t="0" r="r" b="b"/>
                <a:pathLst>
                  <a:path w="153" h="23">
                    <a:moveTo>
                      <a:pt x="9" y="0"/>
                    </a:moveTo>
                    <a:lnTo>
                      <a:pt x="0" y="5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7" y="13"/>
                    </a:lnTo>
                    <a:lnTo>
                      <a:pt x="16" y="14"/>
                    </a:lnTo>
                    <a:lnTo>
                      <a:pt x="33" y="19"/>
                    </a:lnTo>
                    <a:lnTo>
                      <a:pt x="55" y="22"/>
                    </a:lnTo>
                    <a:lnTo>
                      <a:pt x="72" y="22"/>
                    </a:lnTo>
                    <a:lnTo>
                      <a:pt x="94" y="22"/>
                    </a:lnTo>
                    <a:lnTo>
                      <a:pt x="119" y="20"/>
                    </a:lnTo>
                    <a:lnTo>
                      <a:pt x="138" y="16"/>
                    </a:lnTo>
                    <a:lnTo>
                      <a:pt x="146" y="13"/>
                    </a:lnTo>
                    <a:lnTo>
                      <a:pt x="152" y="5"/>
                    </a:lnTo>
                    <a:lnTo>
                      <a:pt x="152" y="2"/>
                    </a:lnTo>
                    <a:lnTo>
                      <a:pt x="151" y="2"/>
                    </a:lnTo>
                    <a:lnTo>
                      <a:pt x="145" y="7"/>
                    </a:lnTo>
                    <a:lnTo>
                      <a:pt x="130" y="11"/>
                    </a:lnTo>
                    <a:lnTo>
                      <a:pt x="115" y="11"/>
                    </a:lnTo>
                    <a:lnTo>
                      <a:pt x="98" y="12"/>
                    </a:lnTo>
                    <a:lnTo>
                      <a:pt x="84" y="12"/>
                    </a:lnTo>
                    <a:lnTo>
                      <a:pt x="70" y="13"/>
                    </a:lnTo>
                    <a:lnTo>
                      <a:pt x="52" y="13"/>
                    </a:lnTo>
                    <a:lnTo>
                      <a:pt x="38" y="11"/>
                    </a:lnTo>
                    <a:lnTo>
                      <a:pt x="14" y="8"/>
                    </a:lnTo>
                    <a:lnTo>
                      <a:pt x="3" y="4"/>
                    </a:lnTo>
                    <a:lnTo>
                      <a:pt x="9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0" name="Rectangle 1042"/>
              <p:cNvSpPr>
                <a:spLocks noChangeAspect="1" noChangeArrowheads="1"/>
              </p:cNvSpPr>
              <p:nvPr/>
            </p:nvSpPr>
            <p:spPr bwMode="auto">
              <a:xfrm>
                <a:off x="1083" y="1666"/>
                <a:ext cx="113" cy="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1" name="Freeform 1043"/>
              <p:cNvSpPr>
                <a:spLocks noChangeAspect="1"/>
              </p:cNvSpPr>
              <p:nvPr/>
            </p:nvSpPr>
            <p:spPr bwMode="auto">
              <a:xfrm>
                <a:off x="1074" y="1659"/>
                <a:ext cx="130" cy="75"/>
              </a:xfrm>
              <a:custGeom>
                <a:avLst/>
                <a:gdLst/>
                <a:ahLst/>
                <a:cxnLst>
                  <a:cxn ang="0">
                    <a:pos x="11" y="66"/>
                  </a:cxn>
                  <a:cxn ang="0">
                    <a:pos x="10" y="27"/>
                  </a:cxn>
                  <a:cxn ang="0">
                    <a:pos x="14" y="13"/>
                  </a:cxn>
                  <a:cxn ang="0">
                    <a:pos x="30" y="12"/>
                  </a:cxn>
                  <a:cxn ang="0">
                    <a:pos x="67" y="15"/>
                  </a:cxn>
                  <a:cxn ang="0">
                    <a:pos x="101" y="17"/>
                  </a:cxn>
                  <a:cxn ang="0">
                    <a:pos x="114" y="36"/>
                  </a:cxn>
                  <a:cxn ang="0">
                    <a:pos x="119" y="60"/>
                  </a:cxn>
                  <a:cxn ang="0">
                    <a:pos x="122" y="74"/>
                  </a:cxn>
                  <a:cxn ang="0">
                    <a:pos x="124" y="27"/>
                  </a:cxn>
                  <a:cxn ang="0">
                    <a:pos x="127" y="14"/>
                  </a:cxn>
                  <a:cxn ang="0">
                    <a:pos x="129" y="1"/>
                  </a:cxn>
                  <a:cxn ang="0">
                    <a:pos x="119" y="3"/>
                  </a:cxn>
                  <a:cxn ang="0">
                    <a:pos x="102" y="7"/>
                  </a:cxn>
                  <a:cxn ang="0">
                    <a:pos x="66" y="9"/>
                  </a:cxn>
                  <a:cxn ang="0">
                    <a:pos x="33" y="9"/>
                  </a:cxn>
                  <a:cxn ang="0">
                    <a:pos x="7" y="3"/>
                  </a:cxn>
                  <a:cxn ang="0">
                    <a:pos x="0" y="0"/>
                  </a:cxn>
                  <a:cxn ang="0">
                    <a:pos x="7" y="28"/>
                  </a:cxn>
                  <a:cxn ang="0">
                    <a:pos x="11" y="69"/>
                  </a:cxn>
                </a:cxnLst>
                <a:rect l="0" t="0" r="r" b="b"/>
                <a:pathLst>
                  <a:path w="130" h="75">
                    <a:moveTo>
                      <a:pt x="11" y="66"/>
                    </a:moveTo>
                    <a:lnTo>
                      <a:pt x="10" y="27"/>
                    </a:lnTo>
                    <a:lnTo>
                      <a:pt x="14" y="13"/>
                    </a:lnTo>
                    <a:lnTo>
                      <a:pt x="30" y="12"/>
                    </a:lnTo>
                    <a:lnTo>
                      <a:pt x="67" y="15"/>
                    </a:lnTo>
                    <a:lnTo>
                      <a:pt x="101" y="17"/>
                    </a:lnTo>
                    <a:lnTo>
                      <a:pt x="114" y="36"/>
                    </a:lnTo>
                    <a:lnTo>
                      <a:pt x="119" y="60"/>
                    </a:lnTo>
                    <a:lnTo>
                      <a:pt x="122" y="74"/>
                    </a:lnTo>
                    <a:lnTo>
                      <a:pt x="124" y="27"/>
                    </a:lnTo>
                    <a:lnTo>
                      <a:pt x="127" y="14"/>
                    </a:lnTo>
                    <a:lnTo>
                      <a:pt x="129" y="1"/>
                    </a:lnTo>
                    <a:lnTo>
                      <a:pt x="119" y="3"/>
                    </a:lnTo>
                    <a:lnTo>
                      <a:pt x="102" y="7"/>
                    </a:lnTo>
                    <a:lnTo>
                      <a:pt x="66" y="9"/>
                    </a:lnTo>
                    <a:lnTo>
                      <a:pt x="33" y="9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7" y="28"/>
                    </a:lnTo>
                    <a:lnTo>
                      <a:pt x="11" y="69"/>
                    </a:lnTo>
                  </a:path>
                </a:pathLst>
              </a:custGeom>
              <a:solidFill>
                <a:srgbClr val="DADAD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2" name="Oval 1044"/>
              <p:cNvSpPr>
                <a:spLocks noChangeAspect="1" noChangeArrowheads="1"/>
              </p:cNvSpPr>
              <p:nvPr/>
            </p:nvSpPr>
            <p:spPr bwMode="auto">
              <a:xfrm>
                <a:off x="1099" y="1837"/>
                <a:ext cx="82" cy="9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3" name="Oval 1045"/>
              <p:cNvSpPr>
                <a:spLocks noChangeAspect="1" noChangeArrowheads="1"/>
              </p:cNvSpPr>
              <p:nvPr/>
            </p:nvSpPr>
            <p:spPr bwMode="auto">
              <a:xfrm>
                <a:off x="1086" y="1831"/>
                <a:ext cx="109" cy="1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4" name="Rectangle 1046"/>
              <p:cNvSpPr>
                <a:spLocks noChangeAspect="1" noChangeArrowheads="1"/>
              </p:cNvSpPr>
              <p:nvPr/>
            </p:nvSpPr>
            <p:spPr bwMode="auto">
              <a:xfrm>
                <a:off x="1347" y="1696"/>
                <a:ext cx="89" cy="56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5" name="Rectangle 1047"/>
              <p:cNvSpPr>
                <a:spLocks noChangeAspect="1" noChangeArrowheads="1"/>
              </p:cNvSpPr>
              <p:nvPr/>
            </p:nvSpPr>
            <p:spPr bwMode="auto">
              <a:xfrm>
                <a:off x="1333" y="1661"/>
                <a:ext cx="116" cy="59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0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6" name="Oval 1048"/>
              <p:cNvSpPr>
                <a:spLocks noChangeAspect="1" noChangeArrowheads="1"/>
              </p:cNvSpPr>
              <p:nvPr/>
            </p:nvSpPr>
            <p:spPr bwMode="auto">
              <a:xfrm>
                <a:off x="1333" y="2200"/>
                <a:ext cx="116" cy="136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7" name="Oval 1049"/>
              <p:cNvSpPr>
                <a:spLocks noChangeAspect="1" noChangeArrowheads="1"/>
              </p:cNvSpPr>
              <p:nvPr/>
            </p:nvSpPr>
            <p:spPr bwMode="auto">
              <a:xfrm>
                <a:off x="1335" y="2175"/>
                <a:ext cx="112" cy="147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0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8" name="Oval 1050"/>
              <p:cNvSpPr>
                <a:spLocks noChangeAspect="1" noChangeArrowheads="1"/>
              </p:cNvSpPr>
              <p:nvPr/>
            </p:nvSpPr>
            <p:spPr bwMode="auto">
              <a:xfrm>
                <a:off x="1320" y="1649"/>
                <a:ext cx="142" cy="1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9" name="Arc 1051"/>
              <p:cNvSpPr>
                <a:spLocks noChangeAspect="1"/>
              </p:cNvSpPr>
              <p:nvPr/>
            </p:nvSpPr>
            <p:spPr bwMode="auto">
              <a:xfrm>
                <a:off x="1318" y="1662"/>
                <a:ext cx="13" cy="7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8"/>
                  <a:gd name="T1" fmla="*/ 0 h 21600"/>
                  <a:gd name="T2" fmla="*/ 21598 w 21598"/>
                  <a:gd name="T3" fmla="*/ 21298 h 21600"/>
                  <a:gd name="T4" fmla="*/ 0 w 2159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8" h="21600" fill="none" extrusionOk="0">
                    <a:moveTo>
                      <a:pt x="-1" y="0"/>
                    </a:moveTo>
                    <a:cubicBezTo>
                      <a:pt x="11811" y="0"/>
                      <a:pt x="21432" y="9487"/>
                      <a:pt x="21597" y="21298"/>
                    </a:cubicBezTo>
                  </a:path>
                  <a:path w="21598" h="21600" stroke="0" extrusionOk="0">
                    <a:moveTo>
                      <a:pt x="-1" y="0"/>
                    </a:moveTo>
                    <a:cubicBezTo>
                      <a:pt x="11811" y="0"/>
                      <a:pt x="21432" y="9487"/>
                      <a:pt x="21597" y="2129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0" name="Arc 1052"/>
              <p:cNvSpPr>
                <a:spLocks noChangeAspect="1"/>
              </p:cNvSpPr>
              <p:nvPr/>
            </p:nvSpPr>
            <p:spPr bwMode="auto">
              <a:xfrm>
                <a:off x="1453" y="1658"/>
                <a:ext cx="13" cy="72"/>
              </a:xfrm>
              <a:custGeom>
                <a:avLst/>
                <a:gdLst>
                  <a:gd name="G0" fmla="+- 21598 0 0"/>
                  <a:gd name="G1" fmla="+- 21537 0 0"/>
                  <a:gd name="G2" fmla="+- 21600 0 0"/>
                  <a:gd name="T0" fmla="*/ 0 w 21598"/>
                  <a:gd name="T1" fmla="*/ 21239 h 21537"/>
                  <a:gd name="T2" fmla="*/ 19953 w 21598"/>
                  <a:gd name="T3" fmla="*/ 0 h 21537"/>
                  <a:gd name="T4" fmla="*/ 21598 w 21598"/>
                  <a:gd name="T5" fmla="*/ 21537 h 21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8" h="21537" fill="none" extrusionOk="0">
                    <a:moveTo>
                      <a:pt x="0" y="21239"/>
                    </a:moveTo>
                    <a:cubicBezTo>
                      <a:pt x="154" y="10063"/>
                      <a:pt x="8808" y="850"/>
                      <a:pt x="19952" y="-1"/>
                    </a:cubicBezTo>
                  </a:path>
                  <a:path w="21598" h="21537" stroke="0" extrusionOk="0">
                    <a:moveTo>
                      <a:pt x="0" y="21239"/>
                    </a:moveTo>
                    <a:cubicBezTo>
                      <a:pt x="154" y="10063"/>
                      <a:pt x="8808" y="850"/>
                      <a:pt x="19952" y="-1"/>
                    </a:cubicBezTo>
                    <a:lnTo>
                      <a:pt x="21598" y="2153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1" name="Oval 1053"/>
              <p:cNvSpPr>
                <a:spLocks noChangeAspect="1" noChangeArrowheads="1"/>
              </p:cNvSpPr>
              <p:nvPr/>
            </p:nvSpPr>
            <p:spPr bwMode="auto">
              <a:xfrm>
                <a:off x="1332" y="1655"/>
                <a:ext cx="117" cy="29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2" name="Freeform 1054"/>
              <p:cNvSpPr>
                <a:spLocks noChangeAspect="1"/>
              </p:cNvSpPr>
              <p:nvPr/>
            </p:nvSpPr>
            <p:spPr bwMode="auto">
              <a:xfrm>
                <a:off x="1315" y="1653"/>
                <a:ext cx="153" cy="2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5"/>
                  </a:cxn>
                  <a:cxn ang="0">
                    <a:pos x="1" y="8"/>
                  </a:cxn>
                  <a:cxn ang="0">
                    <a:pos x="3" y="10"/>
                  </a:cxn>
                  <a:cxn ang="0">
                    <a:pos x="7" y="13"/>
                  </a:cxn>
                  <a:cxn ang="0">
                    <a:pos x="16" y="15"/>
                  </a:cxn>
                  <a:cxn ang="0">
                    <a:pos x="33" y="20"/>
                  </a:cxn>
                  <a:cxn ang="0">
                    <a:pos x="55" y="23"/>
                  </a:cxn>
                  <a:cxn ang="0">
                    <a:pos x="72" y="23"/>
                  </a:cxn>
                  <a:cxn ang="0">
                    <a:pos x="94" y="23"/>
                  </a:cxn>
                  <a:cxn ang="0">
                    <a:pos x="119" y="21"/>
                  </a:cxn>
                  <a:cxn ang="0">
                    <a:pos x="138" y="17"/>
                  </a:cxn>
                  <a:cxn ang="0">
                    <a:pos x="146" y="13"/>
                  </a:cxn>
                  <a:cxn ang="0">
                    <a:pos x="152" y="5"/>
                  </a:cxn>
                  <a:cxn ang="0">
                    <a:pos x="152" y="2"/>
                  </a:cxn>
                  <a:cxn ang="0">
                    <a:pos x="151" y="2"/>
                  </a:cxn>
                  <a:cxn ang="0">
                    <a:pos x="145" y="7"/>
                  </a:cxn>
                  <a:cxn ang="0">
                    <a:pos x="130" y="11"/>
                  </a:cxn>
                  <a:cxn ang="0">
                    <a:pos x="115" y="12"/>
                  </a:cxn>
                  <a:cxn ang="0">
                    <a:pos x="98" y="13"/>
                  </a:cxn>
                  <a:cxn ang="0">
                    <a:pos x="84" y="13"/>
                  </a:cxn>
                  <a:cxn ang="0">
                    <a:pos x="70" y="13"/>
                  </a:cxn>
                  <a:cxn ang="0">
                    <a:pos x="52" y="13"/>
                  </a:cxn>
                  <a:cxn ang="0">
                    <a:pos x="38" y="11"/>
                  </a:cxn>
                  <a:cxn ang="0">
                    <a:pos x="14" y="8"/>
                  </a:cxn>
                  <a:cxn ang="0">
                    <a:pos x="3" y="4"/>
                  </a:cxn>
                  <a:cxn ang="0">
                    <a:pos x="9" y="0"/>
                  </a:cxn>
                </a:cxnLst>
                <a:rect l="0" t="0" r="r" b="b"/>
                <a:pathLst>
                  <a:path w="153" h="24">
                    <a:moveTo>
                      <a:pt x="9" y="0"/>
                    </a:moveTo>
                    <a:lnTo>
                      <a:pt x="0" y="5"/>
                    </a:lnTo>
                    <a:lnTo>
                      <a:pt x="1" y="8"/>
                    </a:lnTo>
                    <a:lnTo>
                      <a:pt x="3" y="10"/>
                    </a:lnTo>
                    <a:lnTo>
                      <a:pt x="7" y="13"/>
                    </a:lnTo>
                    <a:lnTo>
                      <a:pt x="16" y="15"/>
                    </a:lnTo>
                    <a:lnTo>
                      <a:pt x="33" y="20"/>
                    </a:lnTo>
                    <a:lnTo>
                      <a:pt x="55" y="23"/>
                    </a:lnTo>
                    <a:lnTo>
                      <a:pt x="72" y="23"/>
                    </a:lnTo>
                    <a:lnTo>
                      <a:pt x="94" y="23"/>
                    </a:lnTo>
                    <a:lnTo>
                      <a:pt x="119" y="21"/>
                    </a:lnTo>
                    <a:lnTo>
                      <a:pt x="138" y="17"/>
                    </a:lnTo>
                    <a:lnTo>
                      <a:pt x="146" y="13"/>
                    </a:lnTo>
                    <a:lnTo>
                      <a:pt x="152" y="5"/>
                    </a:lnTo>
                    <a:lnTo>
                      <a:pt x="152" y="2"/>
                    </a:lnTo>
                    <a:lnTo>
                      <a:pt x="151" y="2"/>
                    </a:lnTo>
                    <a:lnTo>
                      <a:pt x="145" y="7"/>
                    </a:lnTo>
                    <a:lnTo>
                      <a:pt x="130" y="11"/>
                    </a:lnTo>
                    <a:lnTo>
                      <a:pt x="115" y="12"/>
                    </a:lnTo>
                    <a:lnTo>
                      <a:pt x="98" y="13"/>
                    </a:lnTo>
                    <a:lnTo>
                      <a:pt x="84" y="13"/>
                    </a:lnTo>
                    <a:lnTo>
                      <a:pt x="70" y="13"/>
                    </a:lnTo>
                    <a:lnTo>
                      <a:pt x="52" y="13"/>
                    </a:lnTo>
                    <a:lnTo>
                      <a:pt x="38" y="11"/>
                    </a:lnTo>
                    <a:lnTo>
                      <a:pt x="14" y="8"/>
                    </a:lnTo>
                    <a:lnTo>
                      <a:pt x="3" y="4"/>
                    </a:lnTo>
                    <a:lnTo>
                      <a:pt x="9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03" name="Rectangle 1055"/>
              <p:cNvSpPr>
                <a:spLocks noChangeAspect="1" noChangeArrowheads="1"/>
              </p:cNvSpPr>
              <p:nvPr/>
            </p:nvSpPr>
            <p:spPr bwMode="auto">
              <a:xfrm>
                <a:off x="1334" y="1674"/>
                <a:ext cx="113" cy="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4" name="Freeform 1056"/>
              <p:cNvSpPr>
                <a:spLocks noChangeAspect="1"/>
              </p:cNvSpPr>
              <p:nvPr/>
            </p:nvSpPr>
            <p:spPr bwMode="auto">
              <a:xfrm>
                <a:off x="1325" y="1667"/>
                <a:ext cx="130" cy="75"/>
              </a:xfrm>
              <a:custGeom>
                <a:avLst/>
                <a:gdLst/>
                <a:ahLst/>
                <a:cxnLst>
                  <a:cxn ang="0">
                    <a:pos x="11" y="66"/>
                  </a:cxn>
                  <a:cxn ang="0">
                    <a:pos x="10" y="27"/>
                  </a:cxn>
                  <a:cxn ang="0">
                    <a:pos x="14" y="13"/>
                  </a:cxn>
                  <a:cxn ang="0">
                    <a:pos x="30" y="12"/>
                  </a:cxn>
                  <a:cxn ang="0">
                    <a:pos x="67" y="15"/>
                  </a:cxn>
                  <a:cxn ang="0">
                    <a:pos x="101" y="17"/>
                  </a:cxn>
                  <a:cxn ang="0">
                    <a:pos x="114" y="36"/>
                  </a:cxn>
                  <a:cxn ang="0">
                    <a:pos x="119" y="60"/>
                  </a:cxn>
                  <a:cxn ang="0">
                    <a:pos x="122" y="74"/>
                  </a:cxn>
                  <a:cxn ang="0">
                    <a:pos x="124" y="27"/>
                  </a:cxn>
                  <a:cxn ang="0">
                    <a:pos x="127" y="14"/>
                  </a:cxn>
                  <a:cxn ang="0">
                    <a:pos x="129" y="1"/>
                  </a:cxn>
                  <a:cxn ang="0">
                    <a:pos x="119" y="3"/>
                  </a:cxn>
                  <a:cxn ang="0">
                    <a:pos x="102" y="7"/>
                  </a:cxn>
                  <a:cxn ang="0">
                    <a:pos x="66" y="9"/>
                  </a:cxn>
                  <a:cxn ang="0">
                    <a:pos x="33" y="9"/>
                  </a:cxn>
                  <a:cxn ang="0">
                    <a:pos x="7" y="3"/>
                  </a:cxn>
                  <a:cxn ang="0">
                    <a:pos x="0" y="0"/>
                  </a:cxn>
                  <a:cxn ang="0">
                    <a:pos x="7" y="28"/>
                  </a:cxn>
                  <a:cxn ang="0">
                    <a:pos x="11" y="69"/>
                  </a:cxn>
                </a:cxnLst>
                <a:rect l="0" t="0" r="r" b="b"/>
                <a:pathLst>
                  <a:path w="130" h="75">
                    <a:moveTo>
                      <a:pt x="11" y="66"/>
                    </a:moveTo>
                    <a:lnTo>
                      <a:pt x="10" y="27"/>
                    </a:lnTo>
                    <a:lnTo>
                      <a:pt x="14" y="13"/>
                    </a:lnTo>
                    <a:lnTo>
                      <a:pt x="30" y="12"/>
                    </a:lnTo>
                    <a:lnTo>
                      <a:pt x="67" y="15"/>
                    </a:lnTo>
                    <a:lnTo>
                      <a:pt x="101" y="17"/>
                    </a:lnTo>
                    <a:lnTo>
                      <a:pt x="114" y="36"/>
                    </a:lnTo>
                    <a:lnTo>
                      <a:pt x="119" y="60"/>
                    </a:lnTo>
                    <a:lnTo>
                      <a:pt x="122" y="74"/>
                    </a:lnTo>
                    <a:lnTo>
                      <a:pt x="124" y="27"/>
                    </a:lnTo>
                    <a:lnTo>
                      <a:pt x="127" y="14"/>
                    </a:lnTo>
                    <a:lnTo>
                      <a:pt x="129" y="1"/>
                    </a:lnTo>
                    <a:lnTo>
                      <a:pt x="119" y="3"/>
                    </a:lnTo>
                    <a:lnTo>
                      <a:pt x="102" y="7"/>
                    </a:lnTo>
                    <a:lnTo>
                      <a:pt x="66" y="9"/>
                    </a:lnTo>
                    <a:lnTo>
                      <a:pt x="33" y="9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7" y="28"/>
                    </a:lnTo>
                    <a:lnTo>
                      <a:pt x="11" y="69"/>
                    </a:lnTo>
                  </a:path>
                </a:pathLst>
              </a:custGeom>
              <a:solidFill>
                <a:srgbClr val="DADAD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05" name="Oval 1057"/>
              <p:cNvSpPr>
                <a:spLocks noChangeAspect="1" noChangeArrowheads="1"/>
              </p:cNvSpPr>
              <p:nvPr/>
            </p:nvSpPr>
            <p:spPr bwMode="auto">
              <a:xfrm>
                <a:off x="1350" y="1845"/>
                <a:ext cx="82" cy="9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6" name="Oval 1058"/>
              <p:cNvSpPr>
                <a:spLocks noChangeAspect="1" noChangeArrowheads="1"/>
              </p:cNvSpPr>
              <p:nvPr/>
            </p:nvSpPr>
            <p:spPr bwMode="auto">
              <a:xfrm>
                <a:off x="1337" y="1839"/>
                <a:ext cx="108" cy="1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7" name="Rectangle 1059"/>
              <p:cNvSpPr>
                <a:spLocks noChangeAspect="1" noChangeArrowheads="1"/>
              </p:cNvSpPr>
              <p:nvPr/>
            </p:nvSpPr>
            <p:spPr bwMode="auto">
              <a:xfrm>
                <a:off x="1202" y="1919"/>
                <a:ext cx="126" cy="79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0"/>
                      <a:invGamma/>
                    </a:srgbClr>
                  </a:gs>
                  <a:gs pos="100000">
                    <a:srgbClr val="618FFD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8" name="Rectangle 1060"/>
              <p:cNvSpPr>
                <a:spLocks noChangeAspect="1" noChangeArrowheads="1"/>
              </p:cNvSpPr>
              <p:nvPr/>
            </p:nvSpPr>
            <p:spPr bwMode="auto">
              <a:xfrm>
                <a:off x="1061" y="1359"/>
                <a:ext cx="1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b="1">
                    <a:latin typeface="Arial" charset="0"/>
                  </a:rPr>
                  <a:t>-</a:t>
                </a:r>
              </a:p>
            </p:txBody>
          </p:sp>
          <p:sp>
            <p:nvSpPr>
              <p:cNvPr id="79909" name="Rectangle 1061"/>
              <p:cNvSpPr>
                <a:spLocks noChangeAspect="1" noChangeArrowheads="1"/>
              </p:cNvSpPr>
              <p:nvPr/>
            </p:nvSpPr>
            <p:spPr bwMode="auto">
              <a:xfrm>
                <a:off x="1297" y="1362"/>
                <a:ext cx="18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b="1">
                    <a:latin typeface="Arial" charset="0"/>
                  </a:rPr>
                  <a:t>+</a:t>
                </a:r>
              </a:p>
            </p:txBody>
          </p:sp>
          <p:sp>
            <p:nvSpPr>
              <p:cNvPr id="79910" name="Rectangle 1062"/>
              <p:cNvSpPr>
                <a:spLocks noChangeAspect="1" noChangeArrowheads="1"/>
              </p:cNvSpPr>
              <p:nvPr/>
            </p:nvSpPr>
            <p:spPr bwMode="auto">
              <a:xfrm>
                <a:off x="1112" y="2010"/>
                <a:ext cx="63" cy="89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1" name="Line 1063"/>
              <p:cNvSpPr>
                <a:spLocks noChangeAspect="1" noChangeShapeType="1"/>
              </p:cNvSpPr>
              <p:nvPr/>
            </p:nvSpPr>
            <p:spPr bwMode="auto">
              <a:xfrm flipV="1">
                <a:off x="1136" y="1504"/>
                <a:ext cx="0" cy="5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2" name="Line 1064"/>
              <p:cNvSpPr>
                <a:spLocks noChangeAspect="1" noChangeShapeType="1"/>
              </p:cNvSpPr>
              <p:nvPr/>
            </p:nvSpPr>
            <p:spPr bwMode="auto">
              <a:xfrm flipV="1">
                <a:off x="1387" y="1512"/>
                <a:ext cx="0" cy="5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3" name="Rectangle 1065"/>
              <p:cNvSpPr>
                <a:spLocks noChangeAspect="1" noChangeArrowheads="1"/>
              </p:cNvSpPr>
              <p:nvPr/>
            </p:nvSpPr>
            <p:spPr bwMode="auto">
              <a:xfrm>
                <a:off x="1362" y="2018"/>
                <a:ext cx="64" cy="89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4" name="Oval 1066"/>
              <p:cNvSpPr>
                <a:spLocks noChangeAspect="1" noChangeArrowheads="1"/>
              </p:cNvSpPr>
              <p:nvPr/>
            </p:nvSpPr>
            <p:spPr bwMode="auto">
              <a:xfrm>
                <a:off x="1549" y="1693"/>
                <a:ext cx="36" cy="19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5" name="Oval 1067"/>
              <p:cNvSpPr>
                <a:spLocks noChangeAspect="1" noChangeArrowheads="1"/>
              </p:cNvSpPr>
              <p:nvPr/>
            </p:nvSpPr>
            <p:spPr bwMode="auto">
              <a:xfrm>
                <a:off x="1597" y="1690"/>
                <a:ext cx="97" cy="2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6" name="Oval 1068"/>
              <p:cNvSpPr>
                <a:spLocks noChangeAspect="1" noChangeArrowheads="1"/>
              </p:cNvSpPr>
              <p:nvPr/>
            </p:nvSpPr>
            <p:spPr bwMode="auto">
              <a:xfrm>
                <a:off x="1564" y="1404"/>
                <a:ext cx="164" cy="181"/>
              </a:xfrm>
              <a:prstGeom prst="ellipse">
                <a:avLst/>
              </a:prstGeom>
              <a:gradFill rotWithShape="0">
                <a:gsLst>
                  <a:gs pos="0">
                    <a:srgbClr val="FAFD00">
                      <a:gamma/>
                      <a:tint val="0"/>
                      <a:invGamma/>
                    </a:srgbClr>
                  </a:gs>
                  <a:gs pos="100000">
                    <a:srgbClr val="FAFD00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7" name="AutoShape 1069"/>
              <p:cNvSpPr>
                <a:spLocks noChangeAspect="1" noChangeArrowheads="1"/>
              </p:cNvSpPr>
              <p:nvPr/>
            </p:nvSpPr>
            <p:spPr bwMode="auto">
              <a:xfrm>
                <a:off x="1597" y="1579"/>
                <a:ext cx="97" cy="113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8" name="Oval 1070"/>
              <p:cNvSpPr>
                <a:spLocks noChangeAspect="1" noChangeArrowheads="1"/>
              </p:cNvSpPr>
              <p:nvPr/>
            </p:nvSpPr>
            <p:spPr bwMode="auto">
              <a:xfrm>
                <a:off x="1712" y="1692"/>
                <a:ext cx="37" cy="18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9" name="Freeform 1071"/>
              <p:cNvSpPr>
                <a:spLocks noChangeAspect="1"/>
              </p:cNvSpPr>
              <p:nvPr/>
            </p:nvSpPr>
            <p:spPr bwMode="auto">
              <a:xfrm>
                <a:off x="1521" y="1708"/>
                <a:ext cx="246" cy="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7"/>
                  </a:cxn>
                  <a:cxn ang="0">
                    <a:pos x="6" y="37"/>
                  </a:cxn>
                  <a:cxn ang="0">
                    <a:pos x="17" y="46"/>
                  </a:cxn>
                  <a:cxn ang="0">
                    <a:pos x="32" y="51"/>
                  </a:cxn>
                  <a:cxn ang="0">
                    <a:pos x="50" y="56"/>
                  </a:cxn>
                  <a:cxn ang="0">
                    <a:pos x="70" y="60"/>
                  </a:cxn>
                  <a:cxn ang="0">
                    <a:pos x="89" y="61"/>
                  </a:cxn>
                  <a:cxn ang="0">
                    <a:pos x="120" y="63"/>
                  </a:cxn>
                  <a:cxn ang="0">
                    <a:pos x="147" y="62"/>
                  </a:cxn>
                  <a:cxn ang="0">
                    <a:pos x="169" y="61"/>
                  </a:cxn>
                  <a:cxn ang="0">
                    <a:pos x="188" y="58"/>
                  </a:cxn>
                  <a:cxn ang="0">
                    <a:pos x="204" y="53"/>
                  </a:cxn>
                  <a:cxn ang="0">
                    <a:pos x="223" y="47"/>
                  </a:cxn>
                  <a:cxn ang="0">
                    <a:pos x="231" y="43"/>
                  </a:cxn>
                  <a:cxn ang="0">
                    <a:pos x="240" y="36"/>
                  </a:cxn>
                  <a:cxn ang="0">
                    <a:pos x="244" y="28"/>
                  </a:cxn>
                  <a:cxn ang="0">
                    <a:pos x="245" y="26"/>
                  </a:cxn>
                  <a:cxn ang="0">
                    <a:pos x="245" y="1"/>
                  </a:cxn>
                  <a:cxn ang="0">
                    <a:pos x="242" y="5"/>
                  </a:cxn>
                  <a:cxn ang="0">
                    <a:pos x="238" y="12"/>
                  </a:cxn>
                  <a:cxn ang="0">
                    <a:pos x="231" y="16"/>
                  </a:cxn>
                  <a:cxn ang="0">
                    <a:pos x="222" y="21"/>
                  </a:cxn>
                  <a:cxn ang="0">
                    <a:pos x="212" y="25"/>
                  </a:cxn>
                  <a:cxn ang="0">
                    <a:pos x="203" y="27"/>
                  </a:cxn>
                  <a:cxn ang="0">
                    <a:pos x="189" y="30"/>
                  </a:cxn>
                  <a:cxn ang="0">
                    <a:pos x="175" y="33"/>
                  </a:cxn>
                  <a:cxn ang="0">
                    <a:pos x="155" y="35"/>
                  </a:cxn>
                  <a:cxn ang="0">
                    <a:pos x="134" y="36"/>
                  </a:cxn>
                  <a:cxn ang="0">
                    <a:pos x="110" y="36"/>
                  </a:cxn>
                  <a:cxn ang="0">
                    <a:pos x="87" y="34"/>
                  </a:cxn>
                  <a:cxn ang="0">
                    <a:pos x="67" y="32"/>
                  </a:cxn>
                  <a:cxn ang="0">
                    <a:pos x="45" y="28"/>
                  </a:cxn>
                  <a:cxn ang="0">
                    <a:pos x="17" y="18"/>
                  </a:cxn>
                  <a:cxn ang="0">
                    <a:pos x="4" y="8"/>
                  </a:cxn>
                  <a:cxn ang="0">
                    <a:pos x="0" y="0"/>
                  </a:cxn>
                </a:cxnLst>
                <a:rect l="0" t="0" r="r" b="b"/>
                <a:pathLst>
                  <a:path w="246" h="64">
                    <a:moveTo>
                      <a:pt x="0" y="0"/>
                    </a:moveTo>
                    <a:lnTo>
                      <a:pt x="1" y="27"/>
                    </a:lnTo>
                    <a:lnTo>
                      <a:pt x="6" y="37"/>
                    </a:lnTo>
                    <a:lnTo>
                      <a:pt x="17" y="46"/>
                    </a:lnTo>
                    <a:lnTo>
                      <a:pt x="32" y="51"/>
                    </a:lnTo>
                    <a:lnTo>
                      <a:pt x="50" y="56"/>
                    </a:lnTo>
                    <a:lnTo>
                      <a:pt x="70" y="60"/>
                    </a:lnTo>
                    <a:lnTo>
                      <a:pt x="89" y="61"/>
                    </a:lnTo>
                    <a:lnTo>
                      <a:pt x="120" y="63"/>
                    </a:lnTo>
                    <a:lnTo>
                      <a:pt x="147" y="62"/>
                    </a:lnTo>
                    <a:lnTo>
                      <a:pt x="169" y="61"/>
                    </a:lnTo>
                    <a:lnTo>
                      <a:pt x="188" y="58"/>
                    </a:lnTo>
                    <a:lnTo>
                      <a:pt x="204" y="53"/>
                    </a:lnTo>
                    <a:lnTo>
                      <a:pt x="223" y="47"/>
                    </a:lnTo>
                    <a:lnTo>
                      <a:pt x="231" y="43"/>
                    </a:lnTo>
                    <a:lnTo>
                      <a:pt x="240" y="36"/>
                    </a:lnTo>
                    <a:lnTo>
                      <a:pt x="244" y="28"/>
                    </a:lnTo>
                    <a:lnTo>
                      <a:pt x="245" y="26"/>
                    </a:lnTo>
                    <a:lnTo>
                      <a:pt x="245" y="1"/>
                    </a:lnTo>
                    <a:lnTo>
                      <a:pt x="242" y="5"/>
                    </a:lnTo>
                    <a:lnTo>
                      <a:pt x="238" y="12"/>
                    </a:lnTo>
                    <a:lnTo>
                      <a:pt x="231" y="16"/>
                    </a:lnTo>
                    <a:lnTo>
                      <a:pt x="222" y="21"/>
                    </a:lnTo>
                    <a:lnTo>
                      <a:pt x="212" y="25"/>
                    </a:lnTo>
                    <a:lnTo>
                      <a:pt x="203" y="27"/>
                    </a:lnTo>
                    <a:lnTo>
                      <a:pt x="189" y="30"/>
                    </a:lnTo>
                    <a:lnTo>
                      <a:pt x="175" y="33"/>
                    </a:lnTo>
                    <a:lnTo>
                      <a:pt x="155" y="35"/>
                    </a:lnTo>
                    <a:lnTo>
                      <a:pt x="134" y="36"/>
                    </a:lnTo>
                    <a:lnTo>
                      <a:pt x="110" y="36"/>
                    </a:lnTo>
                    <a:lnTo>
                      <a:pt x="87" y="34"/>
                    </a:lnTo>
                    <a:lnTo>
                      <a:pt x="67" y="32"/>
                    </a:lnTo>
                    <a:lnTo>
                      <a:pt x="45" y="28"/>
                    </a:lnTo>
                    <a:lnTo>
                      <a:pt x="17" y="18"/>
                    </a:lnTo>
                    <a:lnTo>
                      <a:pt x="4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920" name="Group 1072"/>
              <p:cNvGrpSpPr>
                <a:grpSpLocks noChangeAspect="1"/>
              </p:cNvGrpSpPr>
              <p:nvPr/>
            </p:nvGrpSpPr>
            <p:grpSpPr bwMode="auto">
              <a:xfrm>
                <a:off x="1358" y="1549"/>
                <a:ext cx="160" cy="68"/>
                <a:chOff x="1358" y="1549"/>
                <a:chExt cx="160" cy="68"/>
              </a:xfrm>
            </p:grpSpPr>
            <p:sp>
              <p:nvSpPr>
                <p:cNvPr id="79921" name="Freeform 1073"/>
                <p:cNvSpPr>
                  <a:spLocks noChangeAspect="1"/>
                </p:cNvSpPr>
                <p:nvPr/>
              </p:nvSpPr>
              <p:spPr bwMode="auto">
                <a:xfrm>
                  <a:off x="1360" y="1567"/>
                  <a:ext cx="130" cy="38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3" y="37"/>
                    </a:cxn>
                    <a:cxn ang="0">
                      <a:pos x="129" y="26"/>
                    </a:cxn>
                    <a:cxn ang="0">
                      <a:pos x="110" y="19"/>
                    </a:cxn>
                    <a:cxn ang="0">
                      <a:pos x="77" y="22"/>
                    </a:cxn>
                    <a:cxn ang="0">
                      <a:pos x="67" y="16"/>
                    </a:cxn>
                    <a:cxn ang="0">
                      <a:pos x="89" y="6"/>
                    </a:cxn>
                    <a:cxn ang="0">
                      <a:pos x="72" y="0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0" h="38">
                      <a:moveTo>
                        <a:pt x="0" y="25"/>
                      </a:moveTo>
                      <a:lnTo>
                        <a:pt x="13" y="37"/>
                      </a:lnTo>
                      <a:lnTo>
                        <a:pt x="129" y="26"/>
                      </a:lnTo>
                      <a:lnTo>
                        <a:pt x="110" y="19"/>
                      </a:lnTo>
                      <a:lnTo>
                        <a:pt x="77" y="22"/>
                      </a:lnTo>
                      <a:lnTo>
                        <a:pt x="67" y="16"/>
                      </a:lnTo>
                      <a:lnTo>
                        <a:pt x="89" y="6"/>
                      </a:lnTo>
                      <a:lnTo>
                        <a:pt x="72" y="0"/>
                      </a:lnTo>
                      <a:lnTo>
                        <a:pt x="0" y="25"/>
                      </a:lnTo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100000">
                      <a:srgbClr val="000000">
                        <a:gamma/>
                        <a:tint val="0"/>
                        <a:invGamma/>
                      </a:srgbClr>
                    </a:gs>
                  </a:gsLst>
                  <a:lin ang="54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22" name="Freeform 1074"/>
                <p:cNvSpPr>
                  <a:spLocks noChangeAspect="1"/>
                </p:cNvSpPr>
                <p:nvPr/>
              </p:nvSpPr>
              <p:spPr bwMode="auto">
                <a:xfrm>
                  <a:off x="1371" y="1594"/>
                  <a:ext cx="115" cy="23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22"/>
                    </a:cxn>
                    <a:cxn ang="0">
                      <a:pos x="114" y="14"/>
                    </a:cxn>
                    <a:cxn ang="0">
                      <a:pos x="114" y="0"/>
                    </a:cxn>
                  </a:cxnLst>
                  <a:rect l="0" t="0" r="r" b="b"/>
                  <a:pathLst>
                    <a:path w="115" h="23">
                      <a:moveTo>
                        <a:pt x="0" y="8"/>
                      </a:moveTo>
                      <a:lnTo>
                        <a:pt x="0" y="22"/>
                      </a:lnTo>
                      <a:lnTo>
                        <a:pt x="114" y="14"/>
                      </a:lnTo>
                      <a:lnTo>
                        <a:pt x="114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29804"/>
                        <a:invGamma/>
                      </a:srgbClr>
                    </a:gs>
                  </a:gsLst>
                  <a:lin ang="5400000" scaled="1"/>
                </a:gra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23" name="Freeform 1075"/>
                <p:cNvSpPr>
                  <a:spLocks noChangeAspect="1"/>
                </p:cNvSpPr>
                <p:nvPr/>
              </p:nvSpPr>
              <p:spPr bwMode="auto">
                <a:xfrm>
                  <a:off x="1365" y="1599"/>
                  <a:ext cx="17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2"/>
                    </a:cxn>
                    <a:cxn ang="0">
                      <a:pos x="16" y="17"/>
                    </a:cxn>
                    <a:cxn ang="0">
                      <a:pos x="16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8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16" y="17"/>
                      </a:lnTo>
                      <a:lnTo>
                        <a:pt x="16" y="2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100000">
                      <a:srgbClr val="000000">
                        <a:gamma/>
                        <a:tint val="0"/>
                        <a:invGamma/>
                      </a:srgbClr>
                    </a:gs>
                  </a:gsLst>
                  <a:lin ang="54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24" name="Freeform 1076"/>
                <p:cNvSpPr>
                  <a:spLocks noChangeAspect="1"/>
                </p:cNvSpPr>
                <p:nvPr/>
              </p:nvSpPr>
              <p:spPr bwMode="auto">
                <a:xfrm>
                  <a:off x="1358" y="1594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1"/>
                    </a:cxn>
                    <a:cxn ang="0">
                      <a:pos x="16" y="16"/>
                    </a:cxn>
                    <a:cxn ang="0">
                      <a:pos x="16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16" y="16"/>
                      </a:lnTo>
                      <a:lnTo>
                        <a:pt x="16" y="2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100000">
                      <a:srgbClr val="000000">
                        <a:gamma/>
                        <a:tint val="0"/>
                        <a:invGamma/>
                      </a:srgbClr>
                    </a:gs>
                  </a:gsLst>
                  <a:lin ang="54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25" name="Line 10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366" y="1587"/>
                  <a:ext cx="64" cy="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26" name="Rectangle 1078"/>
                <p:cNvSpPr>
                  <a:spLocks noChangeAspect="1" noChangeArrowheads="1"/>
                </p:cNvSpPr>
                <p:nvPr/>
              </p:nvSpPr>
              <p:spPr bwMode="auto">
                <a:xfrm>
                  <a:off x="1465" y="1587"/>
                  <a:ext cx="53" cy="22"/>
                </a:xfrm>
                <a:prstGeom prst="rect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27" name="Freeform 1079"/>
                <p:cNvSpPr>
                  <a:spLocks noChangeAspect="1"/>
                </p:cNvSpPr>
                <p:nvPr/>
              </p:nvSpPr>
              <p:spPr bwMode="auto">
                <a:xfrm>
                  <a:off x="1429" y="1549"/>
                  <a:ext cx="57" cy="35"/>
                </a:xfrm>
                <a:custGeom>
                  <a:avLst/>
                  <a:gdLst/>
                  <a:ahLst/>
                  <a:cxnLst>
                    <a:cxn ang="0">
                      <a:pos x="0" y="18"/>
                    </a:cxn>
                    <a:cxn ang="0">
                      <a:pos x="17" y="24"/>
                    </a:cxn>
                    <a:cxn ang="0">
                      <a:pos x="17" y="34"/>
                    </a:cxn>
                    <a:cxn ang="0">
                      <a:pos x="56" y="21"/>
                    </a:cxn>
                    <a:cxn ang="0">
                      <a:pos x="56" y="8"/>
                    </a:cxn>
                    <a:cxn ang="0">
                      <a:pos x="37" y="0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57" h="35">
                      <a:moveTo>
                        <a:pt x="0" y="18"/>
                      </a:moveTo>
                      <a:lnTo>
                        <a:pt x="17" y="24"/>
                      </a:lnTo>
                      <a:lnTo>
                        <a:pt x="17" y="34"/>
                      </a:lnTo>
                      <a:lnTo>
                        <a:pt x="56" y="21"/>
                      </a:lnTo>
                      <a:lnTo>
                        <a:pt x="56" y="8"/>
                      </a:lnTo>
                      <a:lnTo>
                        <a:pt x="37" y="0"/>
                      </a:lnTo>
                      <a:lnTo>
                        <a:pt x="0" y="18"/>
                      </a:lnTo>
                    </a:path>
                  </a:pathLst>
                </a:cu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928" name="Freeform 1080"/>
              <p:cNvSpPr>
                <a:spLocks noChangeAspect="1"/>
              </p:cNvSpPr>
              <p:nvPr/>
            </p:nvSpPr>
            <p:spPr bwMode="auto">
              <a:xfrm>
                <a:off x="1518" y="1602"/>
                <a:ext cx="371" cy="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6"/>
                  </a:cxn>
                  <a:cxn ang="0">
                    <a:pos x="82" y="52"/>
                  </a:cxn>
                  <a:cxn ang="0">
                    <a:pos x="146" y="122"/>
                  </a:cxn>
                  <a:cxn ang="0">
                    <a:pos x="197" y="235"/>
                  </a:cxn>
                  <a:cxn ang="0">
                    <a:pos x="231" y="270"/>
                  </a:cxn>
                  <a:cxn ang="0">
                    <a:pos x="276" y="277"/>
                  </a:cxn>
                  <a:cxn ang="0">
                    <a:pos x="327" y="254"/>
                  </a:cxn>
                  <a:cxn ang="0">
                    <a:pos x="355" y="206"/>
                  </a:cxn>
                  <a:cxn ang="0">
                    <a:pos x="370" y="139"/>
                  </a:cxn>
                  <a:cxn ang="0">
                    <a:pos x="342" y="91"/>
                  </a:cxn>
                  <a:cxn ang="0">
                    <a:pos x="285" y="75"/>
                  </a:cxn>
                  <a:cxn ang="0">
                    <a:pos x="227" y="97"/>
                  </a:cxn>
                </a:cxnLst>
                <a:rect l="0" t="0" r="r" b="b"/>
                <a:pathLst>
                  <a:path w="371" h="278">
                    <a:moveTo>
                      <a:pt x="0" y="0"/>
                    </a:moveTo>
                    <a:lnTo>
                      <a:pt x="48" y="16"/>
                    </a:lnTo>
                    <a:lnTo>
                      <a:pt x="82" y="52"/>
                    </a:lnTo>
                    <a:lnTo>
                      <a:pt x="146" y="122"/>
                    </a:lnTo>
                    <a:lnTo>
                      <a:pt x="197" y="235"/>
                    </a:lnTo>
                    <a:lnTo>
                      <a:pt x="231" y="270"/>
                    </a:lnTo>
                    <a:lnTo>
                      <a:pt x="276" y="277"/>
                    </a:lnTo>
                    <a:lnTo>
                      <a:pt x="327" y="254"/>
                    </a:lnTo>
                    <a:lnTo>
                      <a:pt x="355" y="206"/>
                    </a:lnTo>
                    <a:lnTo>
                      <a:pt x="370" y="139"/>
                    </a:lnTo>
                    <a:lnTo>
                      <a:pt x="342" y="91"/>
                    </a:lnTo>
                    <a:lnTo>
                      <a:pt x="285" y="75"/>
                    </a:lnTo>
                    <a:lnTo>
                      <a:pt x="227" y="97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29" name="Rectangle 1081"/>
              <p:cNvSpPr>
                <a:spLocks noChangeAspect="1" noChangeArrowheads="1"/>
              </p:cNvSpPr>
              <p:nvPr/>
            </p:nvSpPr>
            <p:spPr bwMode="auto">
              <a:xfrm>
                <a:off x="718" y="1583"/>
                <a:ext cx="205" cy="289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0" name="Freeform 1082"/>
              <p:cNvSpPr>
                <a:spLocks noChangeAspect="1"/>
              </p:cNvSpPr>
              <p:nvPr/>
            </p:nvSpPr>
            <p:spPr bwMode="auto">
              <a:xfrm>
                <a:off x="925" y="1519"/>
                <a:ext cx="72" cy="357"/>
              </a:xfrm>
              <a:custGeom>
                <a:avLst/>
                <a:gdLst/>
                <a:ahLst/>
                <a:cxnLst>
                  <a:cxn ang="0">
                    <a:pos x="0" y="356"/>
                  </a:cxn>
                  <a:cxn ang="0">
                    <a:pos x="71" y="290"/>
                  </a:cxn>
                  <a:cxn ang="0">
                    <a:pos x="71" y="0"/>
                  </a:cxn>
                  <a:cxn ang="0">
                    <a:pos x="0" y="65"/>
                  </a:cxn>
                  <a:cxn ang="0">
                    <a:pos x="0" y="356"/>
                  </a:cxn>
                </a:cxnLst>
                <a:rect l="0" t="0" r="r" b="b"/>
                <a:pathLst>
                  <a:path w="72" h="357">
                    <a:moveTo>
                      <a:pt x="0" y="356"/>
                    </a:moveTo>
                    <a:lnTo>
                      <a:pt x="71" y="290"/>
                    </a:lnTo>
                    <a:lnTo>
                      <a:pt x="71" y="0"/>
                    </a:lnTo>
                    <a:lnTo>
                      <a:pt x="0" y="65"/>
                    </a:lnTo>
                    <a:lnTo>
                      <a:pt x="0" y="356"/>
                    </a:lnTo>
                  </a:path>
                </a:pathLst>
              </a:custGeom>
              <a:gradFill rotWithShape="0">
                <a:gsLst>
                  <a:gs pos="0">
                    <a:srgbClr val="FFFFFF">
                      <a:gamma/>
                      <a:shade val="69804"/>
                      <a:invGamma/>
                    </a:srgbClr>
                  </a:gs>
                  <a:gs pos="100000">
                    <a:srgbClr val="FFFFFF"/>
                  </a:gs>
                </a:gsLst>
                <a:lin ang="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31" name="Freeform 1083"/>
              <p:cNvSpPr>
                <a:spLocks noChangeAspect="1"/>
              </p:cNvSpPr>
              <p:nvPr/>
            </p:nvSpPr>
            <p:spPr bwMode="auto">
              <a:xfrm>
                <a:off x="717" y="1518"/>
                <a:ext cx="279" cy="62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64" y="0"/>
                  </a:cxn>
                  <a:cxn ang="0">
                    <a:pos x="278" y="0"/>
                  </a:cxn>
                  <a:cxn ang="0">
                    <a:pos x="211" y="61"/>
                  </a:cxn>
                  <a:cxn ang="0">
                    <a:pos x="0" y="61"/>
                  </a:cxn>
                </a:cxnLst>
                <a:rect l="0" t="0" r="r" b="b"/>
                <a:pathLst>
                  <a:path w="279" h="62">
                    <a:moveTo>
                      <a:pt x="0" y="61"/>
                    </a:moveTo>
                    <a:lnTo>
                      <a:pt x="64" y="0"/>
                    </a:lnTo>
                    <a:lnTo>
                      <a:pt x="278" y="0"/>
                    </a:lnTo>
                    <a:lnTo>
                      <a:pt x="211" y="61"/>
                    </a:lnTo>
                    <a:lnTo>
                      <a:pt x="0" y="61"/>
                    </a:lnTo>
                  </a:path>
                </a:pathLst>
              </a:custGeom>
              <a:gradFill rotWithShape="0">
                <a:gsLst>
                  <a:gs pos="0">
                    <a:srgbClr val="FFFFFF">
                      <a:gamma/>
                      <a:shade val="69804"/>
                      <a:invGamma/>
                    </a:srgbClr>
                  </a:gs>
                  <a:gs pos="100000">
                    <a:srgbClr val="FFFFFF"/>
                  </a:gs>
                </a:gsLst>
                <a:lin ang="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32" name="Freeform 1084"/>
              <p:cNvSpPr>
                <a:spLocks noChangeAspect="1"/>
              </p:cNvSpPr>
              <p:nvPr/>
            </p:nvSpPr>
            <p:spPr bwMode="auto">
              <a:xfrm>
                <a:off x="1038" y="1556"/>
                <a:ext cx="129" cy="38"/>
              </a:xfrm>
              <a:custGeom>
                <a:avLst/>
                <a:gdLst/>
                <a:ahLst/>
                <a:cxnLst>
                  <a:cxn ang="0">
                    <a:pos x="128" y="25"/>
                  </a:cxn>
                  <a:cxn ang="0">
                    <a:pos x="115" y="37"/>
                  </a:cxn>
                  <a:cxn ang="0">
                    <a:pos x="0" y="26"/>
                  </a:cxn>
                  <a:cxn ang="0">
                    <a:pos x="19" y="19"/>
                  </a:cxn>
                  <a:cxn ang="0">
                    <a:pos x="52" y="22"/>
                  </a:cxn>
                  <a:cxn ang="0">
                    <a:pos x="62" y="16"/>
                  </a:cxn>
                  <a:cxn ang="0">
                    <a:pos x="40" y="6"/>
                  </a:cxn>
                  <a:cxn ang="0">
                    <a:pos x="57" y="0"/>
                  </a:cxn>
                  <a:cxn ang="0">
                    <a:pos x="128" y="25"/>
                  </a:cxn>
                </a:cxnLst>
                <a:rect l="0" t="0" r="r" b="b"/>
                <a:pathLst>
                  <a:path w="129" h="38">
                    <a:moveTo>
                      <a:pt x="128" y="25"/>
                    </a:moveTo>
                    <a:lnTo>
                      <a:pt x="115" y="37"/>
                    </a:lnTo>
                    <a:lnTo>
                      <a:pt x="0" y="26"/>
                    </a:lnTo>
                    <a:lnTo>
                      <a:pt x="19" y="19"/>
                    </a:lnTo>
                    <a:lnTo>
                      <a:pt x="52" y="22"/>
                    </a:lnTo>
                    <a:lnTo>
                      <a:pt x="62" y="16"/>
                    </a:lnTo>
                    <a:lnTo>
                      <a:pt x="40" y="6"/>
                    </a:lnTo>
                    <a:lnTo>
                      <a:pt x="57" y="0"/>
                    </a:lnTo>
                    <a:lnTo>
                      <a:pt x="128" y="25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33" name="Freeform 1085"/>
              <p:cNvSpPr>
                <a:spLocks noChangeAspect="1"/>
              </p:cNvSpPr>
              <p:nvPr/>
            </p:nvSpPr>
            <p:spPr bwMode="auto">
              <a:xfrm>
                <a:off x="1041" y="1583"/>
                <a:ext cx="115" cy="2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114" y="21"/>
                  </a:cxn>
                  <a:cxn ang="0">
                    <a:pos x="0" y="13"/>
                  </a:cxn>
                  <a:cxn ang="0">
                    <a:pos x="0" y="0"/>
                  </a:cxn>
                </a:cxnLst>
                <a:rect l="0" t="0" r="r" b="b"/>
                <a:pathLst>
                  <a:path w="115" h="22">
                    <a:moveTo>
                      <a:pt x="114" y="8"/>
                    </a:moveTo>
                    <a:lnTo>
                      <a:pt x="114" y="21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9804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34" name="Freeform 1086"/>
              <p:cNvSpPr>
                <a:spLocks noChangeAspect="1"/>
              </p:cNvSpPr>
              <p:nvPr/>
            </p:nvSpPr>
            <p:spPr bwMode="auto">
              <a:xfrm>
                <a:off x="1156" y="1587"/>
                <a:ext cx="17" cy="1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12"/>
                  </a:cxn>
                  <a:cxn ang="0">
                    <a:pos x="0" y="17"/>
                  </a:cxn>
                  <a:cxn ang="0">
                    <a:pos x="0" y="2"/>
                  </a:cxn>
                  <a:cxn ang="0">
                    <a:pos x="16" y="0"/>
                  </a:cxn>
                </a:cxnLst>
                <a:rect l="0" t="0" r="r" b="b"/>
                <a:pathLst>
                  <a:path w="17" h="18">
                    <a:moveTo>
                      <a:pt x="16" y="0"/>
                    </a:moveTo>
                    <a:lnTo>
                      <a:pt x="16" y="12"/>
                    </a:lnTo>
                    <a:lnTo>
                      <a:pt x="0" y="17"/>
                    </a:lnTo>
                    <a:lnTo>
                      <a:pt x="0" y="2"/>
                    </a:lnTo>
                    <a:lnTo>
                      <a:pt x="16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35" name="Freeform 1087"/>
              <p:cNvSpPr>
                <a:spLocks noChangeAspect="1"/>
              </p:cNvSpPr>
              <p:nvPr/>
            </p:nvSpPr>
            <p:spPr bwMode="auto">
              <a:xfrm>
                <a:off x="1162" y="1582"/>
                <a:ext cx="17" cy="1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12"/>
                  </a:cxn>
                  <a:cxn ang="0">
                    <a:pos x="0" y="17"/>
                  </a:cxn>
                  <a:cxn ang="0">
                    <a:pos x="0" y="2"/>
                  </a:cxn>
                  <a:cxn ang="0">
                    <a:pos x="16" y="0"/>
                  </a:cxn>
                </a:cxnLst>
                <a:rect l="0" t="0" r="r" b="b"/>
                <a:pathLst>
                  <a:path w="17" h="18">
                    <a:moveTo>
                      <a:pt x="16" y="0"/>
                    </a:moveTo>
                    <a:lnTo>
                      <a:pt x="16" y="12"/>
                    </a:lnTo>
                    <a:lnTo>
                      <a:pt x="0" y="17"/>
                    </a:lnTo>
                    <a:lnTo>
                      <a:pt x="0" y="2"/>
                    </a:lnTo>
                    <a:lnTo>
                      <a:pt x="16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36" name="Line 108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096" y="1575"/>
                <a:ext cx="64" cy="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7" name="Rectangle 1089"/>
              <p:cNvSpPr>
                <a:spLocks noChangeAspect="1" noChangeArrowheads="1"/>
              </p:cNvSpPr>
              <p:nvPr/>
            </p:nvSpPr>
            <p:spPr bwMode="auto">
              <a:xfrm>
                <a:off x="1008" y="1575"/>
                <a:ext cx="53" cy="23"/>
              </a:xfrm>
              <a:prstGeom prst="rect">
                <a:avLst/>
              </a:prstGeom>
              <a:gradFill rotWithShape="0">
                <a:gsLst>
                  <a:gs pos="0">
                    <a:srgbClr val="919191"/>
                  </a:gs>
                  <a:gs pos="100000">
                    <a:srgbClr val="919191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8" name="Freeform 1090"/>
              <p:cNvSpPr>
                <a:spLocks noChangeAspect="1"/>
              </p:cNvSpPr>
              <p:nvPr/>
            </p:nvSpPr>
            <p:spPr bwMode="auto">
              <a:xfrm>
                <a:off x="1041" y="1538"/>
                <a:ext cx="57" cy="35"/>
              </a:xfrm>
              <a:custGeom>
                <a:avLst/>
                <a:gdLst/>
                <a:ahLst/>
                <a:cxnLst>
                  <a:cxn ang="0">
                    <a:pos x="56" y="18"/>
                  </a:cxn>
                  <a:cxn ang="0">
                    <a:pos x="39" y="24"/>
                  </a:cxn>
                  <a:cxn ang="0">
                    <a:pos x="39" y="34"/>
                  </a:cxn>
                  <a:cxn ang="0">
                    <a:pos x="0" y="21"/>
                  </a:cxn>
                  <a:cxn ang="0">
                    <a:pos x="0" y="8"/>
                  </a:cxn>
                  <a:cxn ang="0">
                    <a:pos x="19" y="0"/>
                  </a:cxn>
                  <a:cxn ang="0">
                    <a:pos x="56" y="18"/>
                  </a:cxn>
                </a:cxnLst>
                <a:rect l="0" t="0" r="r" b="b"/>
                <a:pathLst>
                  <a:path w="57" h="35">
                    <a:moveTo>
                      <a:pt x="56" y="18"/>
                    </a:moveTo>
                    <a:lnTo>
                      <a:pt x="39" y="24"/>
                    </a:lnTo>
                    <a:lnTo>
                      <a:pt x="39" y="34"/>
                    </a:lnTo>
                    <a:lnTo>
                      <a:pt x="0" y="21"/>
                    </a:lnTo>
                    <a:lnTo>
                      <a:pt x="0" y="8"/>
                    </a:lnTo>
                    <a:lnTo>
                      <a:pt x="19" y="0"/>
                    </a:lnTo>
                    <a:lnTo>
                      <a:pt x="56" y="18"/>
                    </a:lnTo>
                  </a:path>
                </a:pathLst>
              </a:custGeom>
              <a:gradFill rotWithShape="0">
                <a:gsLst>
                  <a:gs pos="0">
                    <a:srgbClr val="919191"/>
                  </a:gs>
                  <a:gs pos="100000">
                    <a:srgbClr val="919191">
                      <a:gamma/>
                      <a:shade val="29804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39" name="Line 1091"/>
              <p:cNvSpPr>
                <a:spLocks noChangeAspect="1" noChangeShapeType="1"/>
              </p:cNvSpPr>
              <p:nvPr/>
            </p:nvSpPr>
            <p:spPr bwMode="auto">
              <a:xfrm flipV="1">
                <a:off x="1387" y="1576"/>
                <a:ext cx="0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0" name="Freeform 1092"/>
              <p:cNvSpPr>
                <a:spLocks noChangeAspect="1"/>
              </p:cNvSpPr>
              <p:nvPr/>
            </p:nvSpPr>
            <p:spPr bwMode="auto">
              <a:xfrm>
                <a:off x="1427" y="1573"/>
                <a:ext cx="20" cy="17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19" y="10"/>
                  </a:cxn>
                  <a:cxn ang="0">
                    <a:pos x="19" y="0"/>
                  </a:cxn>
                  <a:cxn ang="0">
                    <a:pos x="0" y="8"/>
                  </a:cxn>
                  <a:cxn ang="0">
                    <a:pos x="8" y="16"/>
                  </a:cxn>
                </a:cxnLst>
                <a:rect l="0" t="0" r="r" b="b"/>
                <a:pathLst>
                  <a:path w="20" h="17">
                    <a:moveTo>
                      <a:pt x="8" y="16"/>
                    </a:moveTo>
                    <a:lnTo>
                      <a:pt x="19" y="10"/>
                    </a:lnTo>
                    <a:lnTo>
                      <a:pt x="19" y="0"/>
                    </a:lnTo>
                    <a:lnTo>
                      <a:pt x="0" y="8"/>
                    </a:lnTo>
                    <a:lnTo>
                      <a:pt x="8" y="16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41" name="Freeform 1093"/>
              <p:cNvSpPr>
                <a:spLocks noChangeAspect="1"/>
              </p:cNvSpPr>
              <p:nvPr/>
            </p:nvSpPr>
            <p:spPr bwMode="auto">
              <a:xfrm>
                <a:off x="1081" y="1564"/>
                <a:ext cx="21" cy="17"/>
              </a:xfrm>
              <a:custGeom>
                <a:avLst/>
                <a:gdLst/>
                <a:ahLst/>
                <a:cxnLst>
                  <a:cxn ang="0">
                    <a:pos x="11" y="16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20" y="8"/>
                  </a:cxn>
                  <a:cxn ang="0">
                    <a:pos x="11" y="16"/>
                  </a:cxn>
                </a:cxnLst>
                <a:rect l="0" t="0" r="r" b="b"/>
                <a:pathLst>
                  <a:path w="21" h="17">
                    <a:moveTo>
                      <a:pt x="11" y="16"/>
                    </a:moveTo>
                    <a:lnTo>
                      <a:pt x="0" y="9"/>
                    </a:lnTo>
                    <a:lnTo>
                      <a:pt x="0" y="0"/>
                    </a:lnTo>
                    <a:lnTo>
                      <a:pt x="20" y="8"/>
                    </a:lnTo>
                    <a:lnTo>
                      <a:pt x="11" y="16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42" name="Freeform 1094"/>
              <p:cNvSpPr>
                <a:spLocks noChangeAspect="1"/>
              </p:cNvSpPr>
              <p:nvPr/>
            </p:nvSpPr>
            <p:spPr bwMode="auto">
              <a:xfrm>
                <a:off x="838" y="1370"/>
                <a:ext cx="730" cy="327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29" y="132"/>
                  </a:cxn>
                  <a:cxn ang="0">
                    <a:pos x="46" y="110"/>
                  </a:cxn>
                  <a:cxn ang="0">
                    <a:pos x="68" y="94"/>
                  </a:cxn>
                  <a:cxn ang="0">
                    <a:pos x="118" y="60"/>
                  </a:cxn>
                  <a:cxn ang="0">
                    <a:pos x="176" y="36"/>
                  </a:cxn>
                  <a:cxn ang="0">
                    <a:pos x="270" y="10"/>
                  </a:cxn>
                  <a:cxn ang="0">
                    <a:pos x="392" y="0"/>
                  </a:cxn>
                  <a:cxn ang="0">
                    <a:pos x="507" y="8"/>
                  </a:cxn>
                  <a:cxn ang="0">
                    <a:pos x="597" y="36"/>
                  </a:cxn>
                  <a:cxn ang="0">
                    <a:pos x="664" y="105"/>
                  </a:cxn>
                  <a:cxn ang="0">
                    <a:pos x="702" y="174"/>
                  </a:cxn>
                  <a:cxn ang="0">
                    <a:pos x="715" y="221"/>
                  </a:cxn>
                  <a:cxn ang="0">
                    <a:pos x="716" y="281"/>
                  </a:cxn>
                  <a:cxn ang="0">
                    <a:pos x="729" y="326"/>
                  </a:cxn>
                </a:cxnLst>
                <a:rect l="0" t="0" r="r" b="b"/>
                <a:pathLst>
                  <a:path w="730" h="327">
                    <a:moveTo>
                      <a:pt x="0" y="168"/>
                    </a:moveTo>
                    <a:lnTo>
                      <a:pt x="29" y="132"/>
                    </a:lnTo>
                    <a:lnTo>
                      <a:pt x="46" y="110"/>
                    </a:lnTo>
                    <a:lnTo>
                      <a:pt x="68" y="94"/>
                    </a:lnTo>
                    <a:lnTo>
                      <a:pt x="118" y="60"/>
                    </a:lnTo>
                    <a:lnTo>
                      <a:pt x="176" y="36"/>
                    </a:lnTo>
                    <a:lnTo>
                      <a:pt x="270" y="10"/>
                    </a:lnTo>
                    <a:lnTo>
                      <a:pt x="392" y="0"/>
                    </a:lnTo>
                    <a:lnTo>
                      <a:pt x="507" y="8"/>
                    </a:lnTo>
                    <a:lnTo>
                      <a:pt x="597" y="36"/>
                    </a:lnTo>
                    <a:lnTo>
                      <a:pt x="664" y="105"/>
                    </a:lnTo>
                    <a:lnTo>
                      <a:pt x="702" y="174"/>
                    </a:lnTo>
                    <a:lnTo>
                      <a:pt x="715" y="221"/>
                    </a:lnTo>
                    <a:lnTo>
                      <a:pt x="716" y="281"/>
                    </a:lnTo>
                    <a:lnTo>
                      <a:pt x="729" y="326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43" name="Oval 1095"/>
              <p:cNvSpPr>
                <a:spLocks noChangeAspect="1" noChangeArrowheads="1"/>
              </p:cNvSpPr>
              <p:nvPr/>
            </p:nvSpPr>
            <p:spPr bwMode="auto">
              <a:xfrm>
                <a:off x="794" y="1537"/>
                <a:ext cx="48" cy="1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4" name="Oval 1096"/>
              <p:cNvSpPr>
                <a:spLocks noChangeAspect="1" noChangeArrowheads="1"/>
              </p:cNvSpPr>
              <p:nvPr/>
            </p:nvSpPr>
            <p:spPr bwMode="auto">
              <a:xfrm>
                <a:off x="894" y="1535"/>
                <a:ext cx="49" cy="9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5" name="Oval 1097"/>
              <p:cNvSpPr>
                <a:spLocks noChangeAspect="1" noChangeArrowheads="1"/>
              </p:cNvSpPr>
              <p:nvPr/>
            </p:nvSpPr>
            <p:spPr bwMode="auto">
              <a:xfrm>
                <a:off x="797" y="1489"/>
                <a:ext cx="39" cy="16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6" name="Oval 1098"/>
              <p:cNvSpPr>
                <a:spLocks noChangeAspect="1" noChangeArrowheads="1"/>
              </p:cNvSpPr>
              <p:nvPr/>
            </p:nvSpPr>
            <p:spPr bwMode="auto">
              <a:xfrm>
                <a:off x="898" y="1488"/>
                <a:ext cx="38" cy="16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7" name="Rectangle 1099"/>
              <p:cNvSpPr>
                <a:spLocks noChangeAspect="1" noChangeArrowheads="1"/>
              </p:cNvSpPr>
              <p:nvPr/>
            </p:nvSpPr>
            <p:spPr bwMode="auto">
              <a:xfrm>
                <a:off x="797" y="1496"/>
                <a:ext cx="38" cy="45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9804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9804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8" name="Rectangle 1100"/>
              <p:cNvSpPr>
                <a:spLocks noChangeAspect="1" noChangeArrowheads="1"/>
              </p:cNvSpPr>
              <p:nvPr/>
            </p:nvSpPr>
            <p:spPr bwMode="auto">
              <a:xfrm>
                <a:off x="898" y="1496"/>
                <a:ext cx="38" cy="45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9804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9804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9" name="Freeform 1101"/>
              <p:cNvSpPr>
                <a:spLocks noChangeAspect="1"/>
              </p:cNvSpPr>
              <p:nvPr/>
            </p:nvSpPr>
            <p:spPr bwMode="auto">
              <a:xfrm>
                <a:off x="876" y="1542"/>
                <a:ext cx="133" cy="103"/>
              </a:xfrm>
              <a:custGeom>
                <a:avLst/>
                <a:gdLst/>
                <a:ahLst/>
                <a:cxnLst>
                  <a:cxn ang="0">
                    <a:pos x="132" y="45"/>
                  </a:cxn>
                  <a:cxn ang="0">
                    <a:pos x="102" y="58"/>
                  </a:cxn>
                  <a:cxn ang="0">
                    <a:pos x="84" y="79"/>
                  </a:cxn>
                  <a:cxn ang="0">
                    <a:pos x="59" y="97"/>
                  </a:cxn>
                  <a:cxn ang="0">
                    <a:pos x="41" y="102"/>
                  </a:cxn>
                  <a:cxn ang="0">
                    <a:pos x="22" y="97"/>
                  </a:cxn>
                  <a:cxn ang="0">
                    <a:pos x="6" y="87"/>
                  </a:cxn>
                  <a:cxn ang="0">
                    <a:pos x="0" y="74"/>
                  </a:cxn>
                  <a:cxn ang="0">
                    <a:pos x="0" y="62"/>
                  </a:cxn>
                  <a:cxn ang="0">
                    <a:pos x="0" y="44"/>
                  </a:cxn>
                  <a:cxn ang="0">
                    <a:pos x="5" y="26"/>
                  </a:cxn>
                  <a:cxn ang="0">
                    <a:pos x="11" y="11"/>
                  </a:cxn>
                  <a:cxn ang="0">
                    <a:pos x="24" y="0"/>
                  </a:cxn>
                </a:cxnLst>
                <a:rect l="0" t="0" r="r" b="b"/>
                <a:pathLst>
                  <a:path w="133" h="103">
                    <a:moveTo>
                      <a:pt x="132" y="45"/>
                    </a:moveTo>
                    <a:lnTo>
                      <a:pt x="102" y="58"/>
                    </a:lnTo>
                    <a:lnTo>
                      <a:pt x="84" y="79"/>
                    </a:lnTo>
                    <a:lnTo>
                      <a:pt x="59" y="97"/>
                    </a:lnTo>
                    <a:lnTo>
                      <a:pt x="41" y="102"/>
                    </a:lnTo>
                    <a:lnTo>
                      <a:pt x="22" y="97"/>
                    </a:lnTo>
                    <a:lnTo>
                      <a:pt x="6" y="87"/>
                    </a:lnTo>
                    <a:lnTo>
                      <a:pt x="0" y="74"/>
                    </a:lnTo>
                    <a:lnTo>
                      <a:pt x="0" y="62"/>
                    </a:lnTo>
                    <a:lnTo>
                      <a:pt x="0" y="44"/>
                    </a:lnTo>
                    <a:lnTo>
                      <a:pt x="5" y="26"/>
                    </a:lnTo>
                    <a:lnTo>
                      <a:pt x="11" y="11"/>
                    </a:lnTo>
                    <a:lnTo>
                      <a:pt x="2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50" name="Oval 1102"/>
              <p:cNvSpPr>
                <a:spLocks noChangeAspect="1" noChangeArrowheads="1"/>
              </p:cNvSpPr>
              <p:nvPr/>
            </p:nvSpPr>
            <p:spPr bwMode="auto">
              <a:xfrm>
                <a:off x="782" y="1675"/>
                <a:ext cx="88" cy="1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69804"/>
                      <a:invGamma/>
                    </a:srgbClr>
                  </a:gs>
                  <a:gs pos="100000">
                    <a:srgbClr val="FFFFFF"/>
                  </a:gs>
                </a:gsLst>
                <a:lin ang="0" scaled="1"/>
              </a:gradFill>
              <a:ln w="508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51" name="Freeform 1103"/>
              <p:cNvSpPr>
                <a:spLocks noChangeAspect="1"/>
              </p:cNvSpPr>
              <p:nvPr/>
            </p:nvSpPr>
            <p:spPr bwMode="auto">
              <a:xfrm>
                <a:off x="760" y="1704"/>
                <a:ext cx="146" cy="74"/>
              </a:xfrm>
              <a:custGeom>
                <a:avLst/>
                <a:gdLst/>
                <a:ahLst/>
                <a:cxnLst>
                  <a:cxn ang="0">
                    <a:pos x="0" y="73"/>
                  </a:cxn>
                  <a:cxn ang="0">
                    <a:pos x="56" y="41"/>
                  </a:cxn>
                  <a:cxn ang="0">
                    <a:pos x="52" y="66"/>
                  </a:cxn>
                  <a:cxn ang="0">
                    <a:pos x="145" y="0"/>
                  </a:cxn>
                  <a:cxn ang="0">
                    <a:pos x="76" y="28"/>
                  </a:cxn>
                  <a:cxn ang="0">
                    <a:pos x="81" y="1"/>
                  </a:cxn>
                  <a:cxn ang="0">
                    <a:pos x="0" y="73"/>
                  </a:cxn>
                </a:cxnLst>
                <a:rect l="0" t="0" r="r" b="b"/>
                <a:pathLst>
                  <a:path w="146" h="74">
                    <a:moveTo>
                      <a:pt x="0" y="73"/>
                    </a:moveTo>
                    <a:lnTo>
                      <a:pt x="56" y="41"/>
                    </a:lnTo>
                    <a:lnTo>
                      <a:pt x="52" y="66"/>
                    </a:lnTo>
                    <a:lnTo>
                      <a:pt x="145" y="0"/>
                    </a:lnTo>
                    <a:lnTo>
                      <a:pt x="76" y="28"/>
                    </a:lnTo>
                    <a:lnTo>
                      <a:pt x="81" y="1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FAFD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952" name="Rectangle 1104"/>
            <p:cNvSpPr>
              <a:spLocks noChangeAspect="1" noChangeArrowheads="1"/>
            </p:cNvSpPr>
            <p:nvPr/>
          </p:nvSpPr>
          <p:spPr bwMode="auto">
            <a:xfrm>
              <a:off x="1323" y="2239"/>
              <a:ext cx="3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400" b="1">
                  <a:latin typeface="Arial" charset="0"/>
                </a:rPr>
                <a:t>salt</a:t>
              </a:r>
            </a:p>
          </p:txBody>
        </p:sp>
        <p:sp>
          <p:nvSpPr>
            <p:cNvPr id="79953" name="Arc 1105"/>
            <p:cNvSpPr>
              <a:spLocks noChangeAspect="1"/>
            </p:cNvSpPr>
            <p:nvPr/>
          </p:nvSpPr>
          <p:spPr bwMode="auto">
            <a:xfrm>
              <a:off x="1321" y="1976"/>
              <a:ext cx="276" cy="20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954" name="Group 1106"/>
          <p:cNvGrpSpPr>
            <a:grpSpLocks/>
          </p:cNvGrpSpPr>
          <p:nvPr/>
        </p:nvGrpSpPr>
        <p:grpSpPr bwMode="auto">
          <a:xfrm>
            <a:off x="458788" y="1687513"/>
            <a:ext cx="2319337" cy="2017712"/>
            <a:chOff x="4084" y="1171"/>
            <a:chExt cx="1461" cy="1271"/>
          </a:xfrm>
        </p:grpSpPr>
        <p:sp>
          <p:nvSpPr>
            <p:cNvPr id="79955" name="Oval 1107"/>
            <p:cNvSpPr>
              <a:spLocks noChangeAspect="1" noChangeArrowheads="1"/>
            </p:cNvSpPr>
            <p:nvPr/>
          </p:nvSpPr>
          <p:spPr bwMode="auto">
            <a:xfrm>
              <a:off x="5086" y="1560"/>
              <a:ext cx="305" cy="92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6" name="Rectangle 1108"/>
            <p:cNvSpPr>
              <a:spLocks noChangeAspect="1" noChangeArrowheads="1"/>
            </p:cNvSpPr>
            <p:nvPr/>
          </p:nvSpPr>
          <p:spPr bwMode="auto">
            <a:xfrm>
              <a:off x="4556" y="1581"/>
              <a:ext cx="111" cy="7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7" name="Rectangle 1109"/>
            <p:cNvSpPr>
              <a:spLocks noChangeAspect="1" noChangeArrowheads="1"/>
            </p:cNvSpPr>
            <p:nvPr/>
          </p:nvSpPr>
          <p:spPr bwMode="auto">
            <a:xfrm>
              <a:off x="4540" y="1537"/>
              <a:ext cx="143" cy="743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8" name="Oval 1110"/>
            <p:cNvSpPr>
              <a:spLocks noChangeAspect="1" noChangeArrowheads="1"/>
            </p:cNvSpPr>
            <p:nvPr/>
          </p:nvSpPr>
          <p:spPr bwMode="auto">
            <a:xfrm>
              <a:off x="4540" y="2209"/>
              <a:ext cx="143" cy="16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FFFF">
                    <a:gamma/>
                    <a:shade val="40000"/>
                    <a:invGamma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9" name="Oval 1111"/>
            <p:cNvSpPr>
              <a:spLocks noChangeAspect="1" noChangeArrowheads="1"/>
            </p:cNvSpPr>
            <p:nvPr/>
          </p:nvSpPr>
          <p:spPr bwMode="auto">
            <a:xfrm>
              <a:off x="4541" y="2178"/>
              <a:ext cx="140" cy="182"/>
            </a:xfrm>
            <a:prstGeom prst="ellipse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60" name="Oval 1112"/>
            <p:cNvSpPr>
              <a:spLocks noChangeAspect="1" noChangeArrowheads="1"/>
            </p:cNvSpPr>
            <p:nvPr/>
          </p:nvSpPr>
          <p:spPr bwMode="auto">
            <a:xfrm>
              <a:off x="4523" y="1524"/>
              <a:ext cx="178" cy="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61" name="Arc 1113"/>
            <p:cNvSpPr>
              <a:spLocks noChangeAspect="1"/>
            </p:cNvSpPr>
            <p:nvPr/>
          </p:nvSpPr>
          <p:spPr bwMode="auto">
            <a:xfrm>
              <a:off x="4520" y="1539"/>
              <a:ext cx="16" cy="8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8"/>
                <a:gd name="T1" fmla="*/ 0 h 21600"/>
                <a:gd name="T2" fmla="*/ 21598 w 21598"/>
                <a:gd name="T3" fmla="*/ 21298 h 21600"/>
                <a:gd name="T4" fmla="*/ 0 w 215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600" fill="none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62" name="Arc 1114"/>
            <p:cNvSpPr>
              <a:spLocks noChangeAspect="1"/>
            </p:cNvSpPr>
            <p:nvPr/>
          </p:nvSpPr>
          <p:spPr bwMode="auto">
            <a:xfrm>
              <a:off x="4688" y="1532"/>
              <a:ext cx="17" cy="90"/>
            </a:xfrm>
            <a:custGeom>
              <a:avLst/>
              <a:gdLst>
                <a:gd name="G0" fmla="+- 21598 0 0"/>
                <a:gd name="G1" fmla="+- 21537 0 0"/>
                <a:gd name="G2" fmla="+- 21600 0 0"/>
                <a:gd name="T0" fmla="*/ 0 w 21598"/>
                <a:gd name="T1" fmla="*/ 21239 h 21537"/>
                <a:gd name="T2" fmla="*/ 19953 w 21598"/>
                <a:gd name="T3" fmla="*/ 0 h 21537"/>
                <a:gd name="T4" fmla="*/ 21598 w 21598"/>
                <a:gd name="T5" fmla="*/ 21537 h 2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537" fill="none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</a:path>
                <a:path w="21598" h="21537" stroke="0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  <a:lnTo>
                    <a:pt x="21598" y="21537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63" name="Oval 1115"/>
            <p:cNvSpPr>
              <a:spLocks noChangeAspect="1" noChangeArrowheads="1"/>
            </p:cNvSpPr>
            <p:nvPr/>
          </p:nvSpPr>
          <p:spPr bwMode="auto">
            <a:xfrm>
              <a:off x="4538" y="1530"/>
              <a:ext cx="145" cy="36"/>
            </a:xfrm>
            <a:prstGeom prst="ellipse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CECECE">
                    <a:gamma/>
                    <a:shade val="89804"/>
                    <a:invGamma/>
                  </a:srgbClr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64" name="Freeform 1116"/>
            <p:cNvSpPr>
              <a:spLocks noChangeAspect="1"/>
            </p:cNvSpPr>
            <p:nvPr/>
          </p:nvSpPr>
          <p:spPr bwMode="auto">
            <a:xfrm>
              <a:off x="4516" y="1527"/>
              <a:ext cx="191" cy="2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7" y="13"/>
                </a:cxn>
                <a:cxn ang="0">
                  <a:pos x="16" y="14"/>
                </a:cxn>
                <a:cxn ang="0">
                  <a:pos x="33" y="19"/>
                </a:cxn>
                <a:cxn ang="0">
                  <a:pos x="55" y="22"/>
                </a:cxn>
                <a:cxn ang="0">
                  <a:pos x="72" y="22"/>
                </a:cxn>
                <a:cxn ang="0">
                  <a:pos x="94" y="22"/>
                </a:cxn>
                <a:cxn ang="0">
                  <a:pos x="119" y="20"/>
                </a:cxn>
                <a:cxn ang="0">
                  <a:pos x="138" y="16"/>
                </a:cxn>
                <a:cxn ang="0">
                  <a:pos x="146" y="13"/>
                </a:cxn>
                <a:cxn ang="0">
                  <a:pos x="152" y="5"/>
                </a:cxn>
                <a:cxn ang="0">
                  <a:pos x="152" y="2"/>
                </a:cxn>
                <a:cxn ang="0">
                  <a:pos x="151" y="2"/>
                </a:cxn>
                <a:cxn ang="0">
                  <a:pos x="145" y="7"/>
                </a:cxn>
                <a:cxn ang="0">
                  <a:pos x="130" y="11"/>
                </a:cxn>
                <a:cxn ang="0">
                  <a:pos x="115" y="11"/>
                </a:cxn>
                <a:cxn ang="0">
                  <a:pos x="98" y="12"/>
                </a:cxn>
                <a:cxn ang="0">
                  <a:pos x="84" y="12"/>
                </a:cxn>
                <a:cxn ang="0">
                  <a:pos x="70" y="13"/>
                </a:cxn>
                <a:cxn ang="0">
                  <a:pos x="52" y="13"/>
                </a:cxn>
                <a:cxn ang="0">
                  <a:pos x="38" y="11"/>
                </a:cxn>
                <a:cxn ang="0">
                  <a:pos x="14" y="8"/>
                </a:cxn>
                <a:cxn ang="0">
                  <a:pos x="3" y="4"/>
                </a:cxn>
                <a:cxn ang="0">
                  <a:pos x="9" y="0"/>
                </a:cxn>
              </a:cxnLst>
              <a:rect l="0" t="0" r="r" b="b"/>
              <a:pathLst>
                <a:path w="153" h="23">
                  <a:moveTo>
                    <a:pt x="9" y="0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7" y="13"/>
                  </a:lnTo>
                  <a:lnTo>
                    <a:pt x="16" y="14"/>
                  </a:lnTo>
                  <a:lnTo>
                    <a:pt x="33" y="19"/>
                  </a:lnTo>
                  <a:lnTo>
                    <a:pt x="55" y="22"/>
                  </a:lnTo>
                  <a:lnTo>
                    <a:pt x="72" y="22"/>
                  </a:lnTo>
                  <a:lnTo>
                    <a:pt x="94" y="22"/>
                  </a:lnTo>
                  <a:lnTo>
                    <a:pt x="119" y="20"/>
                  </a:lnTo>
                  <a:lnTo>
                    <a:pt x="138" y="16"/>
                  </a:lnTo>
                  <a:lnTo>
                    <a:pt x="146" y="13"/>
                  </a:lnTo>
                  <a:lnTo>
                    <a:pt x="152" y="5"/>
                  </a:lnTo>
                  <a:lnTo>
                    <a:pt x="152" y="2"/>
                  </a:lnTo>
                  <a:lnTo>
                    <a:pt x="151" y="2"/>
                  </a:lnTo>
                  <a:lnTo>
                    <a:pt x="145" y="7"/>
                  </a:lnTo>
                  <a:lnTo>
                    <a:pt x="130" y="11"/>
                  </a:lnTo>
                  <a:lnTo>
                    <a:pt x="115" y="11"/>
                  </a:lnTo>
                  <a:lnTo>
                    <a:pt x="98" y="12"/>
                  </a:lnTo>
                  <a:lnTo>
                    <a:pt x="84" y="12"/>
                  </a:lnTo>
                  <a:lnTo>
                    <a:pt x="70" y="13"/>
                  </a:lnTo>
                  <a:lnTo>
                    <a:pt x="52" y="13"/>
                  </a:lnTo>
                  <a:lnTo>
                    <a:pt x="38" y="11"/>
                  </a:lnTo>
                  <a:lnTo>
                    <a:pt x="14" y="8"/>
                  </a:lnTo>
                  <a:lnTo>
                    <a:pt x="3" y="4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65" name="Rectangle 1117"/>
            <p:cNvSpPr>
              <a:spLocks noChangeAspect="1" noChangeArrowheads="1"/>
            </p:cNvSpPr>
            <p:nvPr/>
          </p:nvSpPr>
          <p:spPr bwMode="auto">
            <a:xfrm>
              <a:off x="4540" y="1554"/>
              <a:ext cx="141" cy="2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66" name="Freeform 1118"/>
            <p:cNvSpPr>
              <a:spLocks noChangeAspect="1"/>
            </p:cNvSpPr>
            <p:nvPr/>
          </p:nvSpPr>
          <p:spPr bwMode="auto">
            <a:xfrm>
              <a:off x="4529" y="1545"/>
              <a:ext cx="162" cy="93"/>
            </a:xfrm>
            <a:custGeom>
              <a:avLst/>
              <a:gdLst/>
              <a:ahLst/>
              <a:cxnLst>
                <a:cxn ang="0">
                  <a:pos x="11" y="66"/>
                </a:cxn>
                <a:cxn ang="0">
                  <a:pos x="10" y="27"/>
                </a:cxn>
                <a:cxn ang="0">
                  <a:pos x="14" y="13"/>
                </a:cxn>
                <a:cxn ang="0">
                  <a:pos x="30" y="12"/>
                </a:cxn>
                <a:cxn ang="0">
                  <a:pos x="67" y="15"/>
                </a:cxn>
                <a:cxn ang="0">
                  <a:pos x="101" y="17"/>
                </a:cxn>
                <a:cxn ang="0">
                  <a:pos x="114" y="36"/>
                </a:cxn>
                <a:cxn ang="0">
                  <a:pos x="119" y="60"/>
                </a:cxn>
                <a:cxn ang="0">
                  <a:pos x="122" y="74"/>
                </a:cxn>
                <a:cxn ang="0">
                  <a:pos x="124" y="27"/>
                </a:cxn>
                <a:cxn ang="0">
                  <a:pos x="127" y="14"/>
                </a:cxn>
                <a:cxn ang="0">
                  <a:pos x="129" y="1"/>
                </a:cxn>
                <a:cxn ang="0">
                  <a:pos x="119" y="3"/>
                </a:cxn>
                <a:cxn ang="0">
                  <a:pos x="102" y="7"/>
                </a:cxn>
                <a:cxn ang="0">
                  <a:pos x="66" y="9"/>
                </a:cxn>
                <a:cxn ang="0">
                  <a:pos x="33" y="9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28"/>
                </a:cxn>
                <a:cxn ang="0">
                  <a:pos x="11" y="69"/>
                </a:cxn>
              </a:cxnLst>
              <a:rect l="0" t="0" r="r" b="b"/>
              <a:pathLst>
                <a:path w="130" h="75">
                  <a:moveTo>
                    <a:pt x="11" y="66"/>
                  </a:moveTo>
                  <a:lnTo>
                    <a:pt x="10" y="27"/>
                  </a:lnTo>
                  <a:lnTo>
                    <a:pt x="14" y="13"/>
                  </a:lnTo>
                  <a:lnTo>
                    <a:pt x="30" y="12"/>
                  </a:lnTo>
                  <a:lnTo>
                    <a:pt x="67" y="15"/>
                  </a:lnTo>
                  <a:lnTo>
                    <a:pt x="101" y="17"/>
                  </a:lnTo>
                  <a:lnTo>
                    <a:pt x="114" y="36"/>
                  </a:lnTo>
                  <a:lnTo>
                    <a:pt x="119" y="60"/>
                  </a:lnTo>
                  <a:lnTo>
                    <a:pt x="122" y="74"/>
                  </a:lnTo>
                  <a:lnTo>
                    <a:pt x="124" y="27"/>
                  </a:lnTo>
                  <a:lnTo>
                    <a:pt x="127" y="14"/>
                  </a:lnTo>
                  <a:lnTo>
                    <a:pt x="129" y="1"/>
                  </a:lnTo>
                  <a:lnTo>
                    <a:pt x="119" y="3"/>
                  </a:lnTo>
                  <a:lnTo>
                    <a:pt x="102" y="7"/>
                  </a:lnTo>
                  <a:lnTo>
                    <a:pt x="66" y="9"/>
                  </a:lnTo>
                  <a:lnTo>
                    <a:pt x="33" y="9"/>
                  </a:lnTo>
                  <a:lnTo>
                    <a:pt x="7" y="3"/>
                  </a:lnTo>
                  <a:lnTo>
                    <a:pt x="0" y="0"/>
                  </a:lnTo>
                  <a:lnTo>
                    <a:pt x="7" y="28"/>
                  </a:lnTo>
                  <a:lnTo>
                    <a:pt x="11" y="69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67" name="Oval 1119"/>
            <p:cNvSpPr>
              <a:spLocks noChangeAspect="1" noChangeArrowheads="1"/>
            </p:cNvSpPr>
            <p:nvPr/>
          </p:nvSpPr>
          <p:spPr bwMode="auto">
            <a:xfrm>
              <a:off x="4560" y="1767"/>
              <a:ext cx="102" cy="11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68" name="Oval 1120"/>
            <p:cNvSpPr>
              <a:spLocks noChangeAspect="1" noChangeArrowheads="1"/>
            </p:cNvSpPr>
            <p:nvPr/>
          </p:nvSpPr>
          <p:spPr bwMode="auto">
            <a:xfrm>
              <a:off x="4544" y="1759"/>
              <a:ext cx="136" cy="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69" name="Rectangle 1121"/>
            <p:cNvSpPr>
              <a:spLocks noChangeAspect="1" noChangeArrowheads="1"/>
            </p:cNvSpPr>
            <p:nvPr/>
          </p:nvSpPr>
          <p:spPr bwMode="auto">
            <a:xfrm>
              <a:off x="4869" y="1591"/>
              <a:ext cx="111" cy="7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0" name="Rectangle 1122"/>
            <p:cNvSpPr>
              <a:spLocks noChangeAspect="1" noChangeArrowheads="1"/>
            </p:cNvSpPr>
            <p:nvPr/>
          </p:nvSpPr>
          <p:spPr bwMode="auto">
            <a:xfrm>
              <a:off x="4852" y="1547"/>
              <a:ext cx="144" cy="744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1" name="Oval 1123"/>
            <p:cNvSpPr>
              <a:spLocks noChangeAspect="1" noChangeArrowheads="1"/>
            </p:cNvSpPr>
            <p:nvPr/>
          </p:nvSpPr>
          <p:spPr bwMode="auto">
            <a:xfrm>
              <a:off x="4852" y="2219"/>
              <a:ext cx="144" cy="16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FFFF">
                    <a:gamma/>
                    <a:shade val="40000"/>
                    <a:invGamma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2" name="Oval 1124"/>
            <p:cNvSpPr>
              <a:spLocks noChangeAspect="1" noChangeArrowheads="1"/>
            </p:cNvSpPr>
            <p:nvPr/>
          </p:nvSpPr>
          <p:spPr bwMode="auto">
            <a:xfrm>
              <a:off x="4854" y="2188"/>
              <a:ext cx="140" cy="183"/>
            </a:xfrm>
            <a:prstGeom prst="ellipse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3" name="Oval 1125"/>
            <p:cNvSpPr>
              <a:spLocks noChangeAspect="1" noChangeArrowheads="1"/>
            </p:cNvSpPr>
            <p:nvPr/>
          </p:nvSpPr>
          <p:spPr bwMode="auto">
            <a:xfrm>
              <a:off x="4836" y="1532"/>
              <a:ext cx="177" cy="1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4" name="Arc 1126"/>
            <p:cNvSpPr>
              <a:spLocks noChangeAspect="1"/>
            </p:cNvSpPr>
            <p:nvPr/>
          </p:nvSpPr>
          <p:spPr bwMode="auto">
            <a:xfrm>
              <a:off x="4833" y="1549"/>
              <a:ext cx="16" cy="8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8"/>
                <a:gd name="T1" fmla="*/ 0 h 21600"/>
                <a:gd name="T2" fmla="*/ 21598 w 21598"/>
                <a:gd name="T3" fmla="*/ 21298 h 21600"/>
                <a:gd name="T4" fmla="*/ 0 w 215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600" fill="none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" name="Arc 1127"/>
            <p:cNvSpPr>
              <a:spLocks noChangeAspect="1"/>
            </p:cNvSpPr>
            <p:nvPr/>
          </p:nvSpPr>
          <p:spPr bwMode="auto">
            <a:xfrm>
              <a:off x="5001" y="1544"/>
              <a:ext cx="17" cy="89"/>
            </a:xfrm>
            <a:custGeom>
              <a:avLst/>
              <a:gdLst>
                <a:gd name="G0" fmla="+- 21598 0 0"/>
                <a:gd name="G1" fmla="+- 21537 0 0"/>
                <a:gd name="G2" fmla="+- 21600 0 0"/>
                <a:gd name="T0" fmla="*/ 0 w 21598"/>
                <a:gd name="T1" fmla="*/ 21239 h 21537"/>
                <a:gd name="T2" fmla="*/ 19953 w 21598"/>
                <a:gd name="T3" fmla="*/ 0 h 21537"/>
                <a:gd name="T4" fmla="*/ 21598 w 21598"/>
                <a:gd name="T5" fmla="*/ 21537 h 2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537" fill="none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</a:path>
                <a:path w="21598" h="21537" stroke="0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  <a:lnTo>
                    <a:pt x="21598" y="21537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6" name="Oval 1128"/>
            <p:cNvSpPr>
              <a:spLocks noChangeAspect="1" noChangeArrowheads="1"/>
            </p:cNvSpPr>
            <p:nvPr/>
          </p:nvSpPr>
          <p:spPr bwMode="auto">
            <a:xfrm>
              <a:off x="4851" y="1540"/>
              <a:ext cx="145" cy="36"/>
            </a:xfrm>
            <a:prstGeom prst="ellipse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CECECE">
                    <a:gamma/>
                    <a:shade val="89804"/>
                    <a:invGamma/>
                  </a:srgbClr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7" name="Freeform 1129"/>
            <p:cNvSpPr>
              <a:spLocks noChangeAspect="1"/>
            </p:cNvSpPr>
            <p:nvPr/>
          </p:nvSpPr>
          <p:spPr bwMode="auto">
            <a:xfrm>
              <a:off x="4829" y="1537"/>
              <a:ext cx="191" cy="3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10"/>
                </a:cxn>
                <a:cxn ang="0">
                  <a:pos x="7" y="13"/>
                </a:cxn>
                <a:cxn ang="0">
                  <a:pos x="16" y="15"/>
                </a:cxn>
                <a:cxn ang="0">
                  <a:pos x="33" y="20"/>
                </a:cxn>
                <a:cxn ang="0">
                  <a:pos x="55" y="23"/>
                </a:cxn>
                <a:cxn ang="0">
                  <a:pos x="72" y="23"/>
                </a:cxn>
                <a:cxn ang="0">
                  <a:pos x="94" y="23"/>
                </a:cxn>
                <a:cxn ang="0">
                  <a:pos x="119" y="21"/>
                </a:cxn>
                <a:cxn ang="0">
                  <a:pos x="138" y="17"/>
                </a:cxn>
                <a:cxn ang="0">
                  <a:pos x="146" y="13"/>
                </a:cxn>
                <a:cxn ang="0">
                  <a:pos x="152" y="5"/>
                </a:cxn>
                <a:cxn ang="0">
                  <a:pos x="152" y="2"/>
                </a:cxn>
                <a:cxn ang="0">
                  <a:pos x="151" y="2"/>
                </a:cxn>
                <a:cxn ang="0">
                  <a:pos x="145" y="7"/>
                </a:cxn>
                <a:cxn ang="0">
                  <a:pos x="130" y="11"/>
                </a:cxn>
                <a:cxn ang="0">
                  <a:pos x="115" y="12"/>
                </a:cxn>
                <a:cxn ang="0">
                  <a:pos x="98" y="13"/>
                </a:cxn>
                <a:cxn ang="0">
                  <a:pos x="84" y="13"/>
                </a:cxn>
                <a:cxn ang="0">
                  <a:pos x="70" y="13"/>
                </a:cxn>
                <a:cxn ang="0">
                  <a:pos x="52" y="13"/>
                </a:cxn>
                <a:cxn ang="0">
                  <a:pos x="38" y="11"/>
                </a:cxn>
                <a:cxn ang="0">
                  <a:pos x="14" y="8"/>
                </a:cxn>
                <a:cxn ang="0">
                  <a:pos x="3" y="4"/>
                </a:cxn>
                <a:cxn ang="0">
                  <a:pos x="9" y="0"/>
                </a:cxn>
              </a:cxnLst>
              <a:rect l="0" t="0" r="r" b="b"/>
              <a:pathLst>
                <a:path w="153" h="24">
                  <a:moveTo>
                    <a:pt x="9" y="0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lnTo>
                    <a:pt x="7" y="13"/>
                  </a:lnTo>
                  <a:lnTo>
                    <a:pt x="16" y="15"/>
                  </a:lnTo>
                  <a:lnTo>
                    <a:pt x="33" y="20"/>
                  </a:lnTo>
                  <a:lnTo>
                    <a:pt x="55" y="23"/>
                  </a:lnTo>
                  <a:lnTo>
                    <a:pt x="72" y="23"/>
                  </a:lnTo>
                  <a:lnTo>
                    <a:pt x="94" y="23"/>
                  </a:lnTo>
                  <a:lnTo>
                    <a:pt x="119" y="21"/>
                  </a:lnTo>
                  <a:lnTo>
                    <a:pt x="138" y="17"/>
                  </a:lnTo>
                  <a:lnTo>
                    <a:pt x="146" y="13"/>
                  </a:lnTo>
                  <a:lnTo>
                    <a:pt x="152" y="5"/>
                  </a:lnTo>
                  <a:lnTo>
                    <a:pt x="152" y="2"/>
                  </a:lnTo>
                  <a:lnTo>
                    <a:pt x="151" y="2"/>
                  </a:lnTo>
                  <a:lnTo>
                    <a:pt x="145" y="7"/>
                  </a:lnTo>
                  <a:lnTo>
                    <a:pt x="130" y="11"/>
                  </a:lnTo>
                  <a:lnTo>
                    <a:pt x="115" y="12"/>
                  </a:lnTo>
                  <a:lnTo>
                    <a:pt x="98" y="13"/>
                  </a:lnTo>
                  <a:lnTo>
                    <a:pt x="84" y="13"/>
                  </a:lnTo>
                  <a:lnTo>
                    <a:pt x="70" y="13"/>
                  </a:lnTo>
                  <a:lnTo>
                    <a:pt x="52" y="13"/>
                  </a:lnTo>
                  <a:lnTo>
                    <a:pt x="38" y="11"/>
                  </a:lnTo>
                  <a:lnTo>
                    <a:pt x="14" y="8"/>
                  </a:lnTo>
                  <a:lnTo>
                    <a:pt x="3" y="4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78" name="Rectangle 1130"/>
            <p:cNvSpPr>
              <a:spLocks noChangeAspect="1" noChangeArrowheads="1"/>
            </p:cNvSpPr>
            <p:nvPr/>
          </p:nvSpPr>
          <p:spPr bwMode="auto">
            <a:xfrm>
              <a:off x="4853" y="1563"/>
              <a:ext cx="141" cy="2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9" name="Freeform 1131"/>
            <p:cNvSpPr>
              <a:spLocks noChangeAspect="1"/>
            </p:cNvSpPr>
            <p:nvPr/>
          </p:nvSpPr>
          <p:spPr bwMode="auto">
            <a:xfrm>
              <a:off x="4842" y="1555"/>
              <a:ext cx="162" cy="93"/>
            </a:xfrm>
            <a:custGeom>
              <a:avLst/>
              <a:gdLst/>
              <a:ahLst/>
              <a:cxnLst>
                <a:cxn ang="0">
                  <a:pos x="11" y="66"/>
                </a:cxn>
                <a:cxn ang="0">
                  <a:pos x="10" y="27"/>
                </a:cxn>
                <a:cxn ang="0">
                  <a:pos x="14" y="13"/>
                </a:cxn>
                <a:cxn ang="0">
                  <a:pos x="30" y="12"/>
                </a:cxn>
                <a:cxn ang="0">
                  <a:pos x="67" y="15"/>
                </a:cxn>
                <a:cxn ang="0">
                  <a:pos x="101" y="17"/>
                </a:cxn>
                <a:cxn ang="0">
                  <a:pos x="114" y="36"/>
                </a:cxn>
                <a:cxn ang="0">
                  <a:pos x="119" y="60"/>
                </a:cxn>
                <a:cxn ang="0">
                  <a:pos x="122" y="74"/>
                </a:cxn>
                <a:cxn ang="0">
                  <a:pos x="124" y="27"/>
                </a:cxn>
                <a:cxn ang="0">
                  <a:pos x="127" y="14"/>
                </a:cxn>
                <a:cxn ang="0">
                  <a:pos x="129" y="1"/>
                </a:cxn>
                <a:cxn ang="0">
                  <a:pos x="119" y="3"/>
                </a:cxn>
                <a:cxn ang="0">
                  <a:pos x="102" y="7"/>
                </a:cxn>
                <a:cxn ang="0">
                  <a:pos x="66" y="9"/>
                </a:cxn>
                <a:cxn ang="0">
                  <a:pos x="33" y="9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28"/>
                </a:cxn>
                <a:cxn ang="0">
                  <a:pos x="11" y="69"/>
                </a:cxn>
              </a:cxnLst>
              <a:rect l="0" t="0" r="r" b="b"/>
              <a:pathLst>
                <a:path w="130" h="75">
                  <a:moveTo>
                    <a:pt x="11" y="66"/>
                  </a:moveTo>
                  <a:lnTo>
                    <a:pt x="10" y="27"/>
                  </a:lnTo>
                  <a:lnTo>
                    <a:pt x="14" y="13"/>
                  </a:lnTo>
                  <a:lnTo>
                    <a:pt x="30" y="12"/>
                  </a:lnTo>
                  <a:lnTo>
                    <a:pt x="67" y="15"/>
                  </a:lnTo>
                  <a:lnTo>
                    <a:pt x="101" y="17"/>
                  </a:lnTo>
                  <a:lnTo>
                    <a:pt x="114" y="36"/>
                  </a:lnTo>
                  <a:lnTo>
                    <a:pt x="119" y="60"/>
                  </a:lnTo>
                  <a:lnTo>
                    <a:pt x="122" y="74"/>
                  </a:lnTo>
                  <a:lnTo>
                    <a:pt x="124" y="27"/>
                  </a:lnTo>
                  <a:lnTo>
                    <a:pt x="127" y="14"/>
                  </a:lnTo>
                  <a:lnTo>
                    <a:pt x="129" y="1"/>
                  </a:lnTo>
                  <a:lnTo>
                    <a:pt x="119" y="3"/>
                  </a:lnTo>
                  <a:lnTo>
                    <a:pt x="102" y="7"/>
                  </a:lnTo>
                  <a:lnTo>
                    <a:pt x="66" y="9"/>
                  </a:lnTo>
                  <a:lnTo>
                    <a:pt x="33" y="9"/>
                  </a:lnTo>
                  <a:lnTo>
                    <a:pt x="7" y="3"/>
                  </a:lnTo>
                  <a:lnTo>
                    <a:pt x="0" y="0"/>
                  </a:lnTo>
                  <a:lnTo>
                    <a:pt x="7" y="28"/>
                  </a:lnTo>
                  <a:lnTo>
                    <a:pt x="11" y="69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80" name="Oval 1132"/>
            <p:cNvSpPr>
              <a:spLocks noChangeAspect="1" noChangeArrowheads="1"/>
            </p:cNvSpPr>
            <p:nvPr/>
          </p:nvSpPr>
          <p:spPr bwMode="auto">
            <a:xfrm>
              <a:off x="4873" y="1777"/>
              <a:ext cx="102" cy="11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81" name="Oval 1133"/>
            <p:cNvSpPr>
              <a:spLocks noChangeAspect="1" noChangeArrowheads="1"/>
            </p:cNvSpPr>
            <p:nvPr/>
          </p:nvSpPr>
          <p:spPr bwMode="auto">
            <a:xfrm>
              <a:off x="4857" y="1769"/>
              <a:ext cx="134" cy="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82" name="Rectangle 1134"/>
            <p:cNvSpPr>
              <a:spLocks noChangeAspect="1" noChangeArrowheads="1"/>
            </p:cNvSpPr>
            <p:nvPr/>
          </p:nvSpPr>
          <p:spPr bwMode="auto">
            <a:xfrm>
              <a:off x="4688" y="1869"/>
              <a:ext cx="158" cy="98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83" name="Rectangle 1135"/>
            <p:cNvSpPr>
              <a:spLocks noChangeAspect="1" noChangeArrowheads="1"/>
            </p:cNvSpPr>
            <p:nvPr/>
          </p:nvSpPr>
          <p:spPr bwMode="auto">
            <a:xfrm>
              <a:off x="4513" y="1171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b="1">
                  <a:latin typeface="Arial" charset="0"/>
                </a:rPr>
                <a:t>-</a:t>
              </a:r>
            </a:p>
          </p:txBody>
        </p:sp>
        <p:sp>
          <p:nvSpPr>
            <p:cNvPr id="79984" name="Rectangle 1136"/>
            <p:cNvSpPr>
              <a:spLocks noChangeAspect="1" noChangeArrowheads="1"/>
            </p:cNvSpPr>
            <p:nvPr/>
          </p:nvSpPr>
          <p:spPr bwMode="auto">
            <a:xfrm>
              <a:off x="4807" y="1175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b="1">
                  <a:latin typeface="Arial" charset="0"/>
                </a:rPr>
                <a:t>+</a:t>
              </a:r>
            </a:p>
          </p:txBody>
        </p:sp>
        <p:sp>
          <p:nvSpPr>
            <p:cNvPr id="79985" name="Rectangle 1137"/>
            <p:cNvSpPr>
              <a:spLocks noChangeAspect="1" noChangeArrowheads="1"/>
            </p:cNvSpPr>
            <p:nvPr/>
          </p:nvSpPr>
          <p:spPr bwMode="auto">
            <a:xfrm>
              <a:off x="4576" y="1982"/>
              <a:ext cx="79" cy="111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86" name="Line 1138"/>
            <p:cNvSpPr>
              <a:spLocks noChangeAspect="1" noChangeShapeType="1"/>
            </p:cNvSpPr>
            <p:nvPr/>
          </p:nvSpPr>
          <p:spPr bwMode="auto">
            <a:xfrm flipV="1">
              <a:off x="4606" y="1352"/>
              <a:ext cx="0" cy="6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87" name="Line 1139"/>
            <p:cNvSpPr>
              <a:spLocks noChangeAspect="1" noChangeShapeType="1"/>
            </p:cNvSpPr>
            <p:nvPr/>
          </p:nvSpPr>
          <p:spPr bwMode="auto">
            <a:xfrm flipV="1">
              <a:off x="4919" y="1362"/>
              <a:ext cx="0" cy="6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88" name="Rectangle 1140"/>
            <p:cNvSpPr>
              <a:spLocks noChangeAspect="1" noChangeArrowheads="1"/>
            </p:cNvSpPr>
            <p:nvPr/>
          </p:nvSpPr>
          <p:spPr bwMode="auto">
            <a:xfrm>
              <a:off x="4888" y="1992"/>
              <a:ext cx="80" cy="111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89" name="Oval 1141"/>
            <p:cNvSpPr>
              <a:spLocks noChangeAspect="1" noChangeArrowheads="1"/>
            </p:cNvSpPr>
            <p:nvPr/>
          </p:nvSpPr>
          <p:spPr bwMode="auto">
            <a:xfrm>
              <a:off x="5121" y="1587"/>
              <a:ext cx="45" cy="2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90" name="Oval 1142"/>
            <p:cNvSpPr>
              <a:spLocks noChangeAspect="1" noChangeArrowheads="1"/>
            </p:cNvSpPr>
            <p:nvPr/>
          </p:nvSpPr>
          <p:spPr bwMode="auto">
            <a:xfrm>
              <a:off x="5181" y="1583"/>
              <a:ext cx="121" cy="2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91" name="Oval 1143"/>
            <p:cNvSpPr>
              <a:spLocks noChangeAspect="1" noChangeArrowheads="1"/>
            </p:cNvSpPr>
            <p:nvPr/>
          </p:nvSpPr>
          <p:spPr bwMode="auto">
            <a:xfrm>
              <a:off x="5140" y="1227"/>
              <a:ext cx="204" cy="226"/>
            </a:xfrm>
            <a:prstGeom prst="ellipse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CECECE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92" name="AutoShape 1144"/>
            <p:cNvSpPr>
              <a:spLocks noChangeAspect="1" noChangeArrowheads="1"/>
            </p:cNvSpPr>
            <p:nvPr/>
          </p:nvSpPr>
          <p:spPr bwMode="auto">
            <a:xfrm>
              <a:off x="5181" y="1445"/>
              <a:ext cx="121" cy="141"/>
            </a:xfrm>
            <a:prstGeom prst="roundRect">
              <a:avLst>
                <a:gd name="adj" fmla="val 12495"/>
              </a:avLst>
            </a:prstGeom>
            <a:gradFill rotWithShape="0">
              <a:gsLst>
                <a:gs pos="0">
                  <a:srgbClr val="000000">
                    <a:gamma/>
                    <a:tint val="80000"/>
                    <a:invGamma/>
                  </a:srgbClr>
                </a:gs>
                <a:gs pos="50000">
                  <a:srgbClr val="000000"/>
                </a:gs>
                <a:gs pos="100000">
                  <a:srgbClr val="000000">
                    <a:gamma/>
                    <a:tint val="80000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93" name="Oval 1145"/>
            <p:cNvSpPr>
              <a:spLocks noChangeAspect="1" noChangeArrowheads="1"/>
            </p:cNvSpPr>
            <p:nvPr/>
          </p:nvSpPr>
          <p:spPr bwMode="auto">
            <a:xfrm>
              <a:off x="5324" y="1586"/>
              <a:ext cx="46" cy="2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94" name="Freeform 1146"/>
            <p:cNvSpPr>
              <a:spLocks noChangeAspect="1"/>
            </p:cNvSpPr>
            <p:nvPr/>
          </p:nvSpPr>
          <p:spPr bwMode="auto">
            <a:xfrm>
              <a:off x="5086" y="1606"/>
              <a:ext cx="307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7"/>
                </a:cxn>
                <a:cxn ang="0">
                  <a:pos x="6" y="37"/>
                </a:cxn>
                <a:cxn ang="0">
                  <a:pos x="17" y="46"/>
                </a:cxn>
                <a:cxn ang="0">
                  <a:pos x="32" y="51"/>
                </a:cxn>
                <a:cxn ang="0">
                  <a:pos x="50" y="56"/>
                </a:cxn>
                <a:cxn ang="0">
                  <a:pos x="70" y="60"/>
                </a:cxn>
                <a:cxn ang="0">
                  <a:pos x="89" y="61"/>
                </a:cxn>
                <a:cxn ang="0">
                  <a:pos x="120" y="63"/>
                </a:cxn>
                <a:cxn ang="0">
                  <a:pos x="147" y="62"/>
                </a:cxn>
                <a:cxn ang="0">
                  <a:pos x="169" y="61"/>
                </a:cxn>
                <a:cxn ang="0">
                  <a:pos x="188" y="58"/>
                </a:cxn>
                <a:cxn ang="0">
                  <a:pos x="204" y="53"/>
                </a:cxn>
                <a:cxn ang="0">
                  <a:pos x="223" y="47"/>
                </a:cxn>
                <a:cxn ang="0">
                  <a:pos x="231" y="43"/>
                </a:cxn>
                <a:cxn ang="0">
                  <a:pos x="240" y="36"/>
                </a:cxn>
                <a:cxn ang="0">
                  <a:pos x="244" y="28"/>
                </a:cxn>
                <a:cxn ang="0">
                  <a:pos x="245" y="26"/>
                </a:cxn>
                <a:cxn ang="0">
                  <a:pos x="245" y="1"/>
                </a:cxn>
                <a:cxn ang="0">
                  <a:pos x="242" y="5"/>
                </a:cxn>
                <a:cxn ang="0">
                  <a:pos x="238" y="12"/>
                </a:cxn>
                <a:cxn ang="0">
                  <a:pos x="231" y="16"/>
                </a:cxn>
                <a:cxn ang="0">
                  <a:pos x="222" y="21"/>
                </a:cxn>
                <a:cxn ang="0">
                  <a:pos x="212" y="25"/>
                </a:cxn>
                <a:cxn ang="0">
                  <a:pos x="203" y="27"/>
                </a:cxn>
                <a:cxn ang="0">
                  <a:pos x="189" y="30"/>
                </a:cxn>
                <a:cxn ang="0">
                  <a:pos x="175" y="33"/>
                </a:cxn>
                <a:cxn ang="0">
                  <a:pos x="155" y="35"/>
                </a:cxn>
                <a:cxn ang="0">
                  <a:pos x="134" y="36"/>
                </a:cxn>
                <a:cxn ang="0">
                  <a:pos x="110" y="36"/>
                </a:cxn>
                <a:cxn ang="0">
                  <a:pos x="87" y="34"/>
                </a:cxn>
                <a:cxn ang="0">
                  <a:pos x="67" y="32"/>
                </a:cxn>
                <a:cxn ang="0">
                  <a:pos x="45" y="28"/>
                </a:cxn>
                <a:cxn ang="0">
                  <a:pos x="17" y="18"/>
                </a:cxn>
                <a:cxn ang="0">
                  <a:pos x="4" y="8"/>
                </a:cxn>
                <a:cxn ang="0">
                  <a:pos x="0" y="0"/>
                </a:cxn>
              </a:cxnLst>
              <a:rect l="0" t="0" r="r" b="b"/>
              <a:pathLst>
                <a:path w="246" h="64">
                  <a:moveTo>
                    <a:pt x="0" y="0"/>
                  </a:moveTo>
                  <a:lnTo>
                    <a:pt x="1" y="27"/>
                  </a:lnTo>
                  <a:lnTo>
                    <a:pt x="6" y="37"/>
                  </a:lnTo>
                  <a:lnTo>
                    <a:pt x="17" y="46"/>
                  </a:lnTo>
                  <a:lnTo>
                    <a:pt x="32" y="51"/>
                  </a:lnTo>
                  <a:lnTo>
                    <a:pt x="50" y="56"/>
                  </a:lnTo>
                  <a:lnTo>
                    <a:pt x="70" y="60"/>
                  </a:lnTo>
                  <a:lnTo>
                    <a:pt x="89" y="61"/>
                  </a:lnTo>
                  <a:lnTo>
                    <a:pt x="120" y="63"/>
                  </a:lnTo>
                  <a:lnTo>
                    <a:pt x="147" y="62"/>
                  </a:lnTo>
                  <a:lnTo>
                    <a:pt x="169" y="61"/>
                  </a:lnTo>
                  <a:lnTo>
                    <a:pt x="188" y="58"/>
                  </a:lnTo>
                  <a:lnTo>
                    <a:pt x="204" y="53"/>
                  </a:lnTo>
                  <a:lnTo>
                    <a:pt x="223" y="47"/>
                  </a:lnTo>
                  <a:lnTo>
                    <a:pt x="231" y="43"/>
                  </a:lnTo>
                  <a:lnTo>
                    <a:pt x="240" y="36"/>
                  </a:lnTo>
                  <a:lnTo>
                    <a:pt x="244" y="28"/>
                  </a:lnTo>
                  <a:lnTo>
                    <a:pt x="245" y="26"/>
                  </a:lnTo>
                  <a:lnTo>
                    <a:pt x="245" y="1"/>
                  </a:lnTo>
                  <a:lnTo>
                    <a:pt x="242" y="5"/>
                  </a:lnTo>
                  <a:lnTo>
                    <a:pt x="238" y="12"/>
                  </a:lnTo>
                  <a:lnTo>
                    <a:pt x="231" y="16"/>
                  </a:lnTo>
                  <a:lnTo>
                    <a:pt x="222" y="21"/>
                  </a:lnTo>
                  <a:lnTo>
                    <a:pt x="212" y="25"/>
                  </a:lnTo>
                  <a:lnTo>
                    <a:pt x="203" y="27"/>
                  </a:lnTo>
                  <a:lnTo>
                    <a:pt x="189" y="30"/>
                  </a:lnTo>
                  <a:lnTo>
                    <a:pt x="175" y="33"/>
                  </a:lnTo>
                  <a:lnTo>
                    <a:pt x="155" y="35"/>
                  </a:lnTo>
                  <a:lnTo>
                    <a:pt x="134" y="36"/>
                  </a:lnTo>
                  <a:lnTo>
                    <a:pt x="110" y="36"/>
                  </a:lnTo>
                  <a:lnTo>
                    <a:pt x="87" y="34"/>
                  </a:lnTo>
                  <a:lnTo>
                    <a:pt x="67" y="32"/>
                  </a:lnTo>
                  <a:lnTo>
                    <a:pt x="45" y="28"/>
                  </a:lnTo>
                  <a:lnTo>
                    <a:pt x="17" y="18"/>
                  </a:lnTo>
                  <a:lnTo>
                    <a:pt x="4" y="8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9995" name="Group 1147"/>
            <p:cNvGrpSpPr>
              <a:grpSpLocks noChangeAspect="1"/>
            </p:cNvGrpSpPr>
            <p:nvPr/>
          </p:nvGrpSpPr>
          <p:grpSpPr bwMode="auto">
            <a:xfrm>
              <a:off x="4883" y="1408"/>
              <a:ext cx="199" cy="84"/>
              <a:chOff x="4340" y="1549"/>
              <a:chExt cx="160" cy="68"/>
            </a:xfrm>
          </p:grpSpPr>
          <p:sp>
            <p:nvSpPr>
              <p:cNvPr id="79996" name="Freeform 1148"/>
              <p:cNvSpPr>
                <a:spLocks noChangeAspect="1"/>
              </p:cNvSpPr>
              <p:nvPr/>
            </p:nvSpPr>
            <p:spPr bwMode="auto">
              <a:xfrm>
                <a:off x="4342" y="1567"/>
                <a:ext cx="130" cy="38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3" y="37"/>
                  </a:cxn>
                  <a:cxn ang="0">
                    <a:pos x="129" y="26"/>
                  </a:cxn>
                  <a:cxn ang="0">
                    <a:pos x="110" y="19"/>
                  </a:cxn>
                  <a:cxn ang="0">
                    <a:pos x="77" y="22"/>
                  </a:cxn>
                  <a:cxn ang="0">
                    <a:pos x="67" y="16"/>
                  </a:cxn>
                  <a:cxn ang="0">
                    <a:pos x="89" y="6"/>
                  </a:cxn>
                  <a:cxn ang="0">
                    <a:pos x="72" y="0"/>
                  </a:cxn>
                  <a:cxn ang="0">
                    <a:pos x="0" y="25"/>
                  </a:cxn>
                </a:cxnLst>
                <a:rect l="0" t="0" r="r" b="b"/>
                <a:pathLst>
                  <a:path w="130" h="38">
                    <a:moveTo>
                      <a:pt x="0" y="25"/>
                    </a:moveTo>
                    <a:lnTo>
                      <a:pt x="13" y="37"/>
                    </a:lnTo>
                    <a:lnTo>
                      <a:pt x="129" y="26"/>
                    </a:lnTo>
                    <a:lnTo>
                      <a:pt x="110" y="19"/>
                    </a:lnTo>
                    <a:lnTo>
                      <a:pt x="77" y="22"/>
                    </a:lnTo>
                    <a:lnTo>
                      <a:pt x="67" y="16"/>
                    </a:lnTo>
                    <a:lnTo>
                      <a:pt x="89" y="6"/>
                    </a:lnTo>
                    <a:lnTo>
                      <a:pt x="72" y="0"/>
                    </a:lnTo>
                    <a:lnTo>
                      <a:pt x="0" y="25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97" name="Freeform 1149"/>
              <p:cNvSpPr>
                <a:spLocks noChangeAspect="1"/>
              </p:cNvSpPr>
              <p:nvPr/>
            </p:nvSpPr>
            <p:spPr bwMode="auto">
              <a:xfrm>
                <a:off x="4353" y="1594"/>
                <a:ext cx="115" cy="23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22"/>
                  </a:cxn>
                  <a:cxn ang="0">
                    <a:pos x="114" y="14"/>
                  </a:cxn>
                  <a:cxn ang="0">
                    <a:pos x="114" y="0"/>
                  </a:cxn>
                </a:cxnLst>
                <a:rect l="0" t="0" r="r" b="b"/>
                <a:pathLst>
                  <a:path w="115" h="23">
                    <a:moveTo>
                      <a:pt x="0" y="8"/>
                    </a:moveTo>
                    <a:lnTo>
                      <a:pt x="0" y="22"/>
                    </a:lnTo>
                    <a:lnTo>
                      <a:pt x="114" y="14"/>
                    </a:lnTo>
                    <a:lnTo>
                      <a:pt x="114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9804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98" name="Freeform 1150"/>
              <p:cNvSpPr>
                <a:spLocks noChangeAspect="1"/>
              </p:cNvSpPr>
              <p:nvPr/>
            </p:nvSpPr>
            <p:spPr bwMode="auto">
              <a:xfrm>
                <a:off x="4347" y="1599"/>
                <a:ext cx="17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16" y="17"/>
                  </a:cxn>
                  <a:cxn ang="0">
                    <a:pos x="16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18">
                    <a:moveTo>
                      <a:pt x="0" y="0"/>
                    </a:moveTo>
                    <a:lnTo>
                      <a:pt x="0" y="12"/>
                    </a:lnTo>
                    <a:lnTo>
                      <a:pt x="16" y="17"/>
                    </a:lnTo>
                    <a:lnTo>
                      <a:pt x="16" y="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99" name="Freeform 1151"/>
              <p:cNvSpPr>
                <a:spLocks noChangeAspect="1"/>
              </p:cNvSpPr>
              <p:nvPr/>
            </p:nvSpPr>
            <p:spPr bwMode="auto">
              <a:xfrm>
                <a:off x="4340" y="1594"/>
                <a:ext cx="17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16" y="16"/>
                  </a:cxn>
                  <a:cxn ang="0">
                    <a:pos x="16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0" y="11"/>
                    </a:lnTo>
                    <a:lnTo>
                      <a:pt x="16" y="16"/>
                    </a:lnTo>
                    <a:lnTo>
                      <a:pt x="16" y="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00" name="Line 1152"/>
              <p:cNvSpPr>
                <a:spLocks noChangeAspect="1" noChangeShapeType="1"/>
              </p:cNvSpPr>
              <p:nvPr/>
            </p:nvSpPr>
            <p:spPr bwMode="auto">
              <a:xfrm flipV="1">
                <a:off x="4348" y="1587"/>
                <a:ext cx="64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01" name="Rectangle 1153"/>
              <p:cNvSpPr>
                <a:spLocks noChangeAspect="1" noChangeArrowheads="1"/>
              </p:cNvSpPr>
              <p:nvPr/>
            </p:nvSpPr>
            <p:spPr bwMode="auto">
              <a:xfrm>
                <a:off x="4447" y="1587"/>
                <a:ext cx="53" cy="22"/>
              </a:xfrm>
              <a:prstGeom prst="rect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02" name="Freeform 1154"/>
              <p:cNvSpPr>
                <a:spLocks noChangeAspect="1"/>
              </p:cNvSpPr>
              <p:nvPr/>
            </p:nvSpPr>
            <p:spPr bwMode="auto">
              <a:xfrm>
                <a:off x="4411" y="1549"/>
                <a:ext cx="57" cy="35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7" y="24"/>
                  </a:cxn>
                  <a:cxn ang="0">
                    <a:pos x="17" y="34"/>
                  </a:cxn>
                  <a:cxn ang="0">
                    <a:pos x="56" y="21"/>
                  </a:cxn>
                  <a:cxn ang="0">
                    <a:pos x="56" y="8"/>
                  </a:cxn>
                  <a:cxn ang="0">
                    <a:pos x="37" y="0"/>
                  </a:cxn>
                  <a:cxn ang="0">
                    <a:pos x="0" y="18"/>
                  </a:cxn>
                </a:cxnLst>
                <a:rect l="0" t="0" r="r" b="b"/>
                <a:pathLst>
                  <a:path w="57" h="35">
                    <a:moveTo>
                      <a:pt x="0" y="18"/>
                    </a:moveTo>
                    <a:lnTo>
                      <a:pt x="17" y="24"/>
                    </a:lnTo>
                    <a:lnTo>
                      <a:pt x="17" y="34"/>
                    </a:lnTo>
                    <a:lnTo>
                      <a:pt x="56" y="21"/>
                    </a:lnTo>
                    <a:lnTo>
                      <a:pt x="56" y="8"/>
                    </a:lnTo>
                    <a:lnTo>
                      <a:pt x="37" y="0"/>
                    </a:lnTo>
                    <a:lnTo>
                      <a:pt x="0" y="18"/>
                    </a:lnTo>
                  </a:path>
                </a:pathLst>
              </a:cu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003" name="Freeform 1155"/>
            <p:cNvSpPr>
              <a:spLocks noChangeAspect="1"/>
            </p:cNvSpPr>
            <p:nvPr/>
          </p:nvSpPr>
          <p:spPr bwMode="auto">
            <a:xfrm>
              <a:off x="5082" y="1474"/>
              <a:ext cx="463" cy="3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6"/>
                </a:cxn>
                <a:cxn ang="0">
                  <a:pos x="82" y="52"/>
                </a:cxn>
                <a:cxn ang="0">
                  <a:pos x="146" y="122"/>
                </a:cxn>
                <a:cxn ang="0">
                  <a:pos x="197" y="235"/>
                </a:cxn>
                <a:cxn ang="0">
                  <a:pos x="231" y="270"/>
                </a:cxn>
                <a:cxn ang="0">
                  <a:pos x="276" y="277"/>
                </a:cxn>
                <a:cxn ang="0">
                  <a:pos x="327" y="254"/>
                </a:cxn>
                <a:cxn ang="0">
                  <a:pos x="355" y="206"/>
                </a:cxn>
                <a:cxn ang="0">
                  <a:pos x="370" y="139"/>
                </a:cxn>
                <a:cxn ang="0">
                  <a:pos x="342" y="91"/>
                </a:cxn>
                <a:cxn ang="0">
                  <a:pos x="285" y="75"/>
                </a:cxn>
                <a:cxn ang="0">
                  <a:pos x="227" y="97"/>
                </a:cxn>
              </a:cxnLst>
              <a:rect l="0" t="0" r="r" b="b"/>
              <a:pathLst>
                <a:path w="371" h="278">
                  <a:moveTo>
                    <a:pt x="0" y="0"/>
                  </a:moveTo>
                  <a:lnTo>
                    <a:pt x="48" y="16"/>
                  </a:lnTo>
                  <a:lnTo>
                    <a:pt x="82" y="52"/>
                  </a:lnTo>
                  <a:lnTo>
                    <a:pt x="146" y="122"/>
                  </a:lnTo>
                  <a:lnTo>
                    <a:pt x="197" y="235"/>
                  </a:lnTo>
                  <a:lnTo>
                    <a:pt x="231" y="270"/>
                  </a:lnTo>
                  <a:lnTo>
                    <a:pt x="276" y="277"/>
                  </a:lnTo>
                  <a:lnTo>
                    <a:pt x="327" y="254"/>
                  </a:lnTo>
                  <a:lnTo>
                    <a:pt x="355" y="206"/>
                  </a:lnTo>
                  <a:lnTo>
                    <a:pt x="370" y="139"/>
                  </a:lnTo>
                  <a:lnTo>
                    <a:pt x="342" y="91"/>
                  </a:lnTo>
                  <a:lnTo>
                    <a:pt x="285" y="75"/>
                  </a:lnTo>
                  <a:lnTo>
                    <a:pt x="227" y="9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04" name="Rectangle 1156"/>
            <p:cNvSpPr>
              <a:spLocks noChangeAspect="1" noChangeArrowheads="1"/>
            </p:cNvSpPr>
            <p:nvPr/>
          </p:nvSpPr>
          <p:spPr bwMode="auto">
            <a:xfrm>
              <a:off x="4085" y="1450"/>
              <a:ext cx="256" cy="3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05" name="Freeform 1157"/>
            <p:cNvSpPr>
              <a:spLocks noChangeAspect="1"/>
            </p:cNvSpPr>
            <p:nvPr/>
          </p:nvSpPr>
          <p:spPr bwMode="auto">
            <a:xfrm>
              <a:off x="4343" y="1370"/>
              <a:ext cx="90" cy="445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71" y="290"/>
                </a:cxn>
                <a:cxn ang="0">
                  <a:pos x="71" y="0"/>
                </a:cxn>
                <a:cxn ang="0">
                  <a:pos x="0" y="65"/>
                </a:cxn>
                <a:cxn ang="0">
                  <a:pos x="0" y="356"/>
                </a:cxn>
              </a:cxnLst>
              <a:rect l="0" t="0" r="r" b="b"/>
              <a:pathLst>
                <a:path w="72" h="357">
                  <a:moveTo>
                    <a:pt x="0" y="356"/>
                  </a:moveTo>
                  <a:lnTo>
                    <a:pt x="71" y="290"/>
                  </a:lnTo>
                  <a:lnTo>
                    <a:pt x="71" y="0"/>
                  </a:lnTo>
                  <a:lnTo>
                    <a:pt x="0" y="65"/>
                  </a:lnTo>
                  <a:lnTo>
                    <a:pt x="0" y="356"/>
                  </a:lnTo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06" name="Freeform 1158"/>
            <p:cNvSpPr>
              <a:spLocks noChangeAspect="1"/>
            </p:cNvSpPr>
            <p:nvPr/>
          </p:nvSpPr>
          <p:spPr bwMode="auto">
            <a:xfrm>
              <a:off x="4084" y="1369"/>
              <a:ext cx="348" cy="77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64" y="0"/>
                </a:cxn>
                <a:cxn ang="0">
                  <a:pos x="278" y="0"/>
                </a:cxn>
                <a:cxn ang="0">
                  <a:pos x="211" y="61"/>
                </a:cxn>
                <a:cxn ang="0">
                  <a:pos x="0" y="61"/>
                </a:cxn>
              </a:cxnLst>
              <a:rect l="0" t="0" r="r" b="b"/>
              <a:pathLst>
                <a:path w="279" h="62">
                  <a:moveTo>
                    <a:pt x="0" y="61"/>
                  </a:moveTo>
                  <a:lnTo>
                    <a:pt x="64" y="0"/>
                  </a:lnTo>
                  <a:lnTo>
                    <a:pt x="278" y="0"/>
                  </a:lnTo>
                  <a:lnTo>
                    <a:pt x="211" y="61"/>
                  </a:lnTo>
                  <a:lnTo>
                    <a:pt x="0" y="61"/>
                  </a:lnTo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07" name="Freeform 1159"/>
            <p:cNvSpPr>
              <a:spLocks noChangeAspect="1"/>
            </p:cNvSpPr>
            <p:nvPr/>
          </p:nvSpPr>
          <p:spPr bwMode="auto">
            <a:xfrm>
              <a:off x="4484" y="1416"/>
              <a:ext cx="161" cy="48"/>
            </a:xfrm>
            <a:custGeom>
              <a:avLst/>
              <a:gdLst/>
              <a:ahLst/>
              <a:cxnLst>
                <a:cxn ang="0">
                  <a:pos x="128" y="25"/>
                </a:cxn>
                <a:cxn ang="0">
                  <a:pos x="115" y="37"/>
                </a:cxn>
                <a:cxn ang="0">
                  <a:pos x="0" y="26"/>
                </a:cxn>
                <a:cxn ang="0">
                  <a:pos x="19" y="19"/>
                </a:cxn>
                <a:cxn ang="0">
                  <a:pos x="52" y="22"/>
                </a:cxn>
                <a:cxn ang="0">
                  <a:pos x="62" y="16"/>
                </a:cxn>
                <a:cxn ang="0">
                  <a:pos x="40" y="6"/>
                </a:cxn>
                <a:cxn ang="0">
                  <a:pos x="57" y="0"/>
                </a:cxn>
                <a:cxn ang="0">
                  <a:pos x="128" y="25"/>
                </a:cxn>
              </a:cxnLst>
              <a:rect l="0" t="0" r="r" b="b"/>
              <a:pathLst>
                <a:path w="129" h="38">
                  <a:moveTo>
                    <a:pt x="128" y="25"/>
                  </a:moveTo>
                  <a:lnTo>
                    <a:pt x="115" y="37"/>
                  </a:lnTo>
                  <a:lnTo>
                    <a:pt x="0" y="26"/>
                  </a:lnTo>
                  <a:lnTo>
                    <a:pt x="19" y="19"/>
                  </a:lnTo>
                  <a:lnTo>
                    <a:pt x="52" y="22"/>
                  </a:lnTo>
                  <a:lnTo>
                    <a:pt x="62" y="16"/>
                  </a:lnTo>
                  <a:lnTo>
                    <a:pt x="40" y="6"/>
                  </a:lnTo>
                  <a:lnTo>
                    <a:pt x="57" y="0"/>
                  </a:lnTo>
                  <a:lnTo>
                    <a:pt x="128" y="2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08" name="Freeform 1160"/>
            <p:cNvSpPr>
              <a:spLocks noChangeAspect="1"/>
            </p:cNvSpPr>
            <p:nvPr/>
          </p:nvSpPr>
          <p:spPr bwMode="auto">
            <a:xfrm>
              <a:off x="4488" y="1450"/>
              <a:ext cx="143" cy="28"/>
            </a:xfrm>
            <a:custGeom>
              <a:avLst/>
              <a:gdLst/>
              <a:ahLst/>
              <a:cxnLst>
                <a:cxn ang="0">
                  <a:pos x="114" y="8"/>
                </a:cxn>
                <a:cxn ang="0">
                  <a:pos x="114" y="21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115" h="22">
                  <a:moveTo>
                    <a:pt x="114" y="8"/>
                  </a:moveTo>
                  <a:lnTo>
                    <a:pt x="114" y="21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09" name="Freeform 1161"/>
            <p:cNvSpPr>
              <a:spLocks noChangeAspect="1"/>
            </p:cNvSpPr>
            <p:nvPr/>
          </p:nvSpPr>
          <p:spPr bwMode="auto">
            <a:xfrm>
              <a:off x="4631" y="1455"/>
              <a:ext cx="21" cy="2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12"/>
                </a:cxn>
                <a:cxn ang="0">
                  <a:pos x="0" y="17"/>
                </a:cxn>
                <a:cxn ang="0">
                  <a:pos x="0" y="2"/>
                </a:cxn>
                <a:cxn ang="0">
                  <a:pos x="16" y="0"/>
                </a:cxn>
              </a:cxnLst>
              <a:rect l="0" t="0" r="r" b="b"/>
              <a:pathLst>
                <a:path w="17" h="18">
                  <a:moveTo>
                    <a:pt x="16" y="0"/>
                  </a:moveTo>
                  <a:lnTo>
                    <a:pt x="16" y="1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10" name="Freeform 1162"/>
            <p:cNvSpPr>
              <a:spLocks noChangeAspect="1"/>
            </p:cNvSpPr>
            <p:nvPr/>
          </p:nvSpPr>
          <p:spPr bwMode="auto">
            <a:xfrm>
              <a:off x="4639" y="1449"/>
              <a:ext cx="21" cy="22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12"/>
                </a:cxn>
                <a:cxn ang="0">
                  <a:pos x="0" y="17"/>
                </a:cxn>
                <a:cxn ang="0">
                  <a:pos x="0" y="2"/>
                </a:cxn>
                <a:cxn ang="0">
                  <a:pos x="16" y="0"/>
                </a:cxn>
              </a:cxnLst>
              <a:rect l="0" t="0" r="r" b="b"/>
              <a:pathLst>
                <a:path w="17" h="18">
                  <a:moveTo>
                    <a:pt x="16" y="0"/>
                  </a:moveTo>
                  <a:lnTo>
                    <a:pt x="16" y="1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11" name="Line 1163"/>
            <p:cNvSpPr>
              <a:spLocks noChangeAspect="1" noChangeShapeType="1"/>
            </p:cNvSpPr>
            <p:nvPr/>
          </p:nvSpPr>
          <p:spPr bwMode="auto">
            <a:xfrm flipH="1" flipV="1">
              <a:off x="4556" y="1440"/>
              <a:ext cx="80" cy="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12" name="Rectangle 1164"/>
            <p:cNvSpPr>
              <a:spLocks noChangeAspect="1" noChangeArrowheads="1"/>
            </p:cNvSpPr>
            <p:nvPr/>
          </p:nvSpPr>
          <p:spPr bwMode="auto">
            <a:xfrm>
              <a:off x="4447" y="1440"/>
              <a:ext cx="66" cy="29"/>
            </a:xfrm>
            <a:prstGeom prst="rect">
              <a:avLst/>
            </a:prstGeom>
            <a:gradFill rotWithShape="0">
              <a:gsLst>
                <a:gs pos="0">
                  <a:srgbClr val="919191"/>
                </a:gs>
                <a:gs pos="100000">
                  <a:srgbClr val="919191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13" name="Freeform 1165"/>
            <p:cNvSpPr>
              <a:spLocks noChangeAspect="1"/>
            </p:cNvSpPr>
            <p:nvPr/>
          </p:nvSpPr>
          <p:spPr bwMode="auto">
            <a:xfrm>
              <a:off x="4488" y="1394"/>
              <a:ext cx="71" cy="44"/>
            </a:xfrm>
            <a:custGeom>
              <a:avLst/>
              <a:gdLst/>
              <a:ahLst/>
              <a:cxnLst>
                <a:cxn ang="0">
                  <a:pos x="56" y="18"/>
                </a:cxn>
                <a:cxn ang="0">
                  <a:pos x="39" y="24"/>
                </a:cxn>
                <a:cxn ang="0">
                  <a:pos x="39" y="34"/>
                </a:cxn>
                <a:cxn ang="0">
                  <a:pos x="0" y="21"/>
                </a:cxn>
                <a:cxn ang="0">
                  <a:pos x="0" y="8"/>
                </a:cxn>
                <a:cxn ang="0">
                  <a:pos x="19" y="0"/>
                </a:cxn>
                <a:cxn ang="0">
                  <a:pos x="56" y="18"/>
                </a:cxn>
              </a:cxnLst>
              <a:rect l="0" t="0" r="r" b="b"/>
              <a:pathLst>
                <a:path w="57" h="35">
                  <a:moveTo>
                    <a:pt x="56" y="18"/>
                  </a:moveTo>
                  <a:lnTo>
                    <a:pt x="39" y="24"/>
                  </a:lnTo>
                  <a:lnTo>
                    <a:pt x="39" y="34"/>
                  </a:lnTo>
                  <a:lnTo>
                    <a:pt x="0" y="21"/>
                  </a:lnTo>
                  <a:lnTo>
                    <a:pt x="0" y="8"/>
                  </a:lnTo>
                  <a:lnTo>
                    <a:pt x="19" y="0"/>
                  </a:lnTo>
                  <a:lnTo>
                    <a:pt x="56" y="18"/>
                  </a:lnTo>
                </a:path>
              </a:pathLst>
            </a:custGeom>
            <a:gradFill rotWithShape="0">
              <a:gsLst>
                <a:gs pos="0">
                  <a:srgbClr val="919191"/>
                </a:gs>
                <a:gs pos="100000">
                  <a:srgbClr val="919191">
                    <a:gamma/>
                    <a:shade val="29804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14" name="Line 1166"/>
            <p:cNvSpPr>
              <a:spLocks noChangeAspect="1" noChangeShapeType="1"/>
            </p:cNvSpPr>
            <p:nvPr/>
          </p:nvSpPr>
          <p:spPr bwMode="auto">
            <a:xfrm flipV="1">
              <a:off x="4919" y="144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15" name="Freeform 1167"/>
            <p:cNvSpPr>
              <a:spLocks noChangeAspect="1"/>
            </p:cNvSpPr>
            <p:nvPr/>
          </p:nvSpPr>
          <p:spPr bwMode="auto">
            <a:xfrm>
              <a:off x="4969" y="1438"/>
              <a:ext cx="25" cy="21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9" y="10"/>
                </a:cxn>
                <a:cxn ang="0">
                  <a:pos x="19" y="0"/>
                </a:cxn>
                <a:cxn ang="0">
                  <a:pos x="0" y="8"/>
                </a:cxn>
                <a:cxn ang="0">
                  <a:pos x="8" y="16"/>
                </a:cxn>
              </a:cxnLst>
              <a:rect l="0" t="0" r="r" b="b"/>
              <a:pathLst>
                <a:path w="20" h="17">
                  <a:moveTo>
                    <a:pt x="8" y="16"/>
                  </a:moveTo>
                  <a:lnTo>
                    <a:pt x="19" y="10"/>
                  </a:lnTo>
                  <a:lnTo>
                    <a:pt x="19" y="0"/>
                  </a:lnTo>
                  <a:lnTo>
                    <a:pt x="0" y="8"/>
                  </a:lnTo>
                  <a:lnTo>
                    <a:pt x="8" y="16"/>
                  </a:lnTo>
                </a:path>
              </a:pathLst>
            </a:custGeom>
            <a:solidFill>
              <a:schemeClr val="bg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16" name="Freeform 1168"/>
            <p:cNvSpPr>
              <a:spLocks noChangeAspect="1"/>
            </p:cNvSpPr>
            <p:nvPr/>
          </p:nvSpPr>
          <p:spPr bwMode="auto">
            <a:xfrm>
              <a:off x="4538" y="1426"/>
              <a:ext cx="26" cy="22"/>
            </a:xfrm>
            <a:custGeom>
              <a:avLst/>
              <a:gdLst/>
              <a:ahLst/>
              <a:cxnLst>
                <a:cxn ang="0">
                  <a:pos x="11" y="16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0" y="8"/>
                </a:cxn>
                <a:cxn ang="0">
                  <a:pos x="11" y="16"/>
                </a:cxn>
              </a:cxnLst>
              <a:rect l="0" t="0" r="r" b="b"/>
              <a:pathLst>
                <a:path w="21" h="17">
                  <a:moveTo>
                    <a:pt x="11" y="16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20" y="8"/>
                  </a:lnTo>
                  <a:lnTo>
                    <a:pt x="11" y="16"/>
                  </a:lnTo>
                </a:path>
              </a:pathLst>
            </a:custGeom>
            <a:solidFill>
              <a:schemeClr val="bg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17" name="Freeform 1169"/>
            <p:cNvSpPr>
              <a:spLocks noChangeAspect="1"/>
            </p:cNvSpPr>
            <p:nvPr/>
          </p:nvSpPr>
          <p:spPr bwMode="auto">
            <a:xfrm>
              <a:off x="4235" y="1185"/>
              <a:ext cx="910" cy="407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29" y="132"/>
                </a:cxn>
                <a:cxn ang="0">
                  <a:pos x="46" y="110"/>
                </a:cxn>
                <a:cxn ang="0">
                  <a:pos x="68" y="94"/>
                </a:cxn>
                <a:cxn ang="0">
                  <a:pos x="118" y="60"/>
                </a:cxn>
                <a:cxn ang="0">
                  <a:pos x="176" y="36"/>
                </a:cxn>
                <a:cxn ang="0">
                  <a:pos x="270" y="10"/>
                </a:cxn>
                <a:cxn ang="0">
                  <a:pos x="392" y="0"/>
                </a:cxn>
                <a:cxn ang="0">
                  <a:pos x="507" y="8"/>
                </a:cxn>
                <a:cxn ang="0">
                  <a:pos x="597" y="36"/>
                </a:cxn>
                <a:cxn ang="0">
                  <a:pos x="664" y="105"/>
                </a:cxn>
                <a:cxn ang="0">
                  <a:pos x="702" y="174"/>
                </a:cxn>
                <a:cxn ang="0">
                  <a:pos x="715" y="221"/>
                </a:cxn>
                <a:cxn ang="0">
                  <a:pos x="716" y="281"/>
                </a:cxn>
                <a:cxn ang="0">
                  <a:pos x="729" y="326"/>
                </a:cxn>
              </a:cxnLst>
              <a:rect l="0" t="0" r="r" b="b"/>
              <a:pathLst>
                <a:path w="730" h="327">
                  <a:moveTo>
                    <a:pt x="0" y="168"/>
                  </a:moveTo>
                  <a:lnTo>
                    <a:pt x="29" y="132"/>
                  </a:lnTo>
                  <a:lnTo>
                    <a:pt x="46" y="110"/>
                  </a:lnTo>
                  <a:lnTo>
                    <a:pt x="68" y="94"/>
                  </a:lnTo>
                  <a:lnTo>
                    <a:pt x="118" y="60"/>
                  </a:lnTo>
                  <a:lnTo>
                    <a:pt x="176" y="36"/>
                  </a:lnTo>
                  <a:lnTo>
                    <a:pt x="270" y="10"/>
                  </a:lnTo>
                  <a:lnTo>
                    <a:pt x="392" y="0"/>
                  </a:lnTo>
                  <a:lnTo>
                    <a:pt x="507" y="8"/>
                  </a:lnTo>
                  <a:lnTo>
                    <a:pt x="597" y="36"/>
                  </a:lnTo>
                  <a:lnTo>
                    <a:pt x="664" y="105"/>
                  </a:lnTo>
                  <a:lnTo>
                    <a:pt x="702" y="174"/>
                  </a:lnTo>
                  <a:lnTo>
                    <a:pt x="715" y="221"/>
                  </a:lnTo>
                  <a:lnTo>
                    <a:pt x="716" y="281"/>
                  </a:lnTo>
                  <a:lnTo>
                    <a:pt x="729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18" name="Oval 1170"/>
            <p:cNvSpPr>
              <a:spLocks noChangeAspect="1" noChangeArrowheads="1"/>
            </p:cNvSpPr>
            <p:nvPr/>
          </p:nvSpPr>
          <p:spPr bwMode="auto">
            <a:xfrm>
              <a:off x="4180" y="1393"/>
              <a:ext cx="60" cy="1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19" name="Oval 1171"/>
            <p:cNvSpPr>
              <a:spLocks noChangeAspect="1" noChangeArrowheads="1"/>
            </p:cNvSpPr>
            <p:nvPr/>
          </p:nvSpPr>
          <p:spPr bwMode="auto">
            <a:xfrm>
              <a:off x="4305" y="1390"/>
              <a:ext cx="61" cy="1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20" name="Oval 1172"/>
            <p:cNvSpPr>
              <a:spLocks noChangeAspect="1" noChangeArrowheads="1"/>
            </p:cNvSpPr>
            <p:nvPr/>
          </p:nvSpPr>
          <p:spPr bwMode="auto">
            <a:xfrm>
              <a:off x="4184" y="1333"/>
              <a:ext cx="48" cy="2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21" name="Oval 1173"/>
            <p:cNvSpPr>
              <a:spLocks noChangeAspect="1" noChangeArrowheads="1"/>
            </p:cNvSpPr>
            <p:nvPr/>
          </p:nvSpPr>
          <p:spPr bwMode="auto">
            <a:xfrm>
              <a:off x="4310" y="1332"/>
              <a:ext cx="47" cy="2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22" name="Rectangle 1174"/>
            <p:cNvSpPr>
              <a:spLocks noChangeAspect="1" noChangeArrowheads="1"/>
            </p:cNvSpPr>
            <p:nvPr/>
          </p:nvSpPr>
          <p:spPr bwMode="auto">
            <a:xfrm>
              <a:off x="4184" y="1342"/>
              <a:ext cx="47" cy="56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9804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23" name="Rectangle 1175"/>
            <p:cNvSpPr>
              <a:spLocks noChangeAspect="1" noChangeArrowheads="1"/>
            </p:cNvSpPr>
            <p:nvPr/>
          </p:nvSpPr>
          <p:spPr bwMode="auto">
            <a:xfrm>
              <a:off x="4310" y="1342"/>
              <a:ext cx="47" cy="56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9804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24" name="Freeform 1176"/>
            <p:cNvSpPr>
              <a:spLocks noChangeAspect="1"/>
            </p:cNvSpPr>
            <p:nvPr/>
          </p:nvSpPr>
          <p:spPr bwMode="auto">
            <a:xfrm>
              <a:off x="4282" y="1399"/>
              <a:ext cx="166" cy="128"/>
            </a:xfrm>
            <a:custGeom>
              <a:avLst/>
              <a:gdLst/>
              <a:ahLst/>
              <a:cxnLst>
                <a:cxn ang="0">
                  <a:pos x="132" y="45"/>
                </a:cxn>
                <a:cxn ang="0">
                  <a:pos x="102" y="58"/>
                </a:cxn>
                <a:cxn ang="0">
                  <a:pos x="84" y="79"/>
                </a:cxn>
                <a:cxn ang="0">
                  <a:pos x="59" y="97"/>
                </a:cxn>
                <a:cxn ang="0">
                  <a:pos x="41" y="102"/>
                </a:cxn>
                <a:cxn ang="0">
                  <a:pos x="22" y="97"/>
                </a:cxn>
                <a:cxn ang="0">
                  <a:pos x="6" y="87"/>
                </a:cxn>
                <a:cxn ang="0">
                  <a:pos x="0" y="74"/>
                </a:cxn>
                <a:cxn ang="0">
                  <a:pos x="0" y="62"/>
                </a:cxn>
                <a:cxn ang="0">
                  <a:pos x="0" y="44"/>
                </a:cxn>
                <a:cxn ang="0">
                  <a:pos x="5" y="26"/>
                </a:cxn>
                <a:cxn ang="0">
                  <a:pos x="11" y="11"/>
                </a:cxn>
                <a:cxn ang="0">
                  <a:pos x="24" y="0"/>
                </a:cxn>
              </a:cxnLst>
              <a:rect l="0" t="0" r="r" b="b"/>
              <a:pathLst>
                <a:path w="133" h="103">
                  <a:moveTo>
                    <a:pt x="132" y="45"/>
                  </a:moveTo>
                  <a:lnTo>
                    <a:pt x="102" y="58"/>
                  </a:lnTo>
                  <a:lnTo>
                    <a:pt x="84" y="79"/>
                  </a:lnTo>
                  <a:lnTo>
                    <a:pt x="59" y="97"/>
                  </a:lnTo>
                  <a:lnTo>
                    <a:pt x="41" y="102"/>
                  </a:lnTo>
                  <a:lnTo>
                    <a:pt x="22" y="97"/>
                  </a:lnTo>
                  <a:lnTo>
                    <a:pt x="6" y="8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5" y="26"/>
                  </a:lnTo>
                  <a:lnTo>
                    <a:pt x="11" y="11"/>
                  </a:lnTo>
                  <a:lnTo>
                    <a:pt x="2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25" name="Oval 1177"/>
            <p:cNvSpPr>
              <a:spLocks noChangeAspect="1" noChangeArrowheads="1"/>
            </p:cNvSpPr>
            <p:nvPr/>
          </p:nvSpPr>
          <p:spPr bwMode="auto">
            <a:xfrm>
              <a:off x="4165" y="1565"/>
              <a:ext cx="110" cy="137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508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26" name="Freeform 1178"/>
            <p:cNvSpPr>
              <a:spLocks noChangeAspect="1"/>
            </p:cNvSpPr>
            <p:nvPr/>
          </p:nvSpPr>
          <p:spPr bwMode="auto">
            <a:xfrm>
              <a:off x="4138" y="1601"/>
              <a:ext cx="182" cy="92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6" y="41"/>
                </a:cxn>
                <a:cxn ang="0">
                  <a:pos x="52" y="66"/>
                </a:cxn>
                <a:cxn ang="0">
                  <a:pos x="145" y="0"/>
                </a:cxn>
                <a:cxn ang="0">
                  <a:pos x="76" y="28"/>
                </a:cxn>
                <a:cxn ang="0">
                  <a:pos x="81" y="1"/>
                </a:cxn>
                <a:cxn ang="0">
                  <a:pos x="0" y="73"/>
                </a:cxn>
              </a:cxnLst>
              <a:rect l="0" t="0" r="r" b="b"/>
              <a:pathLst>
                <a:path w="146" h="74">
                  <a:moveTo>
                    <a:pt x="0" y="73"/>
                  </a:moveTo>
                  <a:lnTo>
                    <a:pt x="56" y="41"/>
                  </a:lnTo>
                  <a:lnTo>
                    <a:pt x="52" y="66"/>
                  </a:lnTo>
                  <a:lnTo>
                    <a:pt x="145" y="0"/>
                  </a:lnTo>
                  <a:lnTo>
                    <a:pt x="76" y="28"/>
                  </a:lnTo>
                  <a:lnTo>
                    <a:pt x="81" y="1"/>
                  </a:lnTo>
                  <a:lnTo>
                    <a:pt x="0" y="73"/>
                  </a:lnTo>
                </a:path>
              </a:pathLst>
            </a:custGeom>
            <a:solidFill>
              <a:srgbClr val="FAFD0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27" name="Rectangle 1179"/>
            <p:cNvSpPr>
              <a:spLocks noChangeAspect="1" noChangeArrowheads="1"/>
            </p:cNvSpPr>
            <p:nvPr/>
          </p:nvSpPr>
          <p:spPr bwMode="auto">
            <a:xfrm>
              <a:off x="5074" y="2250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400" b="1">
                  <a:latin typeface="Arial" charset="0"/>
                </a:rPr>
                <a:t>sugar</a:t>
              </a:r>
            </a:p>
          </p:txBody>
        </p:sp>
        <p:sp>
          <p:nvSpPr>
            <p:cNvPr id="80028" name="Arc 1180"/>
            <p:cNvSpPr>
              <a:spLocks noChangeAspect="1"/>
            </p:cNvSpPr>
            <p:nvPr/>
          </p:nvSpPr>
          <p:spPr bwMode="auto">
            <a:xfrm>
              <a:off x="5071" y="1987"/>
              <a:ext cx="277" cy="20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029" name="Rectangle 1181"/>
          <p:cNvSpPr>
            <a:spLocks noChangeAspect="1" noChangeArrowheads="1"/>
          </p:cNvSpPr>
          <p:nvPr/>
        </p:nvSpPr>
        <p:spPr bwMode="auto">
          <a:xfrm>
            <a:off x="369888" y="4978400"/>
            <a:ext cx="24971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600">
                <a:solidFill>
                  <a:srgbClr val="FFFFFF"/>
                </a:solidFill>
                <a:latin typeface="Arial" charset="0"/>
              </a:rPr>
              <a:t>solute exists as</a:t>
            </a:r>
          </a:p>
          <a:p>
            <a:r>
              <a:rPr lang="en-US" sz="2600" b="1">
                <a:solidFill>
                  <a:srgbClr val="FFFFFF"/>
                </a:solidFill>
                <a:latin typeface="Arial" charset="0"/>
              </a:rPr>
              <a:t>molecules only</a:t>
            </a:r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</p:txBody>
      </p:sp>
      <p:grpSp>
        <p:nvGrpSpPr>
          <p:cNvPr id="80030" name="Group 1182"/>
          <p:cNvGrpSpPr>
            <a:grpSpLocks noChangeAspect="1"/>
          </p:cNvGrpSpPr>
          <p:nvPr/>
        </p:nvGrpSpPr>
        <p:grpSpPr bwMode="auto">
          <a:xfrm>
            <a:off x="3171825" y="1687513"/>
            <a:ext cx="2670175" cy="2001837"/>
            <a:chOff x="2208" y="1359"/>
            <a:chExt cx="1311" cy="983"/>
          </a:xfrm>
        </p:grpSpPr>
        <p:sp>
          <p:nvSpPr>
            <p:cNvPr id="80031" name="Oval 1183"/>
            <p:cNvSpPr>
              <a:spLocks noChangeAspect="1" noChangeArrowheads="1"/>
            </p:cNvSpPr>
            <p:nvPr/>
          </p:nvSpPr>
          <p:spPr bwMode="auto">
            <a:xfrm>
              <a:off x="3012" y="1671"/>
              <a:ext cx="245" cy="7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32" name="Rectangle 1184"/>
            <p:cNvSpPr>
              <a:spLocks noChangeAspect="1" noChangeArrowheads="1"/>
            </p:cNvSpPr>
            <p:nvPr/>
          </p:nvSpPr>
          <p:spPr bwMode="auto">
            <a:xfrm>
              <a:off x="2587" y="1688"/>
              <a:ext cx="89" cy="56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33" name="Rectangle 1185"/>
            <p:cNvSpPr>
              <a:spLocks noChangeAspect="1" noChangeArrowheads="1"/>
            </p:cNvSpPr>
            <p:nvPr/>
          </p:nvSpPr>
          <p:spPr bwMode="auto">
            <a:xfrm>
              <a:off x="2574" y="1653"/>
              <a:ext cx="115" cy="596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34" name="Oval 1186"/>
            <p:cNvSpPr>
              <a:spLocks noChangeAspect="1" noChangeArrowheads="1"/>
            </p:cNvSpPr>
            <p:nvPr/>
          </p:nvSpPr>
          <p:spPr bwMode="auto">
            <a:xfrm>
              <a:off x="2574" y="2192"/>
              <a:ext cx="115" cy="1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FFFF">
                    <a:gamma/>
                    <a:shade val="40000"/>
                    <a:invGamma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35" name="Oval 1187"/>
            <p:cNvSpPr>
              <a:spLocks noChangeAspect="1" noChangeArrowheads="1"/>
            </p:cNvSpPr>
            <p:nvPr/>
          </p:nvSpPr>
          <p:spPr bwMode="auto">
            <a:xfrm>
              <a:off x="2575" y="2167"/>
              <a:ext cx="112" cy="146"/>
            </a:xfrm>
            <a:prstGeom prst="ellipse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36" name="Oval 1188"/>
            <p:cNvSpPr>
              <a:spLocks noChangeAspect="1" noChangeArrowheads="1"/>
            </p:cNvSpPr>
            <p:nvPr/>
          </p:nvSpPr>
          <p:spPr bwMode="auto">
            <a:xfrm>
              <a:off x="2560" y="1642"/>
              <a:ext cx="143" cy="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37" name="Arc 1189"/>
            <p:cNvSpPr>
              <a:spLocks noChangeAspect="1"/>
            </p:cNvSpPr>
            <p:nvPr/>
          </p:nvSpPr>
          <p:spPr bwMode="auto">
            <a:xfrm>
              <a:off x="2558" y="1654"/>
              <a:ext cx="13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8"/>
                <a:gd name="T1" fmla="*/ 0 h 21600"/>
                <a:gd name="T2" fmla="*/ 21598 w 21598"/>
                <a:gd name="T3" fmla="*/ 21298 h 21600"/>
                <a:gd name="T4" fmla="*/ 0 w 215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600" fill="none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38" name="Arc 1190"/>
            <p:cNvSpPr>
              <a:spLocks noChangeAspect="1"/>
            </p:cNvSpPr>
            <p:nvPr/>
          </p:nvSpPr>
          <p:spPr bwMode="auto">
            <a:xfrm>
              <a:off x="2693" y="1649"/>
              <a:ext cx="13" cy="72"/>
            </a:xfrm>
            <a:custGeom>
              <a:avLst/>
              <a:gdLst>
                <a:gd name="G0" fmla="+- 21598 0 0"/>
                <a:gd name="G1" fmla="+- 21537 0 0"/>
                <a:gd name="G2" fmla="+- 21600 0 0"/>
                <a:gd name="T0" fmla="*/ 0 w 21598"/>
                <a:gd name="T1" fmla="*/ 21239 h 21537"/>
                <a:gd name="T2" fmla="*/ 19953 w 21598"/>
                <a:gd name="T3" fmla="*/ 0 h 21537"/>
                <a:gd name="T4" fmla="*/ 21598 w 21598"/>
                <a:gd name="T5" fmla="*/ 21537 h 2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537" fill="none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</a:path>
                <a:path w="21598" h="21537" stroke="0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  <a:lnTo>
                    <a:pt x="21598" y="21537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39" name="Oval 1191"/>
            <p:cNvSpPr>
              <a:spLocks noChangeAspect="1" noChangeArrowheads="1"/>
            </p:cNvSpPr>
            <p:nvPr/>
          </p:nvSpPr>
          <p:spPr bwMode="auto">
            <a:xfrm>
              <a:off x="2572" y="1647"/>
              <a:ext cx="117" cy="29"/>
            </a:xfrm>
            <a:prstGeom prst="ellipse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CECECE">
                    <a:gamma/>
                    <a:shade val="89804"/>
                    <a:invGamma/>
                  </a:srgbClr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40" name="Freeform 1192"/>
            <p:cNvSpPr>
              <a:spLocks noChangeAspect="1"/>
            </p:cNvSpPr>
            <p:nvPr/>
          </p:nvSpPr>
          <p:spPr bwMode="auto">
            <a:xfrm>
              <a:off x="2555" y="1645"/>
              <a:ext cx="153" cy="2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7" y="13"/>
                </a:cxn>
                <a:cxn ang="0">
                  <a:pos x="16" y="14"/>
                </a:cxn>
                <a:cxn ang="0">
                  <a:pos x="33" y="19"/>
                </a:cxn>
                <a:cxn ang="0">
                  <a:pos x="55" y="22"/>
                </a:cxn>
                <a:cxn ang="0">
                  <a:pos x="72" y="22"/>
                </a:cxn>
                <a:cxn ang="0">
                  <a:pos x="94" y="22"/>
                </a:cxn>
                <a:cxn ang="0">
                  <a:pos x="119" y="20"/>
                </a:cxn>
                <a:cxn ang="0">
                  <a:pos x="138" y="16"/>
                </a:cxn>
                <a:cxn ang="0">
                  <a:pos x="146" y="13"/>
                </a:cxn>
                <a:cxn ang="0">
                  <a:pos x="152" y="5"/>
                </a:cxn>
                <a:cxn ang="0">
                  <a:pos x="152" y="2"/>
                </a:cxn>
                <a:cxn ang="0">
                  <a:pos x="151" y="2"/>
                </a:cxn>
                <a:cxn ang="0">
                  <a:pos x="145" y="7"/>
                </a:cxn>
                <a:cxn ang="0">
                  <a:pos x="130" y="11"/>
                </a:cxn>
                <a:cxn ang="0">
                  <a:pos x="115" y="11"/>
                </a:cxn>
                <a:cxn ang="0">
                  <a:pos x="98" y="12"/>
                </a:cxn>
                <a:cxn ang="0">
                  <a:pos x="84" y="12"/>
                </a:cxn>
                <a:cxn ang="0">
                  <a:pos x="70" y="13"/>
                </a:cxn>
                <a:cxn ang="0">
                  <a:pos x="52" y="13"/>
                </a:cxn>
                <a:cxn ang="0">
                  <a:pos x="38" y="11"/>
                </a:cxn>
                <a:cxn ang="0">
                  <a:pos x="14" y="8"/>
                </a:cxn>
                <a:cxn ang="0">
                  <a:pos x="3" y="4"/>
                </a:cxn>
                <a:cxn ang="0">
                  <a:pos x="9" y="0"/>
                </a:cxn>
              </a:cxnLst>
              <a:rect l="0" t="0" r="r" b="b"/>
              <a:pathLst>
                <a:path w="153" h="23">
                  <a:moveTo>
                    <a:pt x="9" y="0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7" y="13"/>
                  </a:lnTo>
                  <a:lnTo>
                    <a:pt x="16" y="14"/>
                  </a:lnTo>
                  <a:lnTo>
                    <a:pt x="33" y="19"/>
                  </a:lnTo>
                  <a:lnTo>
                    <a:pt x="55" y="22"/>
                  </a:lnTo>
                  <a:lnTo>
                    <a:pt x="72" y="22"/>
                  </a:lnTo>
                  <a:lnTo>
                    <a:pt x="94" y="22"/>
                  </a:lnTo>
                  <a:lnTo>
                    <a:pt x="119" y="20"/>
                  </a:lnTo>
                  <a:lnTo>
                    <a:pt x="138" y="16"/>
                  </a:lnTo>
                  <a:lnTo>
                    <a:pt x="146" y="13"/>
                  </a:lnTo>
                  <a:lnTo>
                    <a:pt x="152" y="5"/>
                  </a:lnTo>
                  <a:lnTo>
                    <a:pt x="152" y="2"/>
                  </a:lnTo>
                  <a:lnTo>
                    <a:pt x="151" y="2"/>
                  </a:lnTo>
                  <a:lnTo>
                    <a:pt x="145" y="7"/>
                  </a:lnTo>
                  <a:lnTo>
                    <a:pt x="130" y="11"/>
                  </a:lnTo>
                  <a:lnTo>
                    <a:pt x="115" y="11"/>
                  </a:lnTo>
                  <a:lnTo>
                    <a:pt x="98" y="12"/>
                  </a:lnTo>
                  <a:lnTo>
                    <a:pt x="84" y="12"/>
                  </a:lnTo>
                  <a:lnTo>
                    <a:pt x="70" y="13"/>
                  </a:lnTo>
                  <a:lnTo>
                    <a:pt x="52" y="13"/>
                  </a:lnTo>
                  <a:lnTo>
                    <a:pt x="38" y="11"/>
                  </a:lnTo>
                  <a:lnTo>
                    <a:pt x="14" y="8"/>
                  </a:lnTo>
                  <a:lnTo>
                    <a:pt x="3" y="4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41" name="Rectangle 1193"/>
            <p:cNvSpPr>
              <a:spLocks noChangeAspect="1" noChangeArrowheads="1"/>
            </p:cNvSpPr>
            <p:nvPr/>
          </p:nvSpPr>
          <p:spPr bwMode="auto">
            <a:xfrm>
              <a:off x="2574" y="1666"/>
              <a:ext cx="113" cy="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42" name="Freeform 1194"/>
            <p:cNvSpPr>
              <a:spLocks noChangeAspect="1"/>
            </p:cNvSpPr>
            <p:nvPr/>
          </p:nvSpPr>
          <p:spPr bwMode="auto">
            <a:xfrm>
              <a:off x="2565" y="1659"/>
              <a:ext cx="130" cy="75"/>
            </a:xfrm>
            <a:custGeom>
              <a:avLst/>
              <a:gdLst/>
              <a:ahLst/>
              <a:cxnLst>
                <a:cxn ang="0">
                  <a:pos x="11" y="66"/>
                </a:cxn>
                <a:cxn ang="0">
                  <a:pos x="10" y="27"/>
                </a:cxn>
                <a:cxn ang="0">
                  <a:pos x="14" y="13"/>
                </a:cxn>
                <a:cxn ang="0">
                  <a:pos x="30" y="12"/>
                </a:cxn>
                <a:cxn ang="0">
                  <a:pos x="67" y="15"/>
                </a:cxn>
                <a:cxn ang="0">
                  <a:pos x="101" y="17"/>
                </a:cxn>
                <a:cxn ang="0">
                  <a:pos x="114" y="36"/>
                </a:cxn>
                <a:cxn ang="0">
                  <a:pos x="119" y="60"/>
                </a:cxn>
                <a:cxn ang="0">
                  <a:pos x="122" y="74"/>
                </a:cxn>
                <a:cxn ang="0">
                  <a:pos x="124" y="27"/>
                </a:cxn>
                <a:cxn ang="0">
                  <a:pos x="127" y="14"/>
                </a:cxn>
                <a:cxn ang="0">
                  <a:pos x="129" y="1"/>
                </a:cxn>
                <a:cxn ang="0">
                  <a:pos x="119" y="3"/>
                </a:cxn>
                <a:cxn ang="0">
                  <a:pos x="102" y="7"/>
                </a:cxn>
                <a:cxn ang="0">
                  <a:pos x="66" y="9"/>
                </a:cxn>
                <a:cxn ang="0">
                  <a:pos x="33" y="9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28"/>
                </a:cxn>
                <a:cxn ang="0">
                  <a:pos x="11" y="69"/>
                </a:cxn>
              </a:cxnLst>
              <a:rect l="0" t="0" r="r" b="b"/>
              <a:pathLst>
                <a:path w="130" h="75">
                  <a:moveTo>
                    <a:pt x="11" y="66"/>
                  </a:moveTo>
                  <a:lnTo>
                    <a:pt x="10" y="27"/>
                  </a:lnTo>
                  <a:lnTo>
                    <a:pt x="14" y="13"/>
                  </a:lnTo>
                  <a:lnTo>
                    <a:pt x="30" y="12"/>
                  </a:lnTo>
                  <a:lnTo>
                    <a:pt x="67" y="15"/>
                  </a:lnTo>
                  <a:lnTo>
                    <a:pt x="101" y="17"/>
                  </a:lnTo>
                  <a:lnTo>
                    <a:pt x="114" y="36"/>
                  </a:lnTo>
                  <a:lnTo>
                    <a:pt x="119" y="60"/>
                  </a:lnTo>
                  <a:lnTo>
                    <a:pt x="122" y="74"/>
                  </a:lnTo>
                  <a:lnTo>
                    <a:pt x="124" y="27"/>
                  </a:lnTo>
                  <a:lnTo>
                    <a:pt x="127" y="14"/>
                  </a:lnTo>
                  <a:lnTo>
                    <a:pt x="129" y="1"/>
                  </a:lnTo>
                  <a:lnTo>
                    <a:pt x="119" y="3"/>
                  </a:lnTo>
                  <a:lnTo>
                    <a:pt x="102" y="7"/>
                  </a:lnTo>
                  <a:lnTo>
                    <a:pt x="66" y="9"/>
                  </a:lnTo>
                  <a:lnTo>
                    <a:pt x="33" y="9"/>
                  </a:lnTo>
                  <a:lnTo>
                    <a:pt x="7" y="3"/>
                  </a:lnTo>
                  <a:lnTo>
                    <a:pt x="0" y="0"/>
                  </a:lnTo>
                  <a:lnTo>
                    <a:pt x="7" y="28"/>
                  </a:lnTo>
                  <a:lnTo>
                    <a:pt x="11" y="69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43" name="Oval 1195"/>
            <p:cNvSpPr>
              <a:spLocks noChangeAspect="1" noChangeArrowheads="1"/>
            </p:cNvSpPr>
            <p:nvPr/>
          </p:nvSpPr>
          <p:spPr bwMode="auto">
            <a:xfrm>
              <a:off x="2590" y="1837"/>
              <a:ext cx="82" cy="9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44" name="Oval 1196"/>
            <p:cNvSpPr>
              <a:spLocks noChangeAspect="1" noChangeArrowheads="1"/>
            </p:cNvSpPr>
            <p:nvPr/>
          </p:nvSpPr>
          <p:spPr bwMode="auto">
            <a:xfrm>
              <a:off x="2577" y="1831"/>
              <a:ext cx="109" cy="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45" name="Rectangle 1197"/>
            <p:cNvSpPr>
              <a:spLocks noChangeAspect="1" noChangeArrowheads="1"/>
            </p:cNvSpPr>
            <p:nvPr/>
          </p:nvSpPr>
          <p:spPr bwMode="auto">
            <a:xfrm>
              <a:off x="2838" y="1696"/>
              <a:ext cx="89" cy="5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46" name="Rectangle 1198"/>
            <p:cNvSpPr>
              <a:spLocks noChangeAspect="1" noChangeArrowheads="1"/>
            </p:cNvSpPr>
            <p:nvPr/>
          </p:nvSpPr>
          <p:spPr bwMode="auto">
            <a:xfrm>
              <a:off x="2824" y="1661"/>
              <a:ext cx="116" cy="597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47" name="Oval 1199"/>
            <p:cNvSpPr>
              <a:spLocks noChangeAspect="1" noChangeArrowheads="1"/>
            </p:cNvSpPr>
            <p:nvPr/>
          </p:nvSpPr>
          <p:spPr bwMode="auto">
            <a:xfrm>
              <a:off x="2824" y="2200"/>
              <a:ext cx="116" cy="1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FFFF">
                    <a:gamma/>
                    <a:shade val="40000"/>
                    <a:invGamma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48" name="Oval 1200"/>
            <p:cNvSpPr>
              <a:spLocks noChangeAspect="1" noChangeArrowheads="1"/>
            </p:cNvSpPr>
            <p:nvPr/>
          </p:nvSpPr>
          <p:spPr bwMode="auto">
            <a:xfrm>
              <a:off x="2826" y="2175"/>
              <a:ext cx="112" cy="147"/>
            </a:xfrm>
            <a:prstGeom prst="ellipse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49" name="Oval 1201"/>
            <p:cNvSpPr>
              <a:spLocks noChangeAspect="1" noChangeArrowheads="1"/>
            </p:cNvSpPr>
            <p:nvPr/>
          </p:nvSpPr>
          <p:spPr bwMode="auto">
            <a:xfrm>
              <a:off x="2811" y="1649"/>
              <a:ext cx="142" cy="1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0" name="Arc 1202"/>
            <p:cNvSpPr>
              <a:spLocks noChangeAspect="1"/>
            </p:cNvSpPr>
            <p:nvPr/>
          </p:nvSpPr>
          <p:spPr bwMode="auto">
            <a:xfrm>
              <a:off x="2809" y="1662"/>
              <a:ext cx="13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8"/>
                <a:gd name="T1" fmla="*/ 0 h 21600"/>
                <a:gd name="T2" fmla="*/ 21598 w 21598"/>
                <a:gd name="T3" fmla="*/ 21298 h 21600"/>
                <a:gd name="T4" fmla="*/ 0 w 215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600" fill="none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1" name="Arc 1203"/>
            <p:cNvSpPr>
              <a:spLocks noChangeAspect="1"/>
            </p:cNvSpPr>
            <p:nvPr/>
          </p:nvSpPr>
          <p:spPr bwMode="auto">
            <a:xfrm>
              <a:off x="2944" y="1658"/>
              <a:ext cx="13" cy="72"/>
            </a:xfrm>
            <a:custGeom>
              <a:avLst/>
              <a:gdLst>
                <a:gd name="G0" fmla="+- 21598 0 0"/>
                <a:gd name="G1" fmla="+- 21537 0 0"/>
                <a:gd name="G2" fmla="+- 21600 0 0"/>
                <a:gd name="T0" fmla="*/ 0 w 21598"/>
                <a:gd name="T1" fmla="*/ 21239 h 21537"/>
                <a:gd name="T2" fmla="*/ 19953 w 21598"/>
                <a:gd name="T3" fmla="*/ 0 h 21537"/>
                <a:gd name="T4" fmla="*/ 21598 w 21598"/>
                <a:gd name="T5" fmla="*/ 21537 h 2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537" fill="none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</a:path>
                <a:path w="21598" h="21537" stroke="0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  <a:lnTo>
                    <a:pt x="21598" y="21537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2" name="Oval 1204"/>
            <p:cNvSpPr>
              <a:spLocks noChangeAspect="1" noChangeArrowheads="1"/>
            </p:cNvSpPr>
            <p:nvPr/>
          </p:nvSpPr>
          <p:spPr bwMode="auto">
            <a:xfrm>
              <a:off x="2823" y="1655"/>
              <a:ext cx="117" cy="29"/>
            </a:xfrm>
            <a:prstGeom prst="ellipse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CECECE">
                    <a:gamma/>
                    <a:shade val="89804"/>
                    <a:invGamma/>
                  </a:srgbClr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3" name="Freeform 1205"/>
            <p:cNvSpPr>
              <a:spLocks noChangeAspect="1"/>
            </p:cNvSpPr>
            <p:nvPr/>
          </p:nvSpPr>
          <p:spPr bwMode="auto">
            <a:xfrm>
              <a:off x="2806" y="1653"/>
              <a:ext cx="153" cy="2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10"/>
                </a:cxn>
                <a:cxn ang="0">
                  <a:pos x="7" y="13"/>
                </a:cxn>
                <a:cxn ang="0">
                  <a:pos x="16" y="15"/>
                </a:cxn>
                <a:cxn ang="0">
                  <a:pos x="33" y="20"/>
                </a:cxn>
                <a:cxn ang="0">
                  <a:pos x="55" y="23"/>
                </a:cxn>
                <a:cxn ang="0">
                  <a:pos x="72" y="23"/>
                </a:cxn>
                <a:cxn ang="0">
                  <a:pos x="94" y="23"/>
                </a:cxn>
                <a:cxn ang="0">
                  <a:pos x="119" y="21"/>
                </a:cxn>
                <a:cxn ang="0">
                  <a:pos x="138" y="17"/>
                </a:cxn>
                <a:cxn ang="0">
                  <a:pos x="146" y="13"/>
                </a:cxn>
                <a:cxn ang="0">
                  <a:pos x="152" y="5"/>
                </a:cxn>
                <a:cxn ang="0">
                  <a:pos x="152" y="2"/>
                </a:cxn>
                <a:cxn ang="0">
                  <a:pos x="151" y="2"/>
                </a:cxn>
                <a:cxn ang="0">
                  <a:pos x="145" y="7"/>
                </a:cxn>
                <a:cxn ang="0">
                  <a:pos x="130" y="11"/>
                </a:cxn>
                <a:cxn ang="0">
                  <a:pos x="115" y="12"/>
                </a:cxn>
                <a:cxn ang="0">
                  <a:pos x="98" y="13"/>
                </a:cxn>
                <a:cxn ang="0">
                  <a:pos x="84" y="13"/>
                </a:cxn>
                <a:cxn ang="0">
                  <a:pos x="70" y="13"/>
                </a:cxn>
                <a:cxn ang="0">
                  <a:pos x="52" y="13"/>
                </a:cxn>
                <a:cxn ang="0">
                  <a:pos x="38" y="11"/>
                </a:cxn>
                <a:cxn ang="0">
                  <a:pos x="14" y="8"/>
                </a:cxn>
                <a:cxn ang="0">
                  <a:pos x="3" y="4"/>
                </a:cxn>
                <a:cxn ang="0">
                  <a:pos x="9" y="0"/>
                </a:cxn>
              </a:cxnLst>
              <a:rect l="0" t="0" r="r" b="b"/>
              <a:pathLst>
                <a:path w="153" h="24">
                  <a:moveTo>
                    <a:pt x="9" y="0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lnTo>
                    <a:pt x="7" y="13"/>
                  </a:lnTo>
                  <a:lnTo>
                    <a:pt x="16" y="15"/>
                  </a:lnTo>
                  <a:lnTo>
                    <a:pt x="33" y="20"/>
                  </a:lnTo>
                  <a:lnTo>
                    <a:pt x="55" y="23"/>
                  </a:lnTo>
                  <a:lnTo>
                    <a:pt x="72" y="23"/>
                  </a:lnTo>
                  <a:lnTo>
                    <a:pt x="94" y="23"/>
                  </a:lnTo>
                  <a:lnTo>
                    <a:pt x="119" y="21"/>
                  </a:lnTo>
                  <a:lnTo>
                    <a:pt x="138" y="17"/>
                  </a:lnTo>
                  <a:lnTo>
                    <a:pt x="146" y="13"/>
                  </a:lnTo>
                  <a:lnTo>
                    <a:pt x="152" y="5"/>
                  </a:lnTo>
                  <a:lnTo>
                    <a:pt x="152" y="2"/>
                  </a:lnTo>
                  <a:lnTo>
                    <a:pt x="151" y="2"/>
                  </a:lnTo>
                  <a:lnTo>
                    <a:pt x="145" y="7"/>
                  </a:lnTo>
                  <a:lnTo>
                    <a:pt x="130" y="11"/>
                  </a:lnTo>
                  <a:lnTo>
                    <a:pt x="115" y="12"/>
                  </a:lnTo>
                  <a:lnTo>
                    <a:pt x="98" y="13"/>
                  </a:lnTo>
                  <a:lnTo>
                    <a:pt x="84" y="13"/>
                  </a:lnTo>
                  <a:lnTo>
                    <a:pt x="70" y="13"/>
                  </a:lnTo>
                  <a:lnTo>
                    <a:pt x="52" y="13"/>
                  </a:lnTo>
                  <a:lnTo>
                    <a:pt x="38" y="11"/>
                  </a:lnTo>
                  <a:lnTo>
                    <a:pt x="14" y="8"/>
                  </a:lnTo>
                  <a:lnTo>
                    <a:pt x="3" y="4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54" name="Rectangle 1206"/>
            <p:cNvSpPr>
              <a:spLocks noChangeAspect="1" noChangeArrowheads="1"/>
            </p:cNvSpPr>
            <p:nvPr/>
          </p:nvSpPr>
          <p:spPr bwMode="auto">
            <a:xfrm>
              <a:off x="2825" y="1674"/>
              <a:ext cx="113" cy="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5" name="Freeform 1207"/>
            <p:cNvSpPr>
              <a:spLocks noChangeAspect="1"/>
            </p:cNvSpPr>
            <p:nvPr/>
          </p:nvSpPr>
          <p:spPr bwMode="auto">
            <a:xfrm>
              <a:off x="2816" y="1667"/>
              <a:ext cx="130" cy="75"/>
            </a:xfrm>
            <a:custGeom>
              <a:avLst/>
              <a:gdLst/>
              <a:ahLst/>
              <a:cxnLst>
                <a:cxn ang="0">
                  <a:pos x="11" y="66"/>
                </a:cxn>
                <a:cxn ang="0">
                  <a:pos x="10" y="27"/>
                </a:cxn>
                <a:cxn ang="0">
                  <a:pos x="14" y="13"/>
                </a:cxn>
                <a:cxn ang="0">
                  <a:pos x="30" y="12"/>
                </a:cxn>
                <a:cxn ang="0">
                  <a:pos x="67" y="15"/>
                </a:cxn>
                <a:cxn ang="0">
                  <a:pos x="101" y="17"/>
                </a:cxn>
                <a:cxn ang="0">
                  <a:pos x="114" y="36"/>
                </a:cxn>
                <a:cxn ang="0">
                  <a:pos x="119" y="60"/>
                </a:cxn>
                <a:cxn ang="0">
                  <a:pos x="122" y="74"/>
                </a:cxn>
                <a:cxn ang="0">
                  <a:pos x="124" y="27"/>
                </a:cxn>
                <a:cxn ang="0">
                  <a:pos x="127" y="14"/>
                </a:cxn>
                <a:cxn ang="0">
                  <a:pos x="129" y="1"/>
                </a:cxn>
                <a:cxn ang="0">
                  <a:pos x="119" y="3"/>
                </a:cxn>
                <a:cxn ang="0">
                  <a:pos x="102" y="7"/>
                </a:cxn>
                <a:cxn ang="0">
                  <a:pos x="66" y="9"/>
                </a:cxn>
                <a:cxn ang="0">
                  <a:pos x="33" y="9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28"/>
                </a:cxn>
                <a:cxn ang="0">
                  <a:pos x="11" y="69"/>
                </a:cxn>
              </a:cxnLst>
              <a:rect l="0" t="0" r="r" b="b"/>
              <a:pathLst>
                <a:path w="130" h="75">
                  <a:moveTo>
                    <a:pt x="11" y="66"/>
                  </a:moveTo>
                  <a:lnTo>
                    <a:pt x="10" y="27"/>
                  </a:lnTo>
                  <a:lnTo>
                    <a:pt x="14" y="13"/>
                  </a:lnTo>
                  <a:lnTo>
                    <a:pt x="30" y="12"/>
                  </a:lnTo>
                  <a:lnTo>
                    <a:pt x="67" y="15"/>
                  </a:lnTo>
                  <a:lnTo>
                    <a:pt x="101" y="17"/>
                  </a:lnTo>
                  <a:lnTo>
                    <a:pt x="114" y="36"/>
                  </a:lnTo>
                  <a:lnTo>
                    <a:pt x="119" y="60"/>
                  </a:lnTo>
                  <a:lnTo>
                    <a:pt x="122" y="74"/>
                  </a:lnTo>
                  <a:lnTo>
                    <a:pt x="124" y="27"/>
                  </a:lnTo>
                  <a:lnTo>
                    <a:pt x="127" y="14"/>
                  </a:lnTo>
                  <a:lnTo>
                    <a:pt x="129" y="1"/>
                  </a:lnTo>
                  <a:lnTo>
                    <a:pt x="119" y="3"/>
                  </a:lnTo>
                  <a:lnTo>
                    <a:pt x="102" y="7"/>
                  </a:lnTo>
                  <a:lnTo>
                    <a:pt x="66" y="9"/>
                  </a:lnTo>
                  <a:lnTo>
                    <a:pt x="33" y="9"/>
                  </a:lnTo>
                  <a:lnTo>
                    <a:pt x="7" y="3"/>
                  </a:lnTo>
                  <a:lnTo>
                    <a:pt x="0" y="0"/>
                  </a:lnTo>
                  <a:lnTo>
                    <a:pt x="7" y="28"/>
                  </a:lnTo>
                  <a:lnTo>
                    <a:pt x="11" y="69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56" name="Oval 1208"/>
            <p:cNvSpPr>
              <a:spLocks noChangeAspect="1" noChangeArrowheads="1"/>
            </p:cNvSpPr>
            <p:nvPr/>
          </p:nvSpPr>
          <p:spPr bwMode="auto">
            <a:xfrm>
              <a:off x="2841" y="1845"/>
              <a:ext cx="82" cy="9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7" name="Oval 1209"/>
            <p:cNvSpPr>
              <a:spLocks noChangeAspect="1" noChangeArrowheads="1"/>
            </p:cNvSpPr>
            <p:nvPr/>
          </p:nvSpPr>
          <p:spPr bwMode="auto">
            <a:xfrm>
              <a:off x="2828" y="1839"/>
              <a:ext cx="108" cy="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8" name="Rectangle 1210"/>
            <p:cNvSpPr>
              <a:spLocks noChangeAspect="1" noChangeArrowheads="1"/>
            </p:cNvSpPr>
            <p:nvPr/>
          </p:nvSpPr>
          <p:spPr bwMode="auto">
            <a:xfrm>
              <a:off x="2693" y="1919"/>
              <a:ext cx="126" cy="79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618FFD">
                    <a:gamma/>
                    <a:tint val="0"/>
                    <a:invGamma/>
                  </a:srgbClr>
                </a:gs>
                <a:gs pos="100000">
                  <a:srgbClr val="618FFD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59" name="Rectangle 1211"/>
            <p:cNvSpPr>
              <a:spLocks noChangeAspect="1" noChangeArrowheads="1"/>
            </p:cNvSpPr>
            <p:nvPr/>
          </p:nvSpPr>
          <p:spPr bwMode="auto">
            <a:xfrm>
              <a:off x="2552" y="1359"/>
              <a:ext cx="14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b="1">
                  <a:latin typeface="Arial" charset="0"/>
                </a:rPr>
                <a:t>-</a:t>
              </a:r>
            </a:p>
          </p:txBody>
        </p:sp>
        <p:sp>
          <p:nvSpPr>
            <p:cNvPr id="80060" name="Rectangle 1212"/>
            <p:cNvSpPr>
              <a:spLocks noChangeAspect="1" noChangeArrowheads="1"/>
            </p:cNvSpPr>
            <p:nvPr/>
          </p:nvSpPr>
          <p:spPr bwMode="auto">
            <a:xfrm>
              <a:off x="2787" y="1362"/>
              <a:ext cx="178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b="1">
                  <a:latin typeface="Arial" charset="0"/>
                </a:rPr>
                <a:t>+</a:t>
              </a:r>
            </a:p>
          </p:txBody>
        </p:sp>
        <p:sp>
          <p:nvSpPr>
            <p:cNvPr id="80061" name="Rectangle 1213"/>
            <p:cNvSpPr>
              <a:spLocks noChangeAspect="1" noChangeArrowheads="1"/>
            </p:cNvSpPr>
            <p:nvPr/>
          </p:nvSpPr>
          <p:spPr bwMode="auto">
            <a:xfrm>
              <a:off x="2603" y="2010"/>
              <a:ext cx="63" cy="8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2" name="Line 1214"/>
            <p:cNvSpPr>
              <a:spLocks noChangeAspect="1" noChangeShapeType="1"/>
            </p:cNvSpPr>
            <p:nvPr/>
          </p:nvSpPr>
          <p:spPr bwMode="auto">
            <a:xfrm flipV="1">
              <a:off x="2627" y="1504"/>
              <a:ext cx="0" cy="5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3" name="Line 1215"/>
            <p:cNvSpPr>
              <a:spLocks noChangeAspect="1" noChangeShapeType="1"/>
            </p:cNvSpPr>
            <p:nvPr/>
          </p:nvSpPr>
          <p:spPr bwMode="auto">
            <a:xfrm flipV="1">
              <a:off x="2878" y="1512"/>
              <a:ext cx="0" cy="5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4" name="Rectangle 1216"/>
            <p:cNvSpPr>
              <a:spLocks noChangeAspect="1" noChangeArrowheads="1"/>
            </p:cNvSpPr>
            <p:nvPr/>
          </p:nvSpPr>
          <p:spPr bwMode="auto">
            <a:xfrm>
              <a:off x="2853" y="2018"/>
              <a:ext cx="64" cy="8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5" name="Oval 1217"/>
            <p:cNvSpPr>
              <a:spLocks noChangeAspect="1" noChangeArrowheads="1"/>
            </p:cNvSpPr>
            <p:nvPr/>
          </p:nvSpPr>
          <p:spPr bwMode="auto">
            <a:xfrm>
              <a:off x="3040" y="1693"/>
              <a:ext cx="36" cy="1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6" name="Oval 1218"/>
            <p:cNvSpPr>
              <a:spLocks noChangeAspect="1" noChangeArrowheads="1"/>
            </p:cNvSpPr>
            <p:nvPr/>
          </p:nvSpPr>
          <p:spPr bwMode="auto">
            <a:xfrm>
              <a:off x="3088" y="1690"/>
              <a:ext cx="97" cy="2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7" name="Oval 1219"/>
            <p:cNvSpPr>
              <a:spLocks noChangeAspect="1" noChangeArrowheads="1"/>
            </p:cNvSpPr>
            <p:nvPr/>
          </p:nvSpPr>
          <p:spPr bwMode="auto">
            <a:xfrm>
              <a:off x="3055" y="1404"/>
              <a:ext cx="164" cy="181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4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8" name="AutoShape 1220"/>
            <p:cNvSpPr>
              <a:spLocks noChangeAspect="1" noChangeArrowheads="1"/>
            </p:cNvSpPr>
            <p:nvPr/>
          </p:nvSpPr>
          <p:spPr bwMode="auto">
            <a:xfrm>
              <a:off x="3088" y="1579"/>
              <a:ext cx="97" cy="113"/>
            </a:xfrm>
            <a:prstGeom prst="roundRect">
              <a:avLst>
                <a:gd name="adj" fmla="val 12495"/>
              </a:avLst>
            </a:prstGeom>
            <a:gradFill rotWithShape="0">
              <a:gsLst>
                <a:gs pos="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69" name="Oval 1221"/>
            <p:cNvSpPr>
              <a:spLocks noChangeAspect="1" noChangeArrowheads="1"/>
            </p:cNvSpPr>
            <p:nvPr/>
          </p:nvSpPr>
          <p:spPr bwMode="auto">
            <a:xfrm>
              <a:off x="3203" y="1692"/>
              <a:ext cx="37" cy="1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70" name="Freeform 1222"/>
            <p:cNvSpPr>
              <a:spLocks noChangeAspect="1"/>
            </p:cNvSpPr>
            <p:nvPr/>
          </p:nvSpPr>
          <p:spPr bwMode="auto">
            <a:xfrm>
              <a:off x="3012" y="1708"/>
              <a:ext cx="246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7"/>
                </a:cxn>
                <a:cxn ang="0">
                  <a:pos x="6" y="37"/>
                </a:cxn>
                <a:cxn ang="0">
                  <a:pos x="17" y="46"/>
                </a:cxn>
                <a:cxn ang="0">
                  <a:pos x="32" y="51"/>
                </a:cxn>
                <a:cxn ang="0">
                  <a:pos x="50" y="56"/>
                </a:cxn>
                <a:cxn ang="0">
                  <a:pos x="70" y="60"/>
                </a:cxn>
                <a:cxn ang="0">
                  <a:pos x="89" y="61"/>
                </a:cxn>
                <a:cxn ang="0">
                  <a:pos x="120" y="63"/>
                </a:cxn>
                <a:cxn ang="0">
                  <a:pos x="147" y="62"/>
                </a:cxn>
                <a:cxn ang="0">
                  <a:pos x="169" y="61"/>
                </a:cxn>
                <a:cxn ang="0">
                  <a:pos x="188" y="58"/>
                </a:cxn>
                <a:cxn ang="0">
                  <a:pos x="204" y="53"/>
                </a:cxn>
                <a:cxn ang="0">
                  <a:pos x="223" y="47"/>
                </a:cxn>
                <a:cxn ang="0">
                  <a:pos x="231" y="43"/>
                </a:cxn>
                <a:cxn ang="0">
                  <a:pos x="240" y="36"/>
                </a:cxn>
                <a:cxn ang="0">
                  <a:pos x="244" y="28"/>
                </a:cxn>
                <a:cxn ang="0">
                  <a:pos x="245" y="26"/>
                </a:cxn>
                <a:cxn ang="0">
                  <a:pos x="245" y="1"/>
                </a:cxn>
                <a:cxn ang="0">
                  <a:pos x="242" y="5"/>
                </a:cxn>
                <a:cxn ang="0">
                  <a:pos x="238" y="12"/>
                </a:cxn>
                <a:cxn ang="0">
                  <a:pos x="231" y="16"/>
                </a:cxn>
                <a:cxn ang="0">
                  <a:pos x="222" y="21"/>
                </a:cxn>
                <a:cxn ang="0">
                  <a:pos x="212" y="25"/>
                </a:cxn>
                <a:cxn ang="0">
                  <a:pos x="203" y="27"/>
                </a:cxn>
                <a:cxn ang="0">
                  <a:pos x="189" y="30"/>
                </a:cxn>
                <a:cxn ang="0">
                  <a:pos x="175" y="33"/>
                </a:cxn>
                <a:cxn ang="0">
                  <a:pos x="155" y="35"/>
                </a:cxn>
                <a:cxn ang="0">
                  <a:pos x="134" y="36"/>
                </a:cxn>
                <a:cxn ang="0">
                  <a:pos x="110" y="36"/>
                </a:cxn>
                <a:cxn ang="0">
                  <a:pos x="87" y="34"/>
                </a:cxn>
                <a:cxn ang="0">
                  <a:pos x="67" y="32"/>
                </a:cxn>
                <a:cxn ang="0">
                  <a:pos x="45" y="28"/>
                </a:cxn>
                <a:cxn ang="0">
                  <a:pos x="17" y="18"/>
                </a:cxn>
                <a:cxn ang="0">
                  <a:pos x="4" y="8"/>
                </a:cxn>
                <a:cxn ang="0">
                  <a:pos x="0" y="0"/>
                </a:cxn>
              </a:cxnLst>
              <a:rect l="0" t="0" r="r" b="b"/>
              <a:pathLst>
                <a:path w="246" h="64">
                  <a:moveTo>
                    <a:pt x="0" y="0"/>
                  </a:moveTo>
                  <a:lnTo>
                    <a:pt x="1" y="27"/>
                  </a:lnTo>
                  <a:lnTo>
                    <a:pt x="6" y="37"/>
                  </a:lnTo>
                  <a:lnTo>
                    <a:pt x="17" y="46"/>
                  </a:lnTo>
                  <a:lnTo>
                    <a:pt x="32" y="51"/>
                  </a:lnTo>
                  <a:lnTo>
                    <a:pt x="50" y="56"/>
                  </a:lnTo>
                  <a:lnTo>
                    <a:pt x="70" y="60"/>
                  </a:lnTo>
                  <a:lnTo>
                    <a:pt x="89" y="61"/>
                  </a:lnTo>
                  <a:lnTo>
                    <a:pt x="120" y="63"/>
                  </a:lnTo>
                  <a:lnTo>
                    <a:pt x="147" y="62"/>
                  </a:lnTo>
                  <a:lnTo>
                    <a:pt x="169" y="61"/>
                  </a:lnTo>
                  <a:lnTo>
                    <a:pt x="188" y="58"/>
                  </a:lnTo>
                  <a:lnTo>
                    <a:pt x="204" y="53"/>
                  </a:lnTo>
                  <a:lnTo>
                    <a:pt x="223" y="47"/>
                  </a:lnTo>
                  <a:lnTo>
                    <a:pt x="231" y="43"/>
                  </a:lnTo>
                  <a:lnTo>
                    <a:pt x="240" y="36"/>
                  </a:lnTo>
                  <a:lnTo>
                    <a:pt x="244" y="28"/>
                  </a:lnTo>
                  <a:lnTo>
                    <a:pt x="245" y="26"/>
                  </a:lnTo>
                  <a:lnTo>
                    <a:pt x="245" y="1"/>
                  </a:lnTo>
                  <a:lnTo>
                    <a:pt x="242" y="5"/>
                  </a:lnTo>
                  <a:lnTo>
                    <a:pt x="238" y="12"/>
                  </a:lnTo>
                  <a:lnTo>
                    <a:pt x="231" y="16"/>
                  </a:lnTo>
                  <a:lnTo>
                    <a:pt x="222" y="21"/>
                  </a:lnTo>
                  <a:lnTo>
                    <a:pt x="212" y="25"/>
                  </a:lnTo>
                  <a:lnTo>
                    <a:pt x="203" y="27"/>
                  </a:lnTo>
                  <a:lnTo>
                    <a:pt x="189" y="30"/>
                  </a:lnTo>
                  <a:lnTo>
                    <a:pt x="175" y="33"/>
                  </a:lnTo>
                  <a:lnTo>
                    <a:pt x="155" y="35"/>
                  </a:lnTo>
                  <a:lnTo>
                    <a:pt x="134" y="36"/>
                  </a:lnTo>
                  <a:lnTo>
                    <a:pt x="110" y="36"/>
                  </a:lnTo>
                  <a:lnTo>
                    <a:pt x="87" y="34"/>
                  </a:lnTo>
                  <a:lnTo>
                    <a:pt x="67" y="32"/>
                  </a:lnTo>
                  <a:lnTo>
                    <a:pt x="45" y="28"/>
                  </a:lnTo>
                  <a:lnTo>
                    <a:pt x="17" y="18"/>
                  </a:lnTo>
                  <a:lnTo>
                    <a:pt x="4" y="8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071" name="Group 1223"/>
            <p:cNvGrpSpPr>
              <a:grpSpLocks noChangeAspect="1"/>
            </p:cNvGrpSpPr>
            <p:nvPr/>
          </p:nvGrpSpPr>
          <p:grpSpPr bwMode="auto">
            <a:xfrm>
              <a:off x="2849" y="1549"/>
              <a:ext cx="160" cy="68"/>
              <a:chOff x="2849" y="1549"/>
              <a:chExt cx="160" cy="68"/>
            </a:xfrm>
          </p:grpSpPr>
          <p:sp>
            <p:nvSpPr>
              <p:cNvPr id="80072" name="Freeform 1224"/>
              <p:cNvSpPr>
                <a:spLocks noChangeAspect="1"/>
              </p:cNvSpPr>
              <p:nvPr/>
            </p:nvSpPr>
            <p:spPr bwMode="auto">
              <a:xfrm>
                <a:off x="2851" y="1567"/>
                <a:ext cx="130" cy="38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3" y="37"/>
                  </a:cxn>
                  <a:cxn ang="0">
                    <a:pos x="129" y="26"/>
                  </a:cxn>
                  <a:cxn ang="0">
                    <a:pos x="110" y="19"/>
                  </a:cxn>
                  <a:cxn ang="0">
                    <a:pos x="77" y="22"/>
                  </a:cxn>
                  <a:cxn ang="0">
                    <a:pos x="67" y="16"/>
                  </a:cxn>
                  <a:cxn ang="0">
                    <a:pos x="89" y="6"/>
                  </a:cxn>
                  <a:cxn ang="0">
                    <a:pos x="72" y="0"/>
                  </a:cxn>
                  <a:cxn ang="0">
                    <a:pos x="0" y="25"/>
                  </a:cxn>
                </a:cxnLst>
                <a:rect l="0" t="0" r="r" b="b"/>
                <a:pathLst>
                  <a:path w="130" h="38">
                    <a:moveTo>
                      <a:pt x="0" y="25"/>
                    </a:moveTo>
                    <a:lnTo>
                      <a:pt x="13" y="37"/>
                    </a:lnTo>
                    <a:lnTo>
                      <a:pt x="129" y="26"/>
                    </a:lnTo>
                    <a:lnTo>
                      <a:pt x="110" y="19"/>
                    </a:lnTo>
                    <a:lnTo>
                      <a:pt x="77" y="22"/>
                    </a:lnTo>
                    <a:lnTo>
                      <a:pt x="67" y="16"/>
                    </a:lnTo>
                    <a:lnTo>
                      <a:pt x="89" y="6"/>
                    </a:lnTo>
                    <a:lnTo>
                      <a:pt x="72" y="0"/>
                    </a:lnTo>
                    <a:lnTo>
                      <a:pt x="0" y="25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73" name="Freeform 1225"/>
              <p:cNvSpPr>
                <a:spLocks noChangeAspect="1"/>
              </p:cNvSpPr>
              <p:nvPr/>
            </p:nvSpPr>
            <p:spPr bwMode="auto">
              <a:xfrm>
                <a:off x="2862" y="1594"/>
                <a:ext cx="115" cy="23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22"/>
                  </a:cxn>
                  <a:cxn ang="0">
                    <a:pos x="114" y="14"/>
                  </a:cxn>
                  <a:cxn ang="0">
                    <a:pos x="114" y="0"/>
                  </a:cxn>
                </a:cxnLst>
                <a:rect l="0" t="0" r="r" b="b"/>
                <a:pathLst>
                  <a:path w="115" h="23">
                    <a:moveTo>
                      <a:pt x="0" y="8"/>
                    </a:moveTo>
                    <a:lnTo>
                      <a:pt x="0" y="22"/>
                    </a:lnTo>
                    <a:lnTo>
                      <a:pt x="114" y="14"/>
                    </a:lnTo>
                    <a:lnTo>
                      <a:pt x="114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9804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74" name="Freeform 1226"/>
              <p:cNvSpPr>
                <a:spLocks noChangeAspect="1"/>
              </p:cNvSpPr>
              <p:nvPr/>
            </p:nvSpPr>
            <p:spPr bwMode="auto">
              <a:xfrm>
                <a:off x="2856" y="1599"/>
                <a:ext cx="17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16" y="17"/>
                  </a:cxn>
                  <a:cxn ang="0">
                    <a:pos x="16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18">
                    <a:moveTo>
                      <a:pt x="0" y="0"/>
                    </a:moveTo>
                    <a:lnTo>
                      <a:pt x="0" y="12"/>
                    </a:lnTo>
                    <a:lnTo>
                      <a:pt x="16" y="17"/>
                    </a:lnTo>
                    <a:lnTo>
                      <a:pt x="16" y="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75" name="Freeform 1227"/>
              <p:cNvSpPr>
                <a:spLocks noChangeAspect="1"/>
              </p:cNvSpPr>
              <p:nvPr/>
            </p:nvSpPr>
            <p:spPr bwMode="auto">
              <a:xfrm>
                <a:off x="2849" y="1594"/>
                <a:ext cx="17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16" y="16"/>
                  </a:cxn>
                  <a:cxn ang="0">
                    <a:pos x="16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0" y="11"/>
                    </a:lnTo>
                    <a:lnTo>
                      <a:pt x="16" y="16"/>
                    </a:lnTo>
                    <a:lnTo>
                      <a:pt x="16" y="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76" name="Line 1228"/>
              <p:cNvSpPr>
                <a:spLocks noChangeAspect="1" noChangeShapeType="1"/>
              </p:cNvSpPr>
              <p:nvPr/>
            </p:nvSpPr>
            <p:spPr bwMode="auto">
              <a:xfrm flipV="1">
                <a:off x="2857" y="1587"/>
                <a:ext cx="64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77" name="Rectangle 1229"/>
              <p:cNvSpPr>
                <a:spLocks noChangeAspect="1" noChangeArrowheads="1"/>
              </p:cNvSpPr>
              <p:nvPr/>
            </p:nvSpPr>
            <p:spPr bwMode="auto">
              <a:xfrm>
                <a:off x="2956" y="1587"/>
                <a:ext cx="53" cy="22"/>
              </a:xfrm>
              <a:prstGeom prst="rect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78" name="Freeform 1230"/>
              <p:cNvSpPr>
                <a:spLocks noChangeAspect="1"/>
              </p:cNvSpPr>
              <p:nvPr/>
            </p:nvSpPr>
            <p:spPr bwMode="auto">
              <a:xfrm>
                <a:off x="2920" y="1549"/>
                <a:ext cx="57" cy="35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7" y="24"/>
                  </a:cxn>
                  <a:cxn ang="0">
                    <a:pos x="17" y="34"/>
                  </a:cxn>
                  <a:cxn ang="0">
                    <a:pos x="56" y="21"/>
                  </a:cxn>
                  <a:cxn ang="0">
                    <a:pos x="56" y="8"/>
                  </a:cxn>
                  <a:cxn ang="0">
                    <a:pos x="37" y="0"/>
                  </a:cxn>
                  <a:cxn ang="0">
                    <a:pos x="0" y="18"/>
                  </a:cxn>
                </a:cxnLst>
                <a:rect l="0" t="0" r="r" b="b"/>
                <a:pathLst>
                  <a:path w="57" h="35">
                    <a:moveTo>
                      <a:pt x="0" y="18"/>
                    </a:moveTo>
                    <a:lnTo>
                      <a:pt x="17" y="24"/>
                    </a:lnTo>
                    <a:lnTo>
                      <a:pt x="17" y="34"/>
                    </a:lnTo>
                    <a:lnTo>
                      <a:pt x="56" y="21"/>
                    </a:lnTo>
                    <a:lnTo>
                      <a:pt x="56" y="8"/>
                    </a:lnTo>
                    <a:lnTo>
                      <a:pt x="37" y="0"/>
                    </a:lnTo>
                    <a:lnTo>
                      <a:pt x="0" y="18"/>
                    </a:lnTo>
                  </a:path>
                </a:pathLst>
              </a:cu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079" name="Freeform 1231"/>
            <p:cNvSpPr>
              <a:spLocks noChangeAspect="1"/>
            </p:cNvSpPr>
            <p:nvPr/>
          </p:nvSpPr>
          <p:spPr bwMode="auto">
            <a:xfrm>
              <a:off x="3009" y="1602"/>
              <a:ext cx="371" cy="2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6"/>
                </a:cxn>
                <a:cxn ang="0">
                  <a:pos x="82" y="52"/>
                </a:cxn>
                <a:cxn ang="0">
                  <a:pos x="146" y="122"/>
                </a:cxn>
                <a:cxn ang="0">
                  <a:pos x="197" y="235"/>
                </a:cxn>
                <a:cxn ang="0">
                  <a:pos x="231" y="270"/>
                </a:cxn>
                <a:cxn ang="0">
                  <a:pos x="276" y="277"/>
                </a:cxn>
                <a:cxn ang="0">
                  <a:pos x="327" y="254"/>
                </a:cxn>
                <a:cxn ang="0">
                  <a:pos x="355" y="206"/>
                </a:cxn>
                <a:cxn ang="0">
                  <a:pos x="370" y="139"/>
                </a:cxn>
                <a:cxn ang="0">
                  <a:pos x="342" y="91"/>
                </a:cxn>
                <a:cxn ang="0">
                  <a:pos x="285" y="75"/>
                </a:cxn>
                <a:cxn ang="0">
                  <a:pos x="227" y="97"/>
                </a:cxn>
              </a:cxnLst>
              <a:rect l="0" t="0" r="r" b="b"/>
              <a:pathLst>
                <a:path w="371" h="278">
                  <a:moveTo>
                    <a:pt x="0" y="0"/>
                  </a:moveTo>
                  <a:lnTo>
                    <a:pt x="48" y="16"/>
                  </a:lnTo>
                  <a:lnTo>
                    <a:pt x="82" y="52"/>
                  </a:lnTo>
                  <a:lnTo>
                    <a:pt x="146" y="122"/>
                  </a:lnTo>
                  <a:lnTo>
                    <a:pt x="197" y="235"/>
                  </a:lnTo>
                  <a:lnTo>
                    <a:pt x="231" y="270"/>
                  </a:lnTo>
                  <a:lnTo>
                    <a:pt x="276" y="277"/>
                  </a:lnTo>
                  <a:lnTo>
                    <a:pt x="327" y="254"/>
                  </a:lnTo>
                  <a:lnTo>
                    <a:pt x="355" y="206"/>
                  </a:lnTo>
                  <a:lnTo>
                    <a:pt x="370" y="139"/>
                  </a:lnTo>
                  <a:lnTo>
                    <a:pt x="342" y="91"/>
                  </a:lnTo>
                  <a:lnTo>
                    <a:pt x="285" y="75"/>
                  </a:lnTo>
                  <a:lnTo>
                    <a:pt x="227" y="9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80" name="Rectangle 1232"/>
            <p:cNvSpPr>
              <a:spLocks noChangeAspect="1" noChangeArrowheads="1"/>
            </p:cNvSpPr>
            <p:nvPr/>
          </p:nvSpPr>
          <p:spPr bwMode="auto">
            <a:xfrm>
              <a:off x="2209" y="1583"/>
              <a:ext cx="205" cy="28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81" name="Freeform 1233"/>
            <p:cNvSpPr>
              <a:spLocks noChangeAspect="1"/>
            </p:cNvSpPr>
            <p:nvPr/>
          </p:nvSpPr>
          <p:spPr bwMode="auto">
            <a:xfrm>
              <a:off x="2416" y="1519"/>
              <a:ext cx="72" cy="357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71" y="290"/>
                </a:cxn>
                <a:cxn ang="0">
                  <a:pos x="71" y="0"/>
                </a:cxn>
                <a:cxn ang="0">
                  <a:pos x="0" y="65"/>
                </a:cxn>
                <a:cxn ang="0">
                  <a:pos x="0" y="356"/>
                </a:cxn>
              </a:cxnLst>
              <a:rect l="0" t="0" r="r" b="b"/>
              <a:pathLst>
                <a:path w="72" h="357">
                  <a:moveTo>
                    <a:pt x="0" y="356"/>
                  </a:moveTo>
                  <a:lnTo>
                    <a:pt x="71" y="290"/>
                  </a:lnTo>
                  <a:lnTo>
                    <a:pt x="71" y="0"/>
                  </a:lnTo>
                  <a:lnTo>
                    <a:pt x="0" y="65"/>
                  </a:lnTo>
                  <a:lnTo>
                    <a:pt x="0" y="356"/>
                  </a:lnTo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82" name="Freeform 1234"/>
            <p:cNvSpPr>
              <a:spLocks noChangeAspect="1"/>
            </p:cNvSpPr>
            <p:nvPr/>
          </p:nvSpPr>
          <p:spPr bwMode="auto">
            <a:xfrm>
              <a:off x="2208" y="1518"/>
              <a:ext cx="279" cy="62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64" y="0"/>
                </a:cxn>
                <a:cxn ang="0">
                  <a:pos x="278" y="0"/>
                </a:cxn>
                <a:cxn ang="0">
                  <a:pos x="211" y="61"/>
                </a:cxn>
                <a:cxn ang="0">
                  <a:pos x="0" y="61"/>
                </a:cxn>
              </a:cxnLst>
              <a:rect l="0" t="0" r="r" b="b"/>
              <a:pathLst>
                <a:path w="279" h="62">
                  <a:moveTo>
                    <a:pt x="0" y="61"/>
                  </a:moveTo>
                  <a:lnTo>
                    <a:pt x="64" y="0"/>
                  </a:lnTo>
                  <a:lnTo>
                    <a:pt x="278" y="0"/>
                  </a:lnTo>
                  <a:lnTo>
                    <a:pt x="211" y="61"/>
                  </a:lnTo>
                  <a:lnTo>
                    <a:pt x="0" y="61"/>
                  </a:lnTo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83" name="Freeform 1235"/>
            <p:cNvSpPr>
              <a:spLocks noChangeAspect="1"/>
            </p:cNvSpPr>
            <p:nvPr/>
          </p:nvSpPr>
          <p:spPr bwMode="auto">
            <a:xfrm>
              <a:off x="2529" y="1556"/>
              <a:ext cx="129" cy="38"/>
            </a:xfrm>
            <a:custGeom>
              <a:avLst/>
              <a:gdLst/>
              <a:ahLst/>
              <a:cxnLst>
                <a:cxn ang="0">
                  <a:pos x="128" y="25"/>
                </a:cxn>
                <a:cxn ang="0">
                  <a:pos x="115" y="37"/>
                </a:cxn>
                <a:cxn ang="0">
                  <a:pos x="0" y="26"/>
                </a:cxn>
                <a:cxn ang="0">
                  <a:pos x="19" y="19"/>
                </a:cxn>
                <a:cxn ang="0">
                  <a:pos x="52" y="22"/>
                </a:cxn>
                <a:cxn ang="0">
                  <a:pos x="62" y="16"/>
                </a:cxn>
                <a:cxn ang="0">
                  <a:pos x="40" y="6"/>
                </a:cxn>
                <a:cxn ang="0">
                  <a:pos x="57" y="0"/>
                </a:cxn>
                <a:cxn ang="0">
                  <a:pos x="128" y="25"/>
                </a:cxn>
              </a:cxnLst>
              <a:rect l="0" t="0" r="r" b="b"/>
              <a:pathLst>
                <a:path w="129" h="38">
                  <a:moveTo>
                    <a:pt x="128" y="25"/>
                  </a:moveTo>
                  <a:lnTo>
                    <a:pt x="115" y="37"/>
                  </a:lnTo>
                  <a:lnTo>
                    <a:pt x="0" y="26"/>
                  </a:lnTo>
                  <a:lnTo>
                    <a:pt x="19" y="19"/>
                  </a:lnTo>
                  <a:lnTo>
                    <a:pt x="52" y="22"/>
                  </a:lnTo>
                  <a:lnTo>
                    <a:pt x="62" y="16"/>
                  </a:lnTo>
                  <a:lnTo>
                    <a:pt x="40" y="6"/>
                  </a:lnTo>
                  <a:lnTo>
                    <a:pt x="57" y="0"/>
                  </a:lnTo>
                  <a:lnTo>
                    <a:pt x="128" y="2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84" name="Freeform 1236"/>
            <p:cNvSpPr>
              <a:spLocks noChangeAspect="1"/>
            </p:cNvSpPr>
            <p:nvPr/>
          </p:nvSpPr>
          <p:spPr bwMode="auto">
            <a:xfrm>
              <a:off x="2532" y="1583"/>
              <a:ext cx="115" cy="22"/>
            </a:xfrm>
            <a:custGeom>
              <a:avLst/>
              <a:gdLst/>
              <a:ahLst/>
              <a:cxnLst>
                <a:cxn ang="0">
                  <a:pos x="114" y="8"/>
                </a:cxn>
                <a:cxn ang="0">
                  <a:pos x="114" y="21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115" h="22">
                  <a:moveTo>
                    <a:pt x="114" y="8"/>
                  </a:moveTo>
                  <a:lnTo>
                    <a:pt x="114" y="21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85" name="Freeform 1237"/>
            <p:cNvSpPr>
              <a:spLocks noChangeAspect="1"/>
            </p:cNvSpPr>
            <p:nvPr/>
          </p:nvSpPr>
          <p:spPr bwMode="auto">
            <a:xfrm>
              <a:off x="2647" y="1587"/>
              <a:ext cx="17" cy="1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12"/>
                </a:cxn>
                <a:cxn ang="0">
                  <a:pos x="0" y="17"/>
                </a:cxn>
                <a:cxn ang="0">
                  <a:pos x="0" y="2"/>
                </a:cxn>
                <a:cxn ang="0">
                  <a:pos x="16" y="0"/>
                </a:cxn>
              </a:cxnLst>
              <a:rect l="0" t="0" r="r" b="b"/>
              <a:pathLst>
                <a:path w="17" h="18">
                  <a:moveTo>
                    <a:pt x="16" y="0"/>
                  </a:moveTo>
                  <a:lnTo>
                    <a:pt x="16" y="1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86" name="Freeform 1238"/>
            <p:cNvSpPr>
              <a:spLocks noChangeAspect="1"/>
            </p:cNvSpPr>
            <p:nvPr/>
          </p:nvSpPr>
          <p:spPr bwMode="auto">
            <a:xfrm>
              <a:off x="2653" y="1582"/>
              <a:ext cx="17" cy="1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12"/>
                </a:cxn>
                <a:cxn ang="0">
                  <a:pos x="0" y="17"/>
                </a:cxn>
                <a:cxn ang="0">
                  <a:pos x="0" y="2"/>
                </a:cxn>
                <a:cxn ang="0">
                  <a:pos x="16" y="0"/>
                </a:cxn>
              </a:cxnLst>
              <a:rect l="0" t="0" r="r" b="b"/>
              <a:pathLst>
                <a:path w="17" h="18">
                  <a:moveTo>
                    <a:pt x="16" y="0"/>
                  </a:moveTo>
                  <a:lnTo>
                    <a:pt x="16" y="1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00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87" name="Line 1239"/>
            <p:cNvSpPr>
              <a:spLocks noChangeAspect="1" noChangeShapeType="1"/>
            </p:cNvSpPr>
            <p:nvPr/>
          </p:nvSpPr>
          <p:spPr bwMode="auto">
            <a:xfrm flipH="1" flipV="1">
              <a:off x="2587" y="1575"/>
              <a:ext cx="6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88" name="Rectangle 1240"/>
            <p:cNvSpPr>
              <a:spLocks noChangeAspect="1" noChangeArrowheads="1"/>
            </p:cNvSpPr>
            <p:nvPr/>
          </p:nvSpPr>
          <p:spPr bwMode="auto">
            <a:xfrm>
              <a:off x="2499" y="1575"/>
              <a:ext cx="53" cy="23"/>
            </a:xfrm>
            <a:prstGeom prst="rect">
              <a:avLst/>
            </a:prstGeom>
            <a:gradFill rotWithShape="0">
              <a:gsLst>
                <a:gs pos="0">
                  <a:srgbClr val="919191"/>
                </a:gs>
                <a:gs pos="100000">
                  <a:srgbClr val="919191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89" name="Freeform 1241"/>
            <p:cNvSpPr>
              <a:spLocks noChangeAspect="1"/>
            </p:cNvSpPr>
            <p:nvPr/>
          </p:nvSpPr>
          <p:spPr bwMode="auto">
            <a:xfrm>
              <a:off x="2532" y="1538"/>
              <a:ext cx="57" cy="35"/>
            </a:xfrm>
            <a:custGeom>
              <a:avLst/>
              <a:gdLst/>
              <a:ahLst/>
              <a:cxnLst>
                <a:cxn ang="0">
                  <a:pos x="56" y="18"/>
                </a:cxn>
                <a:cxn ang="0">
                  <a:pos x="39" y="24"/>
                </a:cxn>
                <a:cxn ang="0">
                  <a:pos x="39" y="34"/>
                </a:cxn>
                <a:cxn ang="0">
                  <a:pos x="0" y="21"/>
                </a:cxn>
                <a:cxn ang="0">
                  <a:pos x="0" y="8"/>
                </a:cxn>
                <a:cxn ang="0">
                  <a:pos x="19" y="0"/>
                </a:cxn>
                <a:cxn ang="0">
                  <a:pos x="56" y="18"/>
                </a:cxn>
              </a:cxnLst>
              <a:rect l="0" t="0" r="r" b="b"/>
              <a:pathLst>
                <a:path w="57" h="35">
                  <a:moveTo>
                    <a:pt x="56" y="18"/>
                  </a:moveTo>
                  <a:lnTo>
                    <a:pt x="39" y="24"/>
                  </a:lnTo>
                  <a:lnTo>
                    <a:pt x="39" y="34"/>
                  </a:lnTo>
                  <a:lnTo>
                    <a:pt x="0" y="21"/>
                  </a:lnTo>
                  <a:lnTo>
                    <a:pt x="0" y="8"/>
                  </a:lnTo>
                  <a:lnTo>
                    <a:pt x="19" y="0"/>
                  </a:lnTo>
                  <a:lnTo>
                    <a:pt x="56" y="18"/>
                  </a:lnTo>
                </a:path>
              </a:pathLst>
            </a:custGeom>
            <a:gradFill rotWithShape="0">
              <a:gsLst>
                <a:gs pos="0">
                  <a:srgbClr val="919191"/>
                </a:gs>
                <a:gs pos="100000">
                  <a:srgbClr val="919191">
                    <a:gamma/>
                    <a:shade val="29804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90" name="Line 1242"/>
            <p:cNvSpPr>
              <a:spLocks noChangeAspect="1" noChangeShapeType="1"/>
            </p:cNvSpPr>
            <p:nvPr/>
          </p:nvSpPr>
          <p:spPr bwMode="auto">
            <a:xfrm flipV="1">
              <a:off x="2878" y="1576"/>
              <a:ext cx="0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91" name="Freeform 1243"/>
            <p:cNvSpPr>
              <a:spLocks noChangeAspect="1"/>
            </p:cNvSpPr>
            <p:nvPr/>
          </p:nvSpPr>
          <p:spPr bwMode="auto">
            <a:xfrm>
              <a:off x="2918" y="1573"/>
              <a:ext cx="20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9" y="10"/>
                </a:cxn>
                <a:cxn ang="0">
                  <a:pos x="19" y="0"/>
                </a:cxn>
                <a:cxn ang="0">
                  <a:pos x="0" y="8"/>
                </a:cxn>
                <a:cxn ang="0">
                  <a:pos x="8" y="16"/>
                </a:cxn>
              </a:cxnLst>
              <a:rect l="0" t="0" r="r" b="b"/>
              <a:pathLst>
                <a:path w="20" h="17">
                  <a:moveTo>
                    <a:pt x="8" y="16"/>
                  </a:moveTo>
                  <a:lnTo>
                    <a:pt x="19" y="10"/>
                  </a:lnTo>
                  <a:lnTo>
                    <a:pt x="19" y="0"/>
                  </a:lnTo>
                  <a:lnTo>
                    <a:pt x="0" y="8"/>
                  </a:lnTo>
                  <a:lnTo>
                    <a:pt x="8" y="16"/>
                  </a:lnTo>
                </a:path>
              </a:pathLst>
            </a:custGeom>
            <a:solidFill>
              <a:schemeClr val="bg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92" name="Freeform 1244"/>
            <p:cNvSpPr>
              <a:spLocks noChangeAspect="1"/>
            </p:cNvSpPr>
            <p:nvPr/>
          </p:nvSpPr>
          <p:spPr bwMode="auto">
            <a:xfrm>
              <a:off x="2572" y="1564"/>
              <a:ext cx="21" cy="17"/>
            </a:xfrm>
            <a:custGeom>
              <a:avLst/>
              <a:gdLst/>
              <a:ahLst/>
              <a:cxnLst>
                <a:cxn ang="0">
                  <a:pos x="11" y="16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0" y="8"/>
                </a:cxn>
                <a:cxn ang="0">
                  <a:pos x="11" y="16"/>
                </a:cxn>
              </a:cxnLst>
              <a:rect l="0" t="0" r="r" b="b"/>
              <a:pathLst>
                <a:path w="21" h="17">
                  <a:moveTo>
                    <a:pt x="11" y="16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20" y="8"/>
                  </a:lnTo>
                  <a:lnTo>
                    <a:pt x="11" y="16"/>
                  </a:lnTo>
                </a:path>
              </a:pathLst>
            </a:custGeom>
            <a:solidFill>
              <a:schemeClr val="bg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93" name="Freeform 1245"/>
            <p:cNvSpPr>
              <a:spLocks noChangeAspect="1"/>
            </p:cNvSpPr>
            <p:nvPr/>
          </p:nvSpPr>
          <p:spPr bwMode="auto">
            <a:xfrm>
              <a:off x="2329" y="1370"/>
              <a:ext cx="730" cy="327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29" y="132"/>
                </a:cxn>
                <a:cxn ang="0">
                  <a:pos x="46" y="110"/>
                </a:cxn>
                <a:cxn ang="0">
                  <a:pos x="68" y="94"/>
                </a:cxn>
                <a:cxn ang="0">
                  <a:pos x="118" y="60"/>
                </a:cxn>
                <a:cxn ang="0">
                  <a:pos x="176" y="36"/>
                </a:cxn>
                <a:cxn ang="0">
                  <a:pos x="270" y="10"/>
                </a:cxn>
                <a:cxn ang="0">
                  <a:pos x="392" y="0"/>
                </a:cxn>
                <a:cxn ang="0">
                  <a:pos x="507" y="8"/>
                </a:cxn>
                <a:cxn ang="0">
                  <a:pos x="597" y="36"/>
                </a:cxn>
                <a:cxn ang="0">
                  <a:pos x="664" y="105"/>
                </a:cxn>
                <a:cxn ang="0">
                  <a:pos x="702" y="174"/>
                </a:cxn>
                <a:cxn ang="0">
                  <a:pos x="715" y="221"/>
                </a:cxn>
                <a:cxn ang="0">
                  <a:pos x="716" y="281"/>
                </a:cxn>
                <a:cxn ang="0">
                  <a:pos x="729" y="326"/>
                </a:cxn>
              </a:cxnLst>
              <a:rect l="0" t="0" r="r" b="b"/>
              <a:pathLst>
                <a:path w="730" h="327">
                  <a:moveTo>
                    <a:pt x="0" y="168"/>
                  </a:moveTo>
                  <a:lnTo>
                    <a:pt x="29" y="132"/>
                  </a:lnTo>
                  <a:lnTo>
                    <a:pt x="46" y="110"/>
                  </a:lnTo>
                  <a:lnTo>
                    <a:pt x="68" y="94"/>
                  </a:lnTo>
                  <a:lnTo>
                    <a:pt x="118" y="60"/>
                  </a:lnTo>
                  <a:lnTo>
                    <a:pt x="176" y="36"/>
                  </a:lnTo>
                  <a:lnTo>
                    <a:pt x="270" y="10"/>
                  </a:lnTo>
                  <a:lnTo>
                    <a:pt x="392" y="0"/>
                  </a:lnTo>
                  <a:lnTo>
                    <a:pt x="507" y="8"/>
                  </a:lnTo>
                  <a:lnTo>
                    <a:pt x="597" y="36"/>
                  </a:lnTo>
                  <a:lnTo>
                    <a:pt x="664" y="105"/>
                  </a:lnTo>
                  <a:lnTo>
                    <a:pt x="702" y="174"/>
                  </a:lnTo>
                  <a:lnTo>
                    <a:pt x="715" y="221"/>
                  </a:lnTo>
                  <a:lnTo>
                    <a:pt x="716" y="281"/>
                  </a:lnTo>
                  <a:lnTo>
                    <a:pt x="729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94" name="Oval 1246"/>
            <p:cNvSpPr>
              <a:spLocks noChangeAspect="1" noChangeArrowheads="1"/>
            </p:cNvSpPr>
            <p:nvPr/>
          </p:nvSpPr>
          <p:spPr bwMode="auto">
            <a:xfrm>
              <a:off x="2285" y="1537"/>
              <a:ext cx="48" cy="1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95" name="Oval 1247"/>
            <p:cNvSpPr>
              <a:spLocks noChangeAspect="1" noChangeArrowheads="1"/>
            </p:cNvSpPr>
            <p:nvPr/>
          </p:nvSpPr>
          <p:spPr bwMode="auto">
            <a:xfrm>
              <a:off x="2385" y="1535"/>
              <a:ext cx="49" cy="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96" name="Oval 1248"/>
            <p:cNvSpPr>
              <a:spLocks noChangeAspect="1" noChangeArrowheads="1"/>
            </p:cNvSpPr>
            <p:nvPr/>
          </p:nvSpPr>
          <p:spPr bwMode="auto">
            <a:xfrm>
              <a:off x="2288" y="1489"/>
              <a:ext cx="39" cy="1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97" name="Oval 1249"/>
            <p:cNvSpPr>
              <a:spLocks noChangeAspect="1" noChangeArrowheads="1"/>
            </p:cNvSpPr>
            <p:nvPr/>
          </p:nvSpPr>
          <p:spPr bwMode="auto">
            <a:xfrm>
              <a:off x="2389" y="1488"/>
              <a:ext cx="38" cy="1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98" name="Rectangle 1250"/>
            <p:cNvSpPr>
              <a:spLocks noChangeAspect="1" noChangeArrowheads="1"/>
            </p:cNvSpPr>
            <p:nvPr/>
          </p:nvSpPr>
          <p:spPr bwMode="auto">
            <a:xfrm>
              <a:off x="2288" y="1496"/>
              <a:ext cx="38" cy="45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9804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99" name="Rectangle 1251"/>
            <p:cNvSpPr>
              <a:spLocks noChangeAspect="1" noChangeArrowheads="1"/>
            </p:cNvSpPr>
            <p:nvPr/>
          </p:nvSpPr>
          <p:spPr bwMode="auto">
            <a:xfrm>
              <a:off x="2389" y="1496"/>
              <a:ext cx="38" cy="45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9804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100" name="Freeform 1252"/>
            <p:cNvSpPr>
              <a:spLocks noChangeAspect="1"/>
            </p:cNvSpPr>
            <p:nvPr/>
          </p:nvSpPr>
          <p:spPr bwMode="auto">
            <a:xfrm>
              <a:off x="2367" y="1542"/>
              <a:ext cx="133" cy="103"/>
            </a:xfrm>
            <a:custGeom>
              <a:avLst/>
              <a:gdLst/>
              <a:ahLst/>
              <a:cxnLst>
                <a:cxn ang="0">
                  <a:pos x="132" y="45"/>
                </a:cxn>
                <a:cxn ang="0">
                  <a:pos x="102" y="58"/>
                </a:cxn>
                <a:cxn ang="0">
                  <a:pos x="84" y="79"/>
                </a:cxn>
                <a:cxn ang="0">
                  <a:pos x="59" y="97"/>
                </a:cxn>
                <a:cxn ang="0">
                  <a:pos x="41" y="102"/>
                </a:cxn>
                <a:cxn ang="0">
                  <a:pos x="22" y="97"/>
                </a:cxn>
                <a:cxn ang="0">
                  <a:pos x="6" y="87"/>
                </a:cxn>
                <a:cxn ang="0">
                  <a:pos x="0" y="74"/>
                </a:cxn>
                <a:cxn ang="0">
                  <a:pos x="0" y="62"/>
                </a:cxn>
                <a:cxn ang="0">
                  <a:pos x="0" y="44"/>
                </a:cxn>
                <a:cxn ang="0">
                  <a:pos x="5" y="26"/>
                </a:cxn>
                <a:cxn ang="0">
                  <a:pos x="11" y="11"/>
                </a:cxn>
                <a:cxn ang="0">
                  <a:pos x="24" y="0"/>
                </a:cxn>
              </a:cxnLst>
              <a:rect l="0" t="0" r="r" b="b"/>
              <a:pathLst>
                <a:path w="133" h="103">
                  <a:moveTo>
                    <a:pt x="132" y="45"/>
                  </a:moveTo>
                  <a:lnTo>
                    <a:pt x="102" y="58"/>
                  </a:lnTo>
                  <a:lnTo>
                    <a:pt x="84" y="79"/>
                  </a:lnTo>
                  <a:lnTo>
                    <a:pt x="59" y="97"/>
                  </a:lnTo>
                  <a:lnTo>
                    <a:pt x="41" y="102"/>
                  </a:lnTo>
                  <a:lnTo>
                    <a:pt x="22" y="97"/>
                  </a:lnTo>
                  <a:lnTo>
                    <a:pt x="6" y="8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5" y="26"/>
                  </a:lnTo>
                  <a:lnTo>
                    <a:pt x="11" y="11"/>
                  </a:lnTo>
                  <a:lnTo>
                    <a:pt x="2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101" name="Oval 1253"/>
            <p:cNvSpPr>
              <a:spLocks noChangeAspect="1" noChangeArrowheads="1"/>
            </p:cNvSpPr>
            <p:nvPr/>
          </p:nvSpPr>
          <p:spPr bwMode="auto">
            <a:xfrm>
              <a:off x="2273" y="1675"/>
              <a:ext cx="88" cy="110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508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102" name="Freeform 1254"/>
            <p:cNvSpPr>
              <a:spLocks noChangeAspect="1"/>
            </p:cNvSpPr>
            <p:nvPr/>
          </p:nvSpPr>
          <p:spPr bwMode="auto">
            <a:xfrm>
              <a:off x="2251" y="1704"/>
              <a:ext cx="146" cy="74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6" y="41"/>
                </a:cxn>
                <a:cxn ang="0">
                  <a:pos x="52" y="66"/>
                </a:cxn>
                <a:cxn ang="0">
                  <a:pos x="145" y="0"/>
                </a:cxn>
                <a:cxn ang="0">
                  <a:pos x="76" y="28"/>
                </a:cxn>
                <a:cxn ang="0">
                  <a:pos x="81" y="1"/>
                </a:cxn>
                <a:cxn ang="0">
                  <a:pos x="0" y="73"/>
                </a:cxn>
              </a:cxnLst>
              <a:rect l="0" t="0" r="r" b="b"/>
              <a:pathLst>
                <a:path w="146" h="74">
                  <a:moveTo>
                    <a:pt x="0" y="73"/>
                  </a:moveTo>
                  <a:lnTo>
                    <a:pt x="56" y="41"/>
                  </a:lnTo>
                  <a:lnTo>
                    <a:pt x="52" y="66"/>
                  </a:lnTo>
                  <a:lnTo>
                    <a:pt x="145" y="0"/>
                  </a:lnTo>
                  <a:lnTo>
                    <a:pt x="76" y="28"/>
                  </a:lnTo>
                  <a:lnTo>
                    <a:pt x="81" y="1"/>
                  </a:lnTo>
                  <a:lnTo>
                    <a:pt x="0" y="73"/>
                  </a:lnTo>
                </a:path>
              </a:pathLst>
            </a:custGeom>
            <a:solidFill>
              <a:srgbClr val="FAFD00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103" name="Rectangle 1255"/>
            <p:cNvSpPr>
              <a:spLocks noChangeAspect="1" noChangeArrowheads="1"/>
            </p:cNvSpPr>
            <p:nvPr/>
          </p:nvSpPr>
          <p:spPr bwMode="auto">
            <a:xfrm>
              <a:off x="2984" y="2192"/>
              <a:ext cx="5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400" b="1">
                  <a:latin typeface="Arial" charset="0"/>
                </a:rPr>
                <a:t>acetic acid</a:t>
              </a:r>
            </a:p>
          </p:txBody>
        </p:sp>
        <p:sp>
          <p:nvSpPr>
            <p:cNvPr id="80104" name="Arc 1256"/>
            <p:cNvSpPr>
              <a:spLocks noChangeAspect="1"/>
            </p:cNvSpPr>
            <p:nvPr/>
          </p:nvSpPr>
          <p:spPr bwMode="auto">
            <a:xfrm>
              <a:off x="2982" y="1981"/>
              <a:ext cx="222" cy="1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105" name="Rectangle 1257"/>
          <p:cNvSpPr>
            <a:spLocks noChangeAspect="1" noChangeArrowheads="1"/>
          </p:cNvSpPr>
          <p:nvPr/>
        </p:nvSpPr>
        <p:spPr bwMode="auto">
          <a:xfrm>
            <a:off x="3503613" y="3887788"/>
            <a:ext cx="20050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0" lang="en-US" sz="2800" b="1">
                <a:solidFill>
                  <a:srgbClr val="FFFF66"/>
                </a:solidFill>
                <a:latin typeface="Arial" charset="0"/>
              </a:rPr>
              <a:t>Weak</a:t>
            </a:r>
          </a:p>
          <a:p>
            <a:r>
              <a:rPr kumimoji="0" lang="en-US" sz="2800" b="1">
                <a:solidFill>
                  <a:srgbClr val="FFFF66"/>
                </a:solidFill>
                <a:latin typeface="Arial" charset="0"/>
              </a:rPr>
              <a:t>Electrolyte</a:t>
            </a:r>
          </a:p>
        </p:txBody>
      </p:sp>
      <p:sp>
        <p:nvSpPr>
          <p:cNvPr id="80106" name="Rectangle 1258"/>
          <p:cNvSpPr>
            <a:spLocks noChangeAspect="1" noChangeArrowheads="1"/>
          </p:cNvSpPr>
          <p:nvPr/>
        </p:nvSpPr>
        <p:spPr bwMode="auto">
          <a:xfrm>
            <a:off x="3257550" y="4953000"/>
            <a:ext cx="249713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600">
                <a:solidFill>
                  <a:srgbClr val="FFFFFF"/>
                </a:solidFill>
                <a:latin typeface="Arial" charset="0"/>
              </a:rPr>
              <a:t>solute exists as</a:t>
            </a:r>
          </a:p>
          <a:p>
            <a:r>
              <a:rPr lang="en-US" sz="2600" b="1">
                <a:solidFill>
                  <a:srgbClr val="FFFFFF"/>
                </a:solidFill>
                <a:latin typeface="Arial" charset="0"/>
              </a:rPr>
              <a:t>ions and</a:t>
            </a:r>
          </a:p>
          <a:p>
            <a:r>
              <a:rPr lang="en-US" sz="2600" b="1">
                <a:solidFill>
                  <a:srgbClr val="FFFFFF"/>
                </a:solidFill>
                <a:latin typeface="Arial" charset="0"/>
              </a:rPr>
              <a:t>molecules</a:t>
            </a:r>
            <a:endParaRPr lang="en-US" sz="1800" b="1">
              <a:latin typeface="Arial" charset="0"/>
            </a:endParaRPr>
          </a:p>
        </p:txBody>
      </p:sp>
      <p:sp>
        <p:nvSpPr>
          <p:cNvPr id="80107" name="AutoShape 125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4225" y="5880100"/>
            <a:ext cx="1552575" cy="390525"/>
          </a:xfrm>
          <a:prstGeom prst="actionButtonBlank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0" lang="en-US" sz="1800" b="1">
                <a:solidFill>
                  <a:srgbClr val="FFFFFF"/>
                </a:solidFill>
                <a:latin typeface="Arial Narrow" pitchFamily="34" charset="0"/>
              </a:rPr>
              <a:t>DISSOCIATION</a:t>
            </a:r>
            <a:endParaRPr kumimoji="0" lang="en-US" sz="1800" b="1">
              <a:latin typeface="Arial Narrow" pitchFamily="34" charset="0"/>
            </a:endParaRPr>
          </a:p>
        </p:txBody>
      </p:sp>
      <p:sp>
        <p:nvSpPr>
          <p:cNvPr id="80108" name="AutoShape 126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80300" y="5880100"/>
            <a:ext cx="1552575" cy="390525"/>
          </a:xfrm>
          <a:prstGeom prst="actionButtonBlank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0" lang="en-US" sz="1800" b="1">
                <a:solidFill>
                  <a:srgbClr val="FFFFFF"/>
                </a:solidFill>
                <a:latin typeface="Arial Narrow" pitchFamily="34" charset="0"/>
              </a:rPr>
              <a:t>IONIZATION</a:t>
            </a:r>
            <a:endParaRPr kumimoji="0" lang="en-US" sz="1800" b="1">
              <a:latin typeface="Arial Narrow" pitchFamily="34" charset="0"/>
            </a:endParaRPr>
          </a:p>
        </p:txBody>
      </p:sp>
      <p:sp>
        <p:nvSpPr>
          <p:cNvPr id="80109" name="AutoShape 126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700" y="5422900"/>
            <a:ext cx="1695450" cy="390525"/>
          </a:xfrm>
          <a:prstGeom prst="actionButtonBlank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0" lang="en-US" sz="18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  <p:bldP spid="80029" grpId="0" autoUpdateAnimBg="0"/>
      <p:bldP spid="80106" grpId="0" autoUpdateAnimBg="0"/>
      <p:bldP spid="80107" grpId="0" animBg="1" autoUpdateAnimBg="0"/>
      <p:bldP spid="8010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Solvation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754188"/>
            <a:ext cx="4141787" cy="2600325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Ionization</a:t>
            </a:r>
            <a:endParaRPr lang="en-US"/>
          </a:p>
          <a:p>
            <a:pPr lvl="1"/>
            <a:r>
              <a:rPr lang="en-US"/>
              <a:t>breaking apart of some </a:t>
            </a:r>
            <a:r>
              <a:rPr lang="en-US">
                <a:solidFill>
                  <a:srgbClr val="FFFF00"/>
                </a:solidFill>
              </a:rPr>
              <a:t>polar molecules</a:t>
            </a:r>
            <a:r>
              <a:rPr lang="en-US"/>
              <a:t> into aqueous ions</a:t>
            </a:r>
          </a:p>
        </p:txBody>
      </p:sp>
      <p:pic>
        <p:nvPicPr>
          <p:cNvPr id="81924" name="Ionization of HNO3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4513" y="1819275"/>
            <a:ext cx="4462462" cy="28892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0" y="5207000"/>
            <a:ext cx="9144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latin typeface="Arial" charset="0"/>
              </a:rPr>
              <a:t>HNO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</a:rPr>
              <a:t>3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(aq) + H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O(l) </a:t>
            </a:r>
            <a:r>
              <a:rPr lang="en-US" sz="36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 H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  <a:sym typeface="Symbol" pitchFamily="18" charset="2"/>
              </a:rPr>
              <a:t>3</a:t>
            </a:r>
            <a:r>
              <a:rPr lang="en-US" sz="36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O</a:t>
            </a:r>
            <a:r>
              <a:rPr lang="en-US" sz="3600" b="1" baseline="30000">
                <a:solidFill>
                  <a:schemeClr val="tx2"/>
                </a:solidFill>
                <a:latin typeface="Arial" charset="0"/>
                <a:sym typeface="Symbol" pitchFamily="18" charset="2"/>
              </a:rPr>
              <a:t>+</a:t>
            </a:r>
            <a:r>
              <a:rPr lang="en-US" sz="36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(aq) + NO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  <a:sym typeface="Symbol" pitchFamily="18" charset="2"/>
              </a:rPr>
              <a:t>3</a:t>
            </a:r>
            <a:r>
              <a:rPr lang="en-US" sz="3600" b="1" baseline="30000">
                <a:solidFill>
                  <a:schemeClr val="tx2"/>
                </a:solidFill>
                <a:latin typeface="Arial" charset="0"/>
                <a:sym typeface="Symbol" pitchFamily="18" charset="2"/>
              </a:rPr>
              <a:t>–</a:t>
            </a:r>
            <a:r>
              <a:rPr lang="en-US" sz="36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(aq)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sz="3600" b="1">
              <a:latin typeface="Arial" charset="0"/>
            </a:endParaRPr>
          </a:p>
        </p:txBody>
      </p:sp>
      <p:sp>
        <p:nvSpPr>
          <p:cNvPr id="8192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" y="6154738"/>
            <a:ext cx="390525" cy="417512"/>
          </a:xfrm>
          <a:prstGeom prst="actionButtonBackPrevious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Solvation</a:t>
            </a:r>
          </a:p>
        </p:txBody>
      </p:sp>
      <p:grpSp>
        <p:nvGrpSpPr>
          <p:cNvPr id="11529" name="Group 265"/>
          <p:cNvGrpSpPr>
            <a:grpSpLocks/>
          </p:cNvGrpSpPr>
          <p:nvPr/>
        </p:nvGrpSpPr>
        <p:grpSpPr bwMode="auto">
          <a:xfrm>
            <a:off x="3505200" y="1754188"/>
            <a:ext cx="5454650" cy="3316287"/>
            <a:chOff x="920" y="1622"/>
            <a:chExt cx="4072" cy="2476"/>
          </a:xfrm>
        </p:grpSpPr>
        <p:sp>
          <p:nvSpPr>
            <p:cNvPr id="11512" name="Rectangle 248"/>
            <p:cNvSpPr>
              <a:spLocks noChangeAspect="1" noChangeArrowheads="1"/>
            </p:cNvSpPr>
            <p:nvPr/>
          </p:nvSpPr>
          <p:spPr bwMode="auto">
            <a:xfrm>
              <a:off x="920" y="1622"/>
              <a:ext cx="4072" cy="2476"/>
            </a:xfrm>
            <a:prstGeom prst="rect">
              <a:avLst/>
            </a:prstGeom>
            <a:solidFill>
              <a:srgbClr val="FFFFFF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528" name="Group 264"/>
            <p:cNvGrpSpPr>
              <a:grpSpLocks/>
            </p:cNvGrpSpPr>
            <p:nvPr/>
          </p:nvGrpSpPr>
          <p:grpSpPr bwMode="auto">
            <a:xfrm>
              <a:off x="943" y="1646"/>
              <a:ext cx="3979" cy="2425"/>
              <a:chOff x="943" y="1646"/>
              <a:chExt cx="3979" cy="2425"/>
            </a:xfrm>
          </p:grpSpPr>
          <p:grpSp>
            <p:nvGrpSpPr>
              <p:cNvPr id="11527" name="Group 263"/>
              <p:cNvGrpSpPr>
                <a:grpSpLocks/>
              </p:cNvGrpSpPr>
              <p:nvPr/>
            </p:nvGrpSpPr>
            <p:grpSpPr bwMode="auto">
              <a:xfrm>
                <a:off x="943" y="1837"/>
                <a:ext cx="574" cy="1076"/>
                <a:chOff x="943" y="1837"/>
                <a:chExt cx="574" cy="1076"/>
              </a:xfrm>
            </p:grpSpPr>
            <p:pic>
              <p:nvPicPr>
                <p:cNvPr id="11422" name="Picture 158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2749" t="32069" r="48009" b="32530"/>
                <a:stretch>
                  <a:fillRect/>
                </a:stretch>
              </p:blipFill>
              <p:spPr bwMode="auto">
                <a:xfrm>
                  <a:off x="944" y="2359"/>
                  <a:ext cx="570" cy="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23" name="Picture 159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2780" t="33490" r="47939" b="35660"/>
                <a:stretch>
                  <a:fillRect/>
                </a:stretch>
              </p:blipFill>
              <p:spPr bwMode="auto">
                <a:xfrm>
                  <a:off x="951" y="1837"/>
                  <a:ext cx="566" cy="5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424" name="Oval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1012" y="2341"/>
                  <a:ext cx="127" cy="55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2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943" y="2243"/>
                  <a:ext cx="211" cy="235"/>
                  <a:chOff x="951" y="1862"/>
                  <a:chExt cx="207" cy="230"/>
                </a:xfrm>
              </p:grpSpPr>
              <p:sp>
                <p:nvSpPr>
                  <p:cNvPr id="11426" name="Oval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51" y="1969"/>
                    <a:ext cx="105" cy="12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ECECE">
                          <a:gamma/>
                          <a:tint val="0"/>
                          <a:invGamma/>
                        </a:srgbClr>
                      </a:gs>
                      <a:gs pos="100000">
                        <a:srgbClr val="CECECE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7" name="Oval 1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93" y="1862"/>
                    <a:ext cx="165" cy="17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C0128"/>
                      </a:gs>
                      <a:gs pos="100000">
                        <a:srgbClr val="FC0128">
                          <a:gamma/>
                          <a:shade val="8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11429" name="Picture 16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039" t="11859" r="26759" b="8099"/>
              <a:stretch>
                <a:fillRect/>
              </a:stretch>
            </p:blipFill>
            <p:spPr bwMode="auto">
              <a:xfrm>
                <a:off x="3547" y="1943"/>
                <a:ext cx="1375" cy="1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430" name="Line 166"/>
              <p:cNvSpPr>
                <a:spLocks noChangeAspect="1" noChangeShapeType="1"/>
              </p:cNvSpPr>
              <p:nvPr/>
            </p:nvSpPr>
            <p:spPr bwMode="auto">
              <a:xfrm>
                <a:off x="3822" y="2574"/>
                <a:ext cx="107" cy="1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1" name="Line 16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44" y="2183"/>
                <a:ext cx="158" cy="109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2" name="Line 168"/>
              <p:cNvSpPr>
                <a:spLocks noChangeAspect="1" noChangeShapeType="1"/>
              </p:cNvSpPr>
              <p:nvPr/>
            </p:nvSpPr>
            <p:spPr bwMode="auto">
              <a:xfrm flipV="1">
                <a:off x="4087" y="2752"/>
                <a:ext cx="70" cy="152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3" name="Line 169"/>
              <p:cNvSpPr>
                <a:spLocks noChangeAspect="1" noChangeShapeType="1"/>
              </p:cNvSpPr>
              <p:nvPr/>
            </p:nvSpPr>
            <p:spPr bwMode="auto">
              <a:xfrm flipV="1">
                <a:off x="4339" y="2364"/>
                <a:ext cx="200" cy="83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4" name="Line 17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440" y="2775"/>
                <a:ext cx="128" cy="112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5" name="Oval 171"/>
              <p:cNvSpPr>
                <a:spLocks noChangeAspect="1" noChangeArrowheads="1"/>
              </p:cNvSpPr>
              <p:nvPr/>
            </p:nvSpPr>
            <p:spPr bwMode="auto">
              <a:xfrm>
                <a:off x="4474" y="2048"/>
                <a:ext cx="104" cy="84"/>
              </a:xfrm>
              <a:prstGeom prst="ellipse">
                <a:avLst/>
              </a:prstGeom>
              <a:gradFill rotWithShape="0">
                <a:gsLst>
                  <a:gs pos="0">
                    <a:srgbClr val="CECECE">
                      <a:gamma/>
                      <a:tint val="0"/>
                      <a:invGamma/>
                    </a:srgbClr>
                  </a:gs>
                  <a:gs pos="100000">
                    <a:srgbClr val="CECECE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6" name="Oval 172"/>
              <p:cNvSpPr>
                <a:spLocks noChangeAspect="1" noChangeArrowheads="1"/>
              </p:cNvSpPr>
              <p:nvPr/>
            </p:nvSpPr>
            <p:spPr bwMode="auto">
              <a:xfrm>
                <a:off x="4356" y="1953"/>
                <a:ext cx="172" cy="155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8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7" name="Line 173"/>
              <p:cNvSpPr>
                <a:spLocks noChangeAspect="1" noChangeShapeType="1"/>
              </p:cNvSpPr>
              <p:nvPr/>
            </p:nvSpPr>
            <p:spPr bwMode="auto">
              <a:xfrm flipV="1">
                <a:off x="4251" y="2120"/>
                <a:ext cx="98" cy="177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8" name="Oval 174"/>
              <p:cNvSpPr>
                <a:spLocks noChangeAspect="1" noChangeArrowheads="1"/>
              </p:cNvSpPr>
              <p:nvPr/>
            </p:nvSpPr>
            <p:spPr bwMode="auto">
              <a:xfrm>
                <a:off x="4322" y="2052"/>
                <a:ext cx="94" cy="86"/>
              </a:xfrm>
              <a:prstGeom prst="ellipse">
                <a:avLst/>
              </a:prstGeom>
              <a:gradFill rotWithShape="0">
                <a:gsLst>
                  <a:gs pos="0">
                    <a:srgbClr val="CECECE">
                      <a:gamma/>
                      <a:tint val="0"/>
                      <a:invGamma/>
                    </a:srgbClr>
                  </a:gs>
                  <a:gs pos="100000">
                    <a:srgbClr val="CECECE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1439" name="Picture 17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7850" t="11870" r="26779" b="8110"/>
              <a:stretch>
                <a:fillRect/>
              </a:stretch>
            </p:blipFill>
            <p:spPr bwMode="auto">
              <a:xfrm>
                <a:off x="2065" y="2810"/>
                <a:ext cx="1133" cy="1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440" name="Line 176"/>
              <p:cNvSpPr>
                <a:spLocks noChangeAspect="1" noChangeShapeType="1"/>
              </p:cNvSpPr>
              <p:nvPr/>
            </p:nvSpPr>
            <p:spPr bwMode="auto">
              <a:xfrm>
                <a:off x="2371" y="3441"/>
                <a:ext cx="107" cy="1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1" name="Line 1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205" y="3050"/>
                <a:ext cx="158" cy="10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2" name="Line 178"/>
              <p:cNvSpPr>
                <a:spLocks noChangeAspect="1" noChangeShapeType="1"/>
              </p:cNvSpPr>
              <p:nvPr/>
            </p:nvSpPr>
            <p:spPr bwMode="auto">
              <a:xfrm flipV="1">
                <a:off x="2348" y="3620"/>
                <a:ext cx="70" cy="15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3" name="Line 179"/>
              <p:cNvSpPr>
                <a:spLocks noChangeAspect="1" noChangeShapeType="1"/>
              </p:cNvSpPr>
              <p:nvPr/>
            </p:nvSpPr>
            <p:spPr bwMode="auto">
              <a:xfrm flipV="1">
                <a:off x="2599" y="3231"/>
                <a:ext cx="201" cy="83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4" name="Line 1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701" y="3642"/>
                <a:ext cx="128" cy="11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5" name="Line 181"/>
              <p:cNvSpPr>
                <a:spLocks noChangeAspect="1" noChangeShapeType="1"/>
              </p:cNvSpPr>
              <p:nvPr/>
            </p:nvSpPr>
            <p:spPr bwMode="auto">
              <a:xfrm flipV="1">
                <a:off x="2511" y="2987"/>
                <a:ext cx="99" cy="17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526" name="Group 262"/>
              <p:cNvGrpSpPr>
                <a:grpSpLocks/>
              </p:cNvGrpSpPr>
              <p:nvPr/>
            </p:nvGrpSpPr>
            <p:grpSpPr bwMode="auto">
              <a:xfrm>
                <a:off x="2605" y="2805"/>
                <a:ext cx="257" cy="184"/>
                <a:chOff x="2605" y="2805"/>
                <a:chExt cx="257" cy="184"/>
              </a:xfrm>
            </p:grpSpPr>
            <p:sp>
              <p:nvSpPr>
                <p:cNvPr id="11447" name="Oval 183"/>
                <p:cNvSpPr>
                  <a:spLocks noChangeAspect="1" noChangeArrowheads="1"/>
                </p:cNvSpPr>
                <p:nvPr/>
              </p:nvSpPr>
              <p:spPr bwMode="auto">
                <a:xfrm>
                  <a:off x="2758" y="2900"/>
                  <a:ext cx="104" cy="8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48" name="Oval 184"/>
                <p:cNvSpPr>
                  <a:spLocks noChangeAspect="1" noChangeArrowheads="1"/>
                </p:cNvSpPr>
                <p:nvPr/>
              </p:nvSpPr>
              <p:spPr bwMode="auto">
                <a:xfrm>
                  <a:off x="2640" y="2805"/>
                  <a:ext cx="172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8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49" name="Oval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2605" y="2903"/>
                  <a:ext cx="95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25" name="Group 261"/>
              <p:cNvGrpSpPr>
                <a:grpSpLocks/>
              </p:cNvGrpSpPr>
              <p:nvPr/>
            </p:nvGrpSpPr>
            <p:grpSpPr bwMode="auto">
              <a:xfrm>
                <a:off x="2034" y="1646"/>
                <a:ext cx="256" cy="184"/>
                <a:chOff x="2034" y="1646"/>
                <a:chExt cx="256" cy="184"/>
              </a:xfrm>
            </p:grpSpPr>
            <p:sp>
              <p:nvSpPr>
                <p:cNvPr id="11451" name="Oval 187"/>
                <p:cNvSpPr>
                  <a:spLocks noChangeAspect="1" noChangeArrowheads="1"/>
                </p:cNvSpPr>
                <p:nvPr/>
              </p:nvSpPr>
              <p:spPr bwMode="auto">
                <a:xfrm>
                  <a:off x="2186" y="1740"/>
                  <a:ext cx="104" cy="8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52" name="Oval 188"/>
                <p:cNvSpPr>
                  <a:spLocks noChangeAspect="1" noChangeArrowheads="1"/>
                </p:cNvSpPr>
                <p:nvPr/>
              </p:nvSpPr>
              <p:spPr bwMode="auto">
                <a:xfrm>
                  <a:off x="2068" y="1646"/>
                  <a:ext cx="172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8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53" name="Oval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2034" y="1743"/>
                  <a:ext cx="94" cy="8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24" name="Group 260"/>
              <p:cNvGrpSpPr>
                <a:grpSpLocks/>
              </p:cNvGrpSpPr>
              <p:nvPr/>
            </p:nvGrpSpPr>
            <p:grpSpPr bwMode="auto">
              <a:xfrm>
                <a:off x="2342" y="1932"/>
                <a:ext cx="184" cy="254"/>
                <a:chOff x="2342" y="1932"/>
                <a:chExt cx="184" cy="254"/>
              </a:xfrm>
            </p:grpSpPr>
            <p:sp>
              <p:nvSpPr>
                <p:cNvPr id="11455" name="Oval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2437" y="2083"/>
                  <a:ext cx="83" cy="10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56" name="Oval 192"/>
                <p:cNvSpPr>
                  <a:spLocks noChangeAspect="1" noChangeArrowheads="1"/>
                </p:cNvSpPr>
                <p:nvPr/>
              </p:nvSpPr>
              <p:spPr bwMode="auto">
                <a:xfrm>
                  <a:off x="2342" y="1967"/>
                  <a:ext cx="154" cy="17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8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57" name="Oval 193"/>
                <p:cNvSpPr>
                  <a:spLocks noChangeAspect="1" noChangeArrowheads="1"/>
                </p:cNvSpPr>
                <p:nvPr/>
              </p:nvSpPr>
              <p:spPr bwMode="auto">
                <a:xfrm>
                  <a:off x="2440" y="1932"/>
                  <a:ext cx="86" cy="9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23" name="Group 259"/>
              <p:cNvGrpSpPr>
                <a:grpSpLocks/>
              </p:cNvGrpSpPr>
              <p:nvPr/>
            </p:nvGrpSpPr>
            <p:grpSpPr bwMode="auto">
              <a:xfrm>
                <a:off x="2285" y="2426"/>
                <a:ext cx="185" cy="256"/>
                <a:chOff x="2285" y="2426"/>
                <a:chExt cx="185" cy="256"/>
              </a:xfrm>
            </p:grpSpPr>
            <p:sp>
              <p:nvSpPr>
                <p:cNvPr id="11459" name="Oval 19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0" y="2426"/>
                  <a:ext cx="84" cy="10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0" name="Oval 196"/>
                <p:cNvSpPr>
                  <a:spLocks noChangeAspect="1" noChangeArrowheads="1"/>
                </p:cNvSpPr>
                <p:nvPr/>
              </p:nvSpPr>
              <p:spPr bwMode="auto">
                <a:xfrm>
                  <a:off x="2285" y="2476"/>
                  <a:ext cx="154" cy="17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8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1" name="Oval 19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3" y="2588"/>
                  <a:ext cx="87" cy="9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22" name="Group 258"/>
              <p:cNvGrpSpPr>
                <a:grpSpLocks/>
              </p:cNvGrpSpPr>
              <p:nvPr/>
            </p:nvGrpSpPr>
            <p:grpSpPr bwMode="auto">
              <a:xfrm>
                <a:off x="3208" y="2106"/>
                <a:ext cx="187" cy="254"/>
                <a:chOff x="3208" y="2106"/>
                <a:chExt cx="187" cy="254"/>
              </a:xfrm>
            </p:grpSpPr>
            <p:sp>
              <p:nvSpPr>
                <p:cNvPr id="11463" name="Oval 199"/>
                <p:cNvSpPr>
                  <a:spLocks noChangeAspect="1" noChangeArrowheads="1"/>
                </p:cNvSpPr>
                <p:nvPr/>
              </p:nvSpPr>
              <p:spPr bwMode="auto">
                <a:xfrm>
                  <a:off x="3304" y="2257"/>
                  <a:ext cx="85" cy="10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4" name="Oval 200"/>
                <p:cNvSpPr>
                  <a:spLocks noChangeAspect="1" noChangeArrowheads="1"/>
                </p:cNvSpPr>
                <p:nvPr/>
              </p:nvSpPr>
              <p:spPr bwMode="auto">
                <a:xfrm>
                  <a:off x="3208" y="2140"/>
                  <a:ext cx="157" cy="17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8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5" name="Oval 201"/>
                <p:cNvSpPr>
                  <a:spLocks noChangeAspect="1" noChangeArrowheads="1"/>
                </p:cNvSpPr>
                <p:nvPr/>
              </p:nvSpPr>
              <p:spPr bwMode="auto">
                <a:xfrm>
                  <a:off x="3307" y="2106"/>
                  <a:ext cx="88" cy="9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466" name="Line 202"/>
              <p:cNvSpPr>
                <a:spLocks noChangeAspect="1" noChangeShapeType="1"/>
              </p:cNvSpPr>
              <p:nvPr/>
            </p:nvSpPr>
            <p:spPr bwMode="auto">
              <a:xfrm>
                <a:off x="1930" y="2568"/>
                <a:ext cx="160" cy="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7" name="Line 203"/>
              <p:cNvSpPr>
                <a:spLocks noChangeAspect="1" noChangeShapeType="1"/>
              </p:cNvSpPr>
              <p:nvPr/>
            </p:nvSpPr>
            <p:spPr bwMode="auto">
              <a:xfrm flipV="1">
                <a:off x="2069" y="2074"/>
                <a:ext cx="287" cy="75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521" name="Group 257"/>
              <p:cNvGrpSpPr>
                <a:grpSpLocks/>
              </p:cNvGrpSpPr>
              <p:nvPr/>
            </p:nvGrpSpPr>
            <p:grpSpPr bwMode="auto">
              <a:xfrm>
                <a:off x="968" y="2891"/>
                <a:ext cx="574" cy="1074"/>
                <a:chOff x="968" y="2891"/>
                <a:chExt cx="574" cy="1074"/>
              </a:xfrm>
            </p:grpSpPr>
            <p:pic>
              <p:nvPicPr>
                <p:cNvPr id="11469" name="Picture 205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2720" t="32069" r="48029" b="32530"/>
                <a:stretch>
                  <a:fillRect/>
                </a:stretch>
              </p:blipFill>
              <p:spPr bwMode="auto">
                <a:xfrm>
                  <a:off x="969" y="3411"/>
                  <a:ext cx="568" cy="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70" name="Picture 206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2769" t="33510" r="47929" b="35620"/>
                <a:stretch>
                  <a:fillRect/>
                </a:stretch>
              </p:blipFill>
              <p:spPr bwMode="auto">
                <a:xfrm>
                  <a:off x="977" y="2891"/>
                  <a:ext cx="565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471" name="Oval 20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7" y="3393"/>
                  <a:ext cx="127" cy="5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72" name="Group 208"/>
                <p:cNvGrpSpPr>
                  <a:grpSpLocks noChangeAspect="1"/>
                </p:cNvGrpSpPr>
                <p:nvPr/>
              </p:nvGrpSpPr>
              <p:grpSpPr bwMode="auto">
                <a:xfrm>
                  <a:off x="968" y="3297"/>
                  <a:ext cx="212" cy="236"/>
                  <a:chOff x="975" y="2894"/>
                  <a:chExt cx="208" cy="231"/>
                </a:xfrm>
              </p:grpSpPr>
              <p:sp>
                <p:nvSpPr>
                  <p:cNvPr id="11473" name="Oval 20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75" y="3000"/>
                    <a:ext cx="105" cy="12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ECECE">
                          <a:gamma/>
                          <a:tint val="0"/>
                          <a:invGamma/>
                        </a:srgbClr>
                      </a:gs>
                      <a:gs pos="100000">
                        <a:srgbClr val="CECECE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4" name="Oval 2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18" y="2894"/>
                    <a:ext cx="165" cy="17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C0128"/>
                      </a:gs>
                      <a:gs pos="100000">
                        <a:srgbClr val="FC0128">
                          <a:gamma/>
                          <a:shade val="8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520" name="Group 256"/>
              <p:cNvGrpSpPr>
                <a:grpSpLocks/>
              </p:cNvGrpSpPr>
              <p:nvPr/>
            </p:nvGrpSpPr>
            <p:grpSpPr bwMode="auto">
              <a:xfrm>
                <a:off x="1514" y="1844"/>
                <a:ext cx="573" cy="1074"/>
                <a:chOff x="1514" y="1844"/>
                <a:chExt cx="573" cy="1074"/>
              </a:xfrm>
            </p:grpSpPr>
            <p:pic>
              <p:nvPicPr>
                <p:cNvPr id="11476" name="Picture 21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2740" t="32069" r="48000" b="32530"/>
                <a:stretch>
                  <a:fillRect/>
                </a:stretch>
              </p:blipFill>
              <p:spPr bwMode="auto">
                <a:xfrm>
                  <a:off x="1517" y="2364"/>
                  <a:ext cx="569" cy="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77" name="Picture 213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2769" t="33510" r="47929" b="35629"/>
                <a:stretch>
                  <a:fillRect/>
                </a:stretch>
              </p:blipFill>
              <p:spPr bwMode="auto">
                <a:xfrm>
                  <a:off x="1514" y="1844"/>
                  <a:ext cx="565" cy="5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478" name="Oval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1891" y="2345"/>
                  <a:ext cx="127" cy="5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79" name="Group 215"/>
                <p:cNvGrpSpPr>
                  <a:grpSpLocks noChangeAspect="1"/>
                </p:cNvGrpSpPr>
                <p:nvPr/>
              </p:nvGrpSpPr>
              <p:grpSpPr bwMode="auto">
                <a:xfrm>
                  <a:off x="1876" y="2250"/>
                  <a:ext cx="211" cy="236"/>
                  <a:chOff x="1864" y="1869"/>
                  <a:chExt cx="207" cy="231"/>
                </a:xfrm>
              </p:grpSpPr>
              <p:sp>
                <p:nvSpPr>
                  <p:cNvPr id="11480" name="Oval 2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67" y="1974"/>
                    <a:ext cx="104" cy="12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ECECE">
                          <a:gamma/>
                          <a:tint val="0"/>
                          <a:invGamma/>
                        </a:srgbClr>
                      </a:gs>
                      <a:gs pos="100000">
                        <a:srgbClr val="CECECE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1" name="Oval 2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864" y="1869"/>
                    <a:ext cx="165" cy="1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C0128"/>
                      </a:gs>
                      <a:gs pos="100000">
                        <a:srgbClr val="FC0128">
                          <a:gamma/>
                          <a:shade val="8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519" name="Group 255"/>
              <p:cNvGrpSpPr>
                <a:grpSpLocks/>
              </p:cNvGrpSpPr>
              <p:nvPr/>
            </p:nvGrpSpPr>
            <p:grpSpPr bwMode="auto">
              <a:xfrm>
                <a:off x="1514" y="2867"/>
                <a:ext cx="573" cy="1075"/>
                <a:chOff x="1514" y="2867"/>
                <a:chExt cx="573" cy="1075"/>
              </a:xfrm>
            </p:grpSpPr>
            <p:pic>
              <p:nvPicPr>
                <p:cNvPr id="11483" name="Picture 219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2740" t="32069" r="48000" b="32530"/>
                <a:stretch>
                  <a:fillRect/>
                </a:stretch>
              </p:blipFill>
              <p:spPr bwMode="auto">
                <a:xfrm>
                  <a:off x="1517" y="3389"/>
                  <a:ext cx="569" cy="5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84" name="Picture 220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2769" t="33490" r="47929" b="35660"/>
                <a:stretch>
                  <a:fillRect/>
                </a:stretch>
              </p:blipFill>
              <p:spPr bwMode="auto">
                <a:xfrm>
                  <a:off x="1514" y="2867"/>
                  <a:ext cx="565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485" name="Oval 221"/>
                <p:cNvSpPr>
                  <a:spLocks noChangeAspect="1" noChangeArrowheads="1"/>
                </p:cNvSpPr>
                <p:nvPr/>
              </p:nvSpPr>
              <p:spPr bwMode="auto">
                <a:xfrm>
                  <a:off x="1891" y="3371"/>
                  <a:ext cx="127" cy="56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6" name="Group 222"/>
                <p:cNvGrpSpPr>
                  <a:grpSpLocks noChangeAspect="1"/>
                </p:cNvGrpSpPr>
                <p:nvPr/>
              </p:nvGrpSpPr>
              <p:grpSpPr bwMode="auto">
                <a:xfrm>
                  <a:off x="1876" y="3272"/>
                  <a:ext cx="211" cy="236"/>
                  <a:chOff x="1864" y="2870"/>
                  <a:chExt cx="207" cy="231"/>
                </a:xfrm>
              </p:grpSpPr>
              <p:sp>
                <p:nvSpPr>
                  <p:cNvPr id="11487" name="Oval 2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67" y="2978"/>
                    <a:ext cx="104" cy="12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ECECE">
                          <a:gamma/>
                          <a:tint val="0"/>
                          <a:invGamma/>
                        </a:srgbClr>
                      </a:gs>
                      <a:gs pos="100000">
                        <a:srgbClr val="CECECE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8" name="Oval 2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864" y="2870"/>
                    <a:ext cx="165" cy="17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C0128"/>
                      </a:gs>
                      <a:gs pos="100000">
                        <a:srgbClr val="FC0128">
                          <a:gamma/>
                          <a:shade val="8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518" name="Group 254"/>
              <p:cNvGrpSpPr>
                <a:grpSpLocks/>
              </p:cNvGrpSpPr>
              <p:nvPr/>
            </p:nvGrpSpPr>
            <p:grpSpPr bwMode="auto">
              <a:xfrm>
                <a:off x="1665" y="1773"/>
                <a:ext cx="214" cy="236"/>
                <a:chOff x="1665" y="1773"/>
                <a:chExt cx="214" cy="236"/>
              </a:xfrm>
            </p:grpSpPr>
            <p:sp>
              <p:nvSpPr>
                <p:cNvPr id="11490" name="Oval 226"/>
                <p:cNvSpPr>
                  <a:spLocks noChangeAspect="1" noChangeArrowheads="1"/>
                </p:cNvSpPr>
                <p:nvPr/>
              </p:nvSpPr>
              <p:spPr bwMode="auto">
                <a:xfrm>
                  <a:off x="1665" y="1773"/>
                  <a:ext cx="110" cy="12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91" name="Oval 227"/>
                <p:cNvSpPr>
                  <a:spLocks noChangeAspect="1" noChangeArrowheads="1"/>
                </p:cNvSpPr>
                <p:nvPr/>
              </p:nvSpPr>
              <p:spPr bwMode="auto">
                <a:xfrm>
                  <a:off x="1708" y="1830"/>
                  <a:ext cx="171" cy="1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8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17" name="Group 253"/>
              <p:cNvGrpSpPr>
                <a:grpSpLocks/>
              </p:cNvGrpSpPr>
              <p:nvPr/>
            </p:nvGrpSpPr>
            <p:grpSpPr bwMode="auto">
              <a:xfrm>
                <a:off x="1867" y="2723"/>
                <a:ext cx="213" cy="235"/>
                <a:chOff x="1867" y="2723"/>
                <a:chExt cx="213" cy="235"/>
              </a:xfrm>
            </p:grpSpPr>
            <p:sp>
              <p:nvSpPr>
                <p:cNvPr id="11493" name="Oval 229"/>
                <p:cNvSpPr>
                  <a:spLocks noChangeAspect="1" noChangeArrowheads="1"/>
                </p:cNvSpPr>
                <p:nvPr/>
              </p:nvSpPr>
              <p:spPr bwMode="auto">
                <a:xfrm>
                  <a:off x="1974" y="2831"/>
                  <a:ext cx="106" cy="12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ECECE">
                        <a:gamma/>
                        <a:tint val="0"/>
                        <a:invGamma/>
                      </a:srgbClr>
                    </a:gs>
                    <a:gs pos="100000">
                      <a:srgbClr val="CECECE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94" name="Oval 230"/>
                <p:cNvSpPr>
                  <a:spLocks noChangeAspect="1" noChangeArrowheads="1"/>
                </p:cNvSpPr>
                <p:nvPr/>
              </p:nvSpPr>
              <p:spPr bwMode="auto">
                <a:xfrm>
                  <a:off x="1867" y="2723"/>
                  <a:ext cx="170" cy="1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8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495" name="Line 231"/>
              <p:cNvSpPr>
                <a:spLocks noChangeAspect="1" noChangeShapeType="1"/>
              </p:cNvSpPr>
              <p:nvPr/>
            </p:nvSpPr>
            <p:spPr bwMode="auto">
              <a:xfrm flipV="1">
                <a:off x="1872" y="1806"/>
                <a:ext cx="191" cy="81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6" name="Line 232"/>
              <p:cNvSpPr>
                <a:spLocks noChangeAspect="1" noChangeShapeType="1"/>
              </p:cNvSpPr>
              <p:nvPr/>
            </p:nvSpPr>
            <p:spPr bwMode="auto">
              <a:xfrm>
                <a:off x="2074" y="2426"/>
                <a:ext cx="216" cy="11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7" name="Oval 233"/>
              <p:cNvSpPr>
                <a:spLocks noChangeAspect="1" noChangeArrowheads="1"/>
              </p:cNvSpPr>
              <p:nvPr/>
            </p:nvSpPr>
            <p:spPr bwMode="auto">
              <a:xfrm>
                <a:off x="1411" y="2827"/>
                <a:ext cx="84" cy="104"/>
              </a:xfrm>
              <a:prstGeom prst="ellipse">
                <a:avLst/>
              </a:prstGeom>
              <a:gradFill rotWithShape="0">
                <a:gsLst>
                  <a:gs pos="0">
                    <a:srgbClr val="CECECE">
                      <a:gamma/>
                      <a:tint val="0"/>
                      <a:invGamma/>
                    </a:srgbClr>
                  </a:gs>
                  <a:gs pos="100000">
                    <a:srgbClr val="CECECE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8" name="Oval 234"/>
              <p:cNvSpPr>
                <a:spLocks noChangeAspect="1" noChangeArrowheads="1"/>
              </p:cNvSpPr>
              <p:nvPr/>
            </p:nvSpPr>
            <p:spPr bwMode="auto">
              <a:xfrm>
                <a:off x="1331" y="2232"/>
                <a:ext cx="155" cy="172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8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9" name="Oval 235"/>
              <p:cNvSpPr>
                <a:spLocks noChangeAspect="1" noChangeArrowheads="1"/>
              </p:cNvSpPr>
              <p:nvPr/>
            </p:nvSpPr>
            <p:spPr bwMode="auto">
              <a:xfrm>
                <a:off x="1437" y="2352"/>
                <a:ext cx="87" cy="95"/>
              </a:xfrm>
              <a:prstGeom prst="ellipse">
                <a:avLst/>
              </a:prstGeom>
              <a:gradFill rotWithShape="0">
                <a:gsLst>
                  <a:gs pos="0">
                    <a:srgbClr val="CECECE">
                      <a:gamma/>
                      <a:tint val="0"/>
                      <a:invGamma/>
                    </a:srgbClr>
                  </a:gs>
                  <a:gs pos="100000">
                    <a:srgbClr val="CECECE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0" name="Oval 236"/>
              <p:cNvSpPr>
                <a:spLocks noChangeAspect="1" noChangeArrowheads="1"/>
              </p:cNvSpPr>
              <p:nvPr/>
            </p:nvSpPr>
            <p:spPr bwMode="auto">
              <a:xfrm>
                <a:off x="1344" y="3278"/>
                <a:ext cx="156" cy="172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8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" name="Oval 237"/>
              <p:cNvSpPr>
                <a:spLocks noChangeAspect="1" noChangeArrowheads="1"/>
              </p:cNvSpPr>
              <p:nvPr/>
            </p:nvSpPr>
            <p:spPr bwMode="auto">
              <a:xfrm>
                <a:off x="1427" y="3390"/>
                <a:ext cx="87" cy="94"/>
              </a:xfrm>
              <a:prstGeom prst="ellipse">
                <a:avLst/>
              </a:prstGeom>
              <a:gradFill rotWithShape="0">
                <a:gsLst>
                  <a:gs pos="0">
                    <a:srgbClr val="CECECE">
                      <a:gamma/>
                      <a:tint val="0"/>
                      <a:invGamma/>
                    </a:srgbClr>
                  </a:gs>
                  <a:gs pos="100000">
                    <a:srgbClr val="CECECE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" name="Oval 238"/>
              <p:cNvSpPr>
                <a:spLocks noChangeAspect="1" noChangeArrowheads="1"/>
              </p:cNvSpPr>
              <p:nvPr/>
            </p:nvSpPr>
            <p:spPr bwMode="auto">
              <a:xfrm>
                <a:off x="2027" y="2978"/>
                <a:ext cx="87" cy="95"/>
              </a:xfrm>
              <a:prstGeom prst="ellipse">
                <a:avLst/>
              </a:prstGeom>
              <a:gradFill rotWithShape="0">
                <a:gsLst>
                  <a:gs pos="0">
                    <a:srgbClr val="CECECE">
                      <a:gamma/>
                      <a:tint val="0"/>
                      <a:invGamma/>
                    </a:srgbClr>
                  </a:gs>
                  <a:gs pos="100000">
                    <a:srgbClr val="CECECE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3" name="Oval 239"/>
              <p:cNvSpPr>
                <a:spLocks noChangeAspect="1" noChangeArrowheads="1"/>
              </p:cNvSpPr>
              <p:nvPr/>
            </p:nvSpPr>
            <p:spPr bwMode="auto">
              <a:xfrm>
                <a:off x="2180" y="2882"/>
                <a:ext cx="87" cy="95"/>
              </a:xfrm>
              <a:prstGeom prst="ellipse">
                <a:avLst/>
              </a:prstGeom>
              <a:gradFill rotWithShape="0">
                <a:gsLst>
                  <a:gs pos="0">
                    <a:srgbClr val="CECECE">
                      <a:gamma/>
                      <a:tint val="0"/>
                      <a:invGamma/>
                    </a:srgbClr>
                  </a:gs>
                  <a:gs pos="100000">
                    <a:srgbClr val="CECECE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4" name="Line 240"/>
              <p:cNvSpPr>
                <a:spLocks noChangeAspect="1" noChangeShapeType="1"/>
              </p:cNvSpPr>
              <p:nvPr/>
            </p:nvSpPr>
            <p:spPr bwMode="auto">
              <a:xfrm>
                <a:off x="1473" y="2905"/>
                <a:ext cx="77" cy="32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5" name="Line 241"/>
              <p:cNvSpPr>
                <a:spLocks noChangeAspect="1" noChangeShapeType="1"/>
              </p:cNvSpPr>
              <p:nvPr/>
            </p:nvSpPr>
            <p:spPr bwMode="auto">
              <a:xfrm>
                <a:off x="1486" y="3454"/>
                <a:ext cx="77" cy="32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6" name="Line 242"/>
              <p:cNvSpPr>
                <a:spLocks noChangeAspect="1" noChangeShapeType="1"/>
              </p:cNvSpPr>
              <p:nvPr/>
            </p:nvSpPr>
            <p:spPr bwMode="auto">
              <a:xfrm>
                <a:off x="1492" y="2419"/>
                <a:ext cx="76" cy="31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8" name="Line 244"/>
              <p:cNvSpPr>
                <a:spLocks noChangeAspect="1" noChangeShapeType="1"/>
              </p:cNvSpPr>
              <p:nvPr/>
            </p:nvSpPr>
            <p:spPr bwMode="auto">
              <a:xfrm flipV="1">
                <a:off x="2052" y="3883"/>
                <a:ext cx="138" cy="16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9" name="Line 245"/>
              <p:cNvSpPr>
                <a:spLocks noChangeAspect="1" noChangeShapeType="1"/>
              </p:cNvSpPr>
              <p:nvPr/>
            </p:nvSpPr>
            <p:spPr bwMode="auto">
              <a:xfrm>
                <a:off x="2089" y="3448"/>
                <a:ext cx="92" cy="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516" name="Rectangle 252"/>
          <p:cNvSpPr>
            <a:spLocks noGrp="1" noChangeArrowheads="1"/>
          </p:cNvSpPr>
          <p:nvPr>
            <p:ph type="body" idx="1"/>
          </p:nvPr>
        </p:nvSpPr>
        <p:spPr>
          <a:xfrm>
            <a:off x="338138" y="1754188"/>
            <a:ext cx="3503612" cy="2600325"/>
          </a:xfrm>
          <a:noFill/>
          <a:ln/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Molecular Solvation</a:t>
            </a:r>
            <a:endParaRPr lang="en-US"/>
          </a:p>
          <a:p>
            <a:pPr lvl="1"/>
            <a:r>
              <a:rPr lang="en-US">
                <a:solidFill>
                  <a:srgbClr val="FFFF00"/>
                </a:solidFill>
              </a:rPr>
              <a:t>molecules</a:t>
            </a:r>
            <a:r>
              <a:rPr lang="en-US"/>
              <a:t> stay intact</a:t>
            </a:r>
          </a:p>
        </p:txBody>
      </p:sp>
      <p:sp>
        <p:nvSpPr>
          <p:cNvPr id="11530" name="Text Box 266"/>
          <p:cNvSpPr txBox="1">
            <a:spLocks noChangeArrowheads="1"/>
          </p:cNvSpPr>
          <p:nvPr/>
        </p:nvSpPr>
        <p:spPr bwMode="auto">
          <a:xfrm>
            <a:off x="0" y="5284788"/>
            <a:ext cx="9144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latin typeface="Arial" charset="0"/>
              </a:rPr>
              <a:t>C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</a:rPr>
              <a:t>6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H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</a:rPr>
              <a:t>12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O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</a:rPr>
              <a:t>6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(s) </a:t>
            </a:r>
            <a:r>
              <a:rPr lang="en-US" sz="36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 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C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</a:rPr>
              <a:t>6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H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</a:rPr>
              <a:t>12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O</a:t>
            </a:r>
            <a:r>
              <a:rPr lang="en-US" sz="3600" b="1" baseline="-25000">
                <a:solidFill>
                  <a:schemeClr val="tx2"/>
                </a:solidFill>
                <a:latin typeface="Arial" charset="0"/>
              </a:rPr>
              <a:t>6</a:t>
            </a:r>
            <a:r>
              <a:rPr lang="en-US" sz="36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(aq)</a:t>
            </a:r>
            <a:r>
              <a:rPr lang="en-US" sz="3600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11531" name="AutoShape 26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" y="6154738"/>
            <a:ext cx="390525" cy="417512"/>
          </a:xfrm>
          <a:prstGeom prst="actionButtonBackPrevious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32" name="AutoShape 2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99500" y="6153150"/>
            <a:ext cx="393700" cy="420688"/>
          </a:xfrm>
          <a:prstGeom prst="actionButtonForwardNext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Solvation</a:t>
            </a: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814638" y="3079750"/>
          <a:ext cx="3862387" cy="3025775"/>
        </p:xfrm>
        <a:graphic>
          <a:graphicData uri="http://schemas.openxmlformats.org/presentationml/2006/ole">
            <p:oleObj spid="_x0000_s54275" name="Clip" r:id="rId3" imgW="1805760" imgH="1415160" progId="MS_ClipArt_Gallery.5">
              <p:embed/>
            </p:oleObj>
          </a:graphicData>
        </a:graphic>
      </p:graphicFrame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482600" y="2894013"/>
            <a:ext cx="3979863" cy="2774950"/>
            <a:chOff x="304" y="1963"/>
            <a:chExt cx="2507" cy="1748"/>
          </a:xfrm>
        </p:grpSpPr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304" y="1963"/>
              <a:ext cx="1715" cy="174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sz="3200" b="1">
                  <a:solidFill>
                    <a:srgbClr val="FFFF66"/>
                  </a:solidFill>
                  <a:latin typeface="Arial" charset="0"/>
                </a:rPr>
                <a:t>NONPOLAR</a:t>
              </a:r>
            </a:p>
            <a:p>
              <a:pPr algn="l">
                <a:spcBef>
                  <a:spcPct val="50000"/>
                </a:spcBef>
              </a:pPr>
              <a:endParaRPr kumimoji="0" lang="en-US" sz="3200" b="1">
                <a:solidFill>
                  <a:srgbClr val="FFFF66"/>
                </a:solidFill>
                <a:latin typeface="Arial" charset="0"/>
              </a:endParaRPr>
            </a:p>
            <a:p>
              <a:pPr algn="l">
                <a:spcBef>
                  <a:spcPct val="50000"/>
                </a:spcBef>
              </a:pPr>
              <a:endParaRPr kumimoji="0" lang="en-US" sz="3200" b="1">
                <a:solidFill>
                  <a:srgbClr val="FFFF66"/>
                </a:solidFill>
                <a:latin typeface="Arial" charset="0"/>
              </a:endParaRPr>
            </a:p>
            <a:p>
              <a:pPr algn="l">
                <a:spcBef>
                  <a:spcPct val="50000"/>
                </a:spcBef>
              </a:pPr>
              <a:r>
                <a:rPr kumimoji="0" lang="en-US" sz="3200" b="1">
                  <a:solidFill>
                    <a:srgbClr val="FFFF66"/>
                  </a:solidFill>
                  <a:latin typeface="Arial" charset="0"/>
                </a:rPr>
                <a:t>NONPOLAR</a:t>
              </a:r>
              <a:endParaRPr kumimoji="0" lang="en-US" sz="32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4278" name="Line 6"/>
            <p:cNvSpPr>
              <a:spLocks noChangeShapeType="1"/>
            </p:cNvSpPr>
            <p:nvPr/>
          </p:nvSpPr>
          <p:spPr bwMode="auto">
            <a:xfrm>
              <a:off x="1961" y="3530"/>
              <a:ext cx="462" cy="131"/>
            </a:xfrm>
            <a:prstGeom prst="line">
              <a:avLst/>
            </a:prstGeom>
            <a:noFill/>
            <a:ln w="57150" cap="sq">
              <a:solidFill>
                <a:srgbClr val="FFFF66"/>
              </a:solidFill>
              <a:round/>
              <a:headEnd type="none" w="sm" len="sm"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1957" y="2164"/>
              <a:ext cx="854" cy="201"/>
            </a:xfrm>
            <a:prstGeom prst="line">
              <a:avLst/>
            </a:prstGeom>
            <a:noFill/>
            <a:ln w="57150" cap="sq">
              <a:solidFill>
                <a:srgbClr val="FFFF66"/>
              </a:solidFill>
              <a:round/>
              <a:headEnd type="none" w="sm" len="sm"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80" name="Group 8"/>
          <p:cNvGrpSpPr>
            <a:grpSpLocks/>
          </p:cNvGrpSpPr>
          <p:nvPr/>
        </p:nvGrpSpPr>
        <p:grpSpPr bwMode="auto">
          <a:xfrm>
            <a:off x="5237163" y="2894013"/>
            <a:ext cx="3395662" cy="2774950"/>
            <a:chOff x="3299" y="1963"/>
            <a:chExt cx="2139" cy="1748"/>
          </a:xfrm>
        </p:grpSpPr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4200" y="1963"/>
              <a:ext cx="1238" cy="174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kumimoji="0" lang="en-US" sz="3200" b="1">
                <a:solidFill>
                  <a:srgbClr val="5BFF5B"/>
                </a:solidFill>
                <a:latin typeface="Arial" charset="0"/>
              </a:endParaRPr>
            </a:p>
            <a:p>
              <a:pPr algn="l">
                <a:spcBef>
                  <a:spcPct val="50000"/>
                </a:spcBef>
              </a:pPr>
              <a:endParaRPr kumimoji="0" lang="en-US" sz="3200" b="1">
                <a:solidFill>
                  <a:srgbClr val="5BFF5B"/>
                </a:solidFill>
                <a:latin typeface="Arial" charset="0"/>
              </a:endParaRPr>
            </a:p>
            <a:p>
              <a:pPr algn="r">
                <a:spcBef>
                  <a:spcPct val="50000"/>
                </a:spcBef>
              </a:pPr>
              <a:r>
                <a:rPr kumimoji="0" lang="en-US" sz="3200" b="1">
                  <a:solidFill>
                    <a:srgbClr val="5BFF5B"/>
                  </a:solidFill>
                  <a:latin typeface="Arial" charset="0"/>
                </a:rPr>
                <a:t>POLAR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 sz="3200" b="1">
                  <a:solidFill>
                    <a:srgbClr val="5BFF5B"/>
                  </a:solidFill>
                  <a:latin typeface="Arial" charset="0"/>
                </a:rPr>
                <a:t>POLAR</a:t>
              </a:r>
            </a:p>
          </p:txBody>
        </p:sp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 flipH="1">
              <a:off x="3299" y="3529"/>
              <a:ext cx="1077" cy="178"/>
            </a:xfrm>
            <a:prstGeom prst="line">
              <a:avLst/>
            </a:prstGeom>
            <a:noFill/>
            <a:ln w="57150" cap="sq">
              <a:solidFill>
                <a:srgbClr val="5BFF5B"/>
              </a:solidFill>
              <a:round/>
              <a:headEnd type="none" w="sm" len="sm"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Line 11"/>
            <p:cNvSpPr>
              <a:spLocks noChangeShapeType="1"/>
            </p:cNvSpPr>
            <p:nvPr/>
          </p:nvSpPr>
          <p:spPr bwMode="auto">
            <a:xfrm flipH="1" flipV="1">
              <a:off x="4010" y="2801"/>
              <a:ext cx="379" cy="244"/>
            </a:xfrm>
            <a:prstGeom prst="line">
              <a:avLst/>
            </a:prstGeom>
            <a:noFill/>
            <a:ln w="57150" cap="sq">
              <a:solidFill>
                <a:srgbClr val="5BFF5B"/>
              </a:solidFill>
              <a:round/>
              <a:headEnd type="none" w="sm" len="sm"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42900" y="1901825"/>
            <a:ext cx="84582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“Like Dissolves Like”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lyer (Standard)">
  <a:themeElements>
    <a:clrScheme name="Flyer (Standard) 1">
      <a:dk1>
        <a:srgbClr val="000000"/>
      </a:dk1>
      <a:lt1>
        <a:srgbClr val="CBCBCB"/>
      </a:lt1>
      <a:dk2>
        <a:srgbClr val="003366"/>
      </a:dk2>
      <a:lt2>
        <a:srgbClr val="CCECFF"/>
      </a:lt2>
      <a:accent1>
        <a:srgbClr val="8381B3"/>
      </a:accent1>
      <a:accent2>
        <a:srgbClr val="336699"/>
      </a:accent2>
      <a:accent3>
        <a:srgbClr val="AAADB8"/>
      </a:accent3>
      <a:accent4>
        <a:srgbClr val="ADADAD"/>
      </a:accent4>
      <a:accent5>
        <a:srgbClr val="C1C1D6"/>
      </a:accent5>
      <a:accent6>
        <a:srgbClr val="2D5C8A"/>
      </a:accent6>
      <a:hlink>
        <a:srgbClr val="5B6192"/>
      </a:hlink>
      <a:folHlink>
        <a:srgbClr val="B2B2B2"/>
      </a:folHlink>
    </a:clrScheme>
    <a:fontScheme name="Flyer (Standard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lyer (Standard)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yer (Standard)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Office\Templates\Presentations\Flyer (Standard).pot</Template>
  <TotalTime>2020</TotalTime>
  <Words>301</Words>
  <Application>Microsoft Office PowerPoint</Application>
  <PresentationFormat>On-screen Show (4:3)</PresentationFormat>
  <Paragraphs>90</Paragraphs>
  <Slides>14</Slides>
  <Notes>0</Notes>
  <HiddenSlides>2</HiddenSlides>
  <MMClips>3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Arial Black</vt:lpstr>
      <vt:lpstr>Arial</vt:lpstr>
      <vt:lpstr>Wingdings</vt:lpstr>
      <vt:lpstr>Arial Narrow</vt:lpstr>
      <vt:lpstr>Symbol</vt:lpstr>
      <vt:lpstr>Flyer (Standard)</vt:lpstr>
      <vt:lpstr>Microsoft Clip Gallery</vt:lpstr>
      <vt:lpstr>I. The Nature of Solutions  </vt:lpstr>
      <vt:lpstr>A. Definitions</vt:lpstr>
      <vt:lpstr>A. Definitions</vt:lpstr>
      <vt:lpstr>B. Solvation</vt:lpstr>
      <vt:lpstr>B. Solvation</vt:lpstr>
      <vt:lpstr>B. Solvation</vt:lpstr>
      <vt:lpstr>B. Solvation</vt:lpstr>
      <vt:lpstr>B. Solvation</vt:lpstr>
      <vt:lpstr>B. Solvation</vt:lpstr>
      <vt:lpstr>B. Solvation</vt:lpstr>
      <vt:lpstr>C. Solubility</vt:lpstr>
      <vt:lpstr>C. Solubility</vt:lpstr>
      <vt:lpstr>C. Solubility</vt:lpstr>
      <vt:lpstr>C. Solubility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The Nature of Solutions</dc:title>
  <dc:creator>Mrs. Johannesson</dc:creator>
  <cp:lastModifiedBy>mshull</cp:lastModifiedBy>
  <cp:revision>155</cp:revision>
  <cp:lastPrinted>2000-04-27T03:50:31Z</cp:lastPrinted>
  <dcterms:created xsi:type="dcterms:W3CDTF">2000-04-15T23:40:04Z</dcterms:created>
  <dcterms:modified xsi:type="dcterms:W3CDTF">2016-05-03T14:45:04Z</dcterms:modified>
</cp:coreProperties>
</file>