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4" r:id="rId2"/>
    <p:sldId id="259" r:id="rId3"/>
    <p:sldId id="260" r:id="rId4"/>
    <p:sldId id="258" r:id="rId5"/>
    <p:sldId id="261" r:id="rId6"/>
    <p:sldId id="257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6BB23-298F-48B5-B87A-16E750139CFE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86F8A-9805-4CCC-8878-4ABD00AD5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9D6EBD-F182-4284-B582-207824276D87}" type="slidenum">
              <a:rPr lang="en-US"/>
              <a:pPr/>
              <a:t>1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6400" y="2590800"/>
            <a:ext cx="8334375" cy="1143000"/>
          </a:xfrm>
        </p:spPr>
        <p:txBody>
          <a:bodyPr anchor="t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58863"/>
            <a:ext cx="9144000" cy="763587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 sz="4000"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7DACC3C8-C2ED-4B48-9BAB-74288DFA980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248" name="Picture 8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013" y="1835150"/>
            <a:ext cx="878998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9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62763" y="6288088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CC"/>
                </a:solidFill>
                <a:latin typeface="Arial Narrow" pitchFamily="34" charset="0"/>
              </a:rPr>
              <a:t>I</a:t>
            </a:r>
            <a:endParaRPr lang="en-US" sz="2400">
              <a:solidFill>
                <a:srgbClr val="FFFFCC"/>
              </a:solidFill>
              <a:latin typeface="Arial Narrow" pitchFamily="34" charset="0"/>
            </a:endParaRPr>
          </a:p>
        </p:txBody>
      </p:sp>
      <p:sp>
        <p:nvSpPr>
          <p:cNvPr id="1025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34263" y="6288088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CC"/>
                </a:solidFill>
                <a:latin typeface="Arial Narrow" pitchFamily="34" charset="0"/>
              </a:rPr>
              <a:t>II</a:t>
            </a:r>
            <a:endParaRPr lang="en-US" sz="2400">
              <a:solidFill>
                <a:srgbClr val="FFFFCC"/>
              </a:solidFill>
              <a:latin typeface="Arial Narrow" pitchFamily="34" charset="0"/>
            </a:endParaRPr>
          </a:p>
        </p:txBody>
      </p:sp>
      <p:sp>
        <p:nvSpPr>
          <p:cNvPr id="1025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07350" y="6288088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CC"/>
                </a:solidFill>
                <a:latin typeface="Arial Narrow" pitchFamily="34" charset="0"/>
              </a:rPr>
              <a:t>III</a:t>
            </a:r>
            <a:endParaRPr lang="en-US" sz="2400">
              <a:solidFill>
                <a:srgbClr val="FFFFCC"/>
              </a:solidFill>
              <a:latin typeface="Arial Narrow" pitchFamily="34" charset="0"/>
            </a:endParaRPr>
          </a:p>
        </p:txBody>
      </p:sp>
      <p:sp>
        <p:nvSpPr>
          <p:cNvPr id="10253" name="AutoShape 13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8580438" y="6288088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CC"/>
                </a:solidFill>
                <a:latin typeface="Arial Narrow" pitchFamily="34" charset="0"/>
              </a:rPr>
              <a:t>IV</a:t>
            </a:r>
            <a:endParaRPr lang="en-US" sz="2400">
              <a:solidFill>
                <a:srgbClr val="FFFFCC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16669-FE51-4A0C-8D2E-0E16AB3049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0813"/>
            <a:ext cx="2044700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813"/>
            <a:ext cx="5981700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19D5A-D498-4016-9C18-0D62C7A3B0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DDA4F-6D81-465B-ABA2-4F2D3D6606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FC481-D99F-497C-887F-346ECFBE6D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8750"/>
            <a:ext cx="4013200" cy="4629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428750"/>
            <a:ext cx="4013200" cy="4629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D962E-3FF2-4CDF-A6FA-EF53003DAC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2A8B2-A0E2-4E1A-8509-ED2A13C6D9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03F3B-3AC4-4D94-A8B6-B1E3AEF9F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0CC83-4903-412E-BA6E-BDECEDEA2C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91B1C-3313-4D26-A197-D519A5F350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FF6CF-C735-452E-B2E9-1A382DDA74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0813"/>
            <a:ext cx="77216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28750"/>
            <a:ext cx="817880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/>
            </a:lvl1pPr>
          </a:lstStyle>
          <a:p>
            <a:pPr algn="ctr" eaLnBrk="0" fontAlgn="base" hangingPunct="0">
              <a:spcAft>
                <a:spcPct val="0"/>
              </a:spcAft>
            </a:pPr>
            <a:r>
              <a:rPr lang="en-US">
                <a:solidFill>
                  <a:srgbClr val="FFFFCC"/>
                </a:solidFill>
              </a:rPr>
              <a:t>C. Johannesson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/>
            </a:lvl1pPr>
          </a:lstStyle>
          <a:p>
            <a:pPr eaLnBrk="0" fontAlgn="base" hangingPunct="0">
              <a:spcAft>
                <a:spcPct val="0"/>
              </a:spcAft>
            </a:pPr>
            <a:fld id="{48E11CBF-53C5-4123-9715-3393B1D7CE14}" type="slidenum">
              <a:rPr lang="en-US">
                <a:solidFill>
                  <a:srgbClr val="FFFFCC"/>
                </a:solidFill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  <p:pic>
        <p:nvPicPr>
          <p:cNvPr id="9223" name="Picture 7" descr="paint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013" y="962025"/>
            <a:ext cx="878998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9pPr>
    </p:titleStyle>
    <p:bodyStyle>
      <a:lvl1pPr marL="287338" indent="-2873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rgbClr val="FFFFCC"/>
          </a:solidFill>
          <a:latin typeface="+mn-lt"/>
          <a:ea typeface="+mn-ea"/>
          <a:cs typeface="+mn-cs"/>
        </a:defRPr>
      </a:lvl1pPr>
      <a:lvl2pPr marL="636588" indent="-2349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3200">
          <a:solidFill>
            <a:srgbClr val="FFFFCC"/>
          </a:solidFill>
          <a:latin typeface="+mn-lt"/>
        </a:defRPr>
      </a:lvl2pPr>
      <a:lvl3pPr marL="919163" indent="-1682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3200">
          <a:solidFill>
            <a:srgbClr val="FFFF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3200">
          <a:solidFill>
            <a:srgbClr val="FFFF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5181600"/>
          </a:xfrm>
        </p:spPr>
        <p:txBody>
          <a:bodyPr/>
          <a:lstStyle/>
          <a:p>
            <a:pPr marL="463550" lvl="1" indent="-6350" eaLnBrk="0" hangingPunct="0">
              <a:spcBef>
                <a:spcPct val="0"/>
              </a:spcBef>
              <a:buFontTx/>
              <a:buNone/>
            </a:pPr>
            <a:r>
              <a:rPr lang="en-US" dirty="0"/>
              <a:t>A few transition metals have only one ionic charge.</a:t>
            </a:r>
          </a:p>
          <a:p>
            <a:pPr marL="463550" lvl="1" indent="-6350" eaLnBrk="0" hangingPunct="0">
              <a:spcBef>
                <a:spcPct val="0"/>
              </a:spcBef>
            </a:pPr>
            <a:endParaRPr lang="en-US" dirty="0"/>
          </a:p>
          <a:p>
            <a:pPr lvl="2" eaLnBrk="0" hangingPunct="0">
              <a:spcBef>
                <a:spcPct val="0"/>
              </a:spcBef>
            </a:pPr>
            <a:r>
              <a:rPr lang="en-US" dirty="0" smtClean="0"/>
              <a:t> The </a:t>
            </a:r>
            <a:r>
              <a:rPr lang="en-US" dirty="0"/>
              <a:t>names of these </a:t>
            </a:r>
            <a:r>
              <a:rPr lang="en-US" dirty="0" err="1"/>
              <a:t>cations</a:t>
            </a:r>
            <a:r>
              <a:rPr lang="en-US" dirty="0"/>
              <a:t> do not have a Roman numeral.</a:t>
            </a:r>
          </a:p>
          <a:p>
            <a:pPr lvl="2" eaLnBrk="0" hangingPunct="0">
              <a:spcBef>
                <a:spcPct val="0"/>
              </a:spcBef>
            </a:pPr>
            <a:endParaRPr lang="en-US" dirty="0"/>
          </a:p>
          <a:p>
            <a:pPr lvl="2" eaLnBrk="0" hangingPunct="0">
              <a:spcBef>
                <a:spcPct val="0"/>
              </a:spcBef>
            </a:pPr>
            <a:r>
              <a:rPr lang="en-US" dirty="0" smtClean="0"/>
              <a:t> These </a:t>
            </a:r>
            <a:r>
              <a:rPr lang="en-US" dirty="0"/>
              <a:t>exceptions include silver, with </a:t>
            </a:r>
            <a:r>
              <a:rPr lang="en-US" dirty="0" err="1"/>
              <a:t>cations</a:t>
            </a:r>
            <a:r>
              <a:rPr lang="en-US" dirty="0"/>
              <a:t> that have a 1+ charge (Ag</a:t>
            </a:r>
            <a:r>
              <a:rPr lang="en-US" baseline="30000" dirty="0"/>
              <a:t>+</a:t>
            </a:r>
            <a:r>
              <a:rPr lang="en-US" dirty="0"/>
              <a:t>), as well as cadmium and zinc, with </a:t>
            </a:r>
            <a:r>
              <a:rPr lang="en-US" dirty="0" err="1"/>
              <a:t>cations</a:t>
            </a:r>
            <a:r>
              <a:rPr lang="en-US" dirty="0"/>
              <a:t> that have a 2+ charge (Cd</a:t>
            </a:r>
            <a:r>
              <a:rPr lang="en-US" baseline="30000" dirty="0"/>
              <a:t>2+</a:t>
            </a:r>
            <a:r>
              <a:rPr lang="en-US" dirty="0"/>
              <a:t> and Zn</a:t>
            </a:r>
            <a:r>
              <a:rPr lang="en-US" baseline="30000" dirty="0"/>
              <a:t>2</a:t>
            </a:r>
            <a:r>
              <a:rPr lang="en-US" baseline="30000" dirty="0" smtClean="0"/>
              <a:t>+</a:t>
            </a:r>
            <a:r>
              <a:rPr lang="en-US" dirty="0" smtClean="0"/>
              <a:t>).</a:t>
            </a:r>
            <a:endParaRPr lang="en-US" dirty="0" smtClean="0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title"/>
          </p:nvPr>
        </p:nvSpPr>
        <p:spPr>
          <a:xfrm>
            <a:off x="3276600" y="0"/>
            <a:ext cx="5562600" cy="677863"/>
          </a:xfrm>
        </p:spPr>
        <p:txBody>
          <a:bodyPr/>
          <a:lstStyle/>
          <a:p>
            <a:r>
              <a:rPr lang="en-US" dirty="0"/>
              <a:t>Monatomic 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Ionic Nomenclature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Consider the following:</a:t>
            </a:r>
          </a:p>
          <a:p>
            <a:pPr lvl="1"/>
            <a:r>
              <a:rPr lang="en-US"/>
              <a:t>Does it contain a polyatomic ion?</a:t>
            </a:r>
          </a:p>
          <a:p>
            <a:pPr lvl="2"/>
            <a:r>
              <a:rPr lang="en-US" i="1"/>
              <a:t>-ide</a:t>
            </a:r>
            <a:r>
              <a:rPr lang="en-US"/>
              <a:t>, 2 elements </a:t>
            </a:r>
            <a:r>
              <a:rPr lang="en-US">
                <a:sym typeface="Symbol" pitchFamily="18" charset="2"/>
              </a:rPr>
              <a:t> no</a:t>
            </a:r>
          </a:p>
          <a:p>
            <a:pPr lvl="2"/>
            <a:r>
              <a:rPr lang="en-US" i="1">
                <a:sym typeface="Symbol" pitchFamily="18" charset="2"/>
              </a:rPr>
              <a:t>-ate</a:t>
            </a:r>
            <a:r>
              <a:rPr lang="en-US">
                <a:sym typeface="Symbol" pitchFamily="18" charset="2"/>
              </a:rPr>
              <a:t>, </a:t>
            </a:r>
            <a:r>
              <a:rPr lang="en-US" i="1">
                <a:sym typeface="Symbol" pitchFamily="18" charset="2"/>
              </a:rPr>
              <a:t>-ite</a:t>
            </a:r>
            <a:r>
              <a:rPr lang="en-US">
                <a:sym typeface="Symbol" pitchFamily="18" charset="2"/>
              </a:rPr>
              <a:t>, 3+ elements  yes</a:t>
            </a:r>
          </a:p>
          <a:p>
            <a:pPr lvl="1"/>
            <a:r>
              <a:rPr lang="en-US">
                <a:sym typeface="Symbol" pitchFamily="18" charset="2"/>
              </a:rPr>
              <a:t>Does it contain a Roman numeral?</a:t>
            </a:r>
          </a:p>
          <a:p>
            <a:pPr lvl="2"/>
            <a:r>
              <a:rPr lang="en-US">
                <a:sym typeface="Symbol" pitchFamily="18" charset="2"/>
              </a:rPr>
              <a:t>Check the table for metals not in Groups 1 or 2.</a:t>
            </a:r>
          </a:p>
          <a:p>
            <a:pPr lvl="1"/>
            <a:r>
              <a:rPr lang="en-US">
                <a:sym typeface="Symbol" pitchFamily="18" charset="2"/>
              </a:rPr>
              <a:t>No prefixes!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428750"/>
            <a:ext cx="7489825" cy="1654175"/>
          </a:xfrm>
        </p:spPr>
        <p:txBody>
          <a:bodyPr/>
          <a:lstStyle/>
          <a:p>
            <a:pPr algn="ctr">
              <a:spcBef>
                <a:spcPct val="0"/>
              </a:spcBef>
              <a:buFont typeface="Monotype Sorts" pitchFamily="2" charset="2"/>
              <a:buNone/>
            </a:pPr>
            <a:r>
              <a:rPr lang="en-US" b="1"/>
              <a:t>Common Ion Charges</a:t>
            </a:r>
            <a:endParaRPr lang="en-US"/>
          </a:p>
        </p:txBody>
      </p:sp>
      <p:pic>
        <p:nvPicPr>
          <p:cNvPr id="156676" name="Picture 4" descr="pertable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 b="29887"/>
          <a:stretch>
            <a:fillRect/>
          </a:stretch>
        </p:blipFill>
        <p:spPr bwMode="auto">
          <a:xfrm>
            <a:off x="34925" y="2727325"/>
            <a:ext cx="9107488" cy="3532188"/>
          </a:xfrm>
          <a:prstGeom prst="rect">
            <a:avLst/>
          </a:prstGeom>
          <a:noFill/>
        </p:spPr>
      </p:pic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74613" y="2292350"/>
            <a:ext cx="5651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CC00"/>
                </a:solidFill>
                <a:latin typeface="Times New Roman" pitchFamily="18" charset="0"/>
              </a:rPr>
              <a:t>1+</a:t>
            </a:r>
            <a:endParaRPr lang="en-US" sz="24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56678" name="Text Box 6"/>
          <p:cNvSpPr txBox="1">
            <a:spLocks noChangeArrowheads="1"/>
          </p:cNvSpPr>
          <p:nvPr/>
        </p:nvSpPr>
        <p:spPr bwMode="auto">
          <a:xfrm>
            <a:off x="585788" y="2790825"/>
            <a:ext cx="5651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CC00"/>
                </a:solidFill>
                <a:latin typeface="Times New Roman" pitchFamily="18" charset="0"/>
              </a:rPr>
              <a:t>2+</a:t>
            </a:r>
            <a:endParaRPr lang="en-US" sz="24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56679" name="Text Box 7"/>
          <p:cNvSpPr txBox="1">
            <a:spLocks noChangeArrowheads="1"/>
          </p:cNvSpPr>
          <p:nvPr/>
        </p:nvSpPr>
        <p:spPr bwMode="auto">
          <a:xfrm>
            <a:off x="6040438" y="2790825"/>
            <a:ext cx="5651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CC00"/>
                </a:solidFill>
                <a:latin typeface="Times New Roman" pitchFamily="18" charset="0"/>
              </a:rPr>
              <a:t>3+</a:t>
            </a:r>
            <a:endParaRPr lang="en-US" sz="24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56680" name="Text Box 8"/>
          <p:cNvSpPr txBox="1">
            <a:spLocks noChangeArrowheads="1"/>
          </p:cNvSpPr>
          <p:nvPr/>
        </p:nvSpPr>
        <p:spPr bwMode="auto">
          <a:xfrm>
            <a:off x="6480175" y="2790825"/>
            <a:ext cx="6985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CC00"/>
                </a:solidFill>
                <a:latin typeface="Times New Roman" pitchFamily="18" charset="0"/>
              </a:rPr>
              <a:t>NA</a:t>
            </a:r>
            <a:endParaRPr lang="en-US" sz="24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56681" name="Text Box 9"/>
          <p:cNvSpPr txBox="1">
            <a:spLocks noChangeArrowheads="1"/>
          </p:cNvSpPr>
          <p:nvPr/>
        </p:nvSpPr>
        <p:spPr bwMode="auto">
          <a:xfrm>
            <a:off x="7085013" y="2790825"/>
            <a:ext cx="48101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CC00"/>
                </a:solidFill>
                <a:latin typeface="Times New Roman" pitchFamily="18" charset="0"/>
              </a:rPr>
              <a:t>3-</a:t>
            </a:r>
            <a:endParaRPr lang="en-US" sz="24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56682" name="Text Box 10"/>
          <p:cNvSpPr txBox="1">
            <a:spLocks noChangeArrowheads="1"/>
          </p:cNvSpPr>
          <p:nvPr/>
        </p:nvSpPr>
        <p:spPr bwMode="auto">
          <a:xfrm>
            <a:off x="7583488" y="2790825"/>
            <a:ext cx="48101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CC00"/>
                </a:solidFill>
                <a:latin typeface="Times New Roman" pitchFamily="18" charset="0"/>
              </a:rPr>
              <a:t>2-</a:t>
            </a:r>
            <a:endParaRPr lang="en-US" sz="24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56683" name="Text Box 11"/>
          <p:cNvSpPr txBox="1">
            <a:spLocks noChangeArrowheads="1"/>
          </p:cNvSpPr>
          <p:nvPr/>
        </p:nvSpPr>
        <p:spPr bwMode="auto">
          <a:xfrm>
            <a:off x="8077200" y="2790825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CC00"/>
                </a:solidFill>
                <a:latin typeface="Times New Roman" pitchFamily="18" charset="0"/>
              </a:rPr>
              <a:t>1-</a:t>
            </a:r>
            <a:endParaRPr lang="en-US" sz="24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56684" name="Text Box 12"/>
          <p:cNvSpPr txBox="1">
            <a:spLocks noChangeArrowheads="1"/>
          </p:cNvSpPr>
          <p:nvPr/>
        </p:nvSpPr>
        <p:spPr bwMode="auto">
          <a:xfrm>
            <a:off x="8629650" y="2292350"/>
            <a:ext cx="3619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CC00"/>
                </a:solidFill>
                <a:latin typeface="Times New Roman" pitchFamily="18" charset="0"/>
              </a:rPr>
              <a:t>0</a:t>
            </a:r>
            <a:endParaRPr lang="en-US" sz="24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56685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Ionic Nomenclature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 autoUpdateAnimBg="0" advAuto="0"/>
      <p:bldP spid="156677" grpId="0" autoUpdateAnimBg="0"/>
      <p:bldP spid="156678" grpId="0" autoUpdateAnimBg="0"/>
      <p:bldP spid="156679" grpId="0" autoUpdateAnimBg="0"/>
      <p:bldP spid="156680" grpId="0" autoUpdateAnimBg="0"/>
      <p:bldP spid="156681" grpId="0" autoUpdateAnimBg="0"/>
      <p:bldP spid="156682" grpId="0" autoUpdateAnimBg="0"/>
      <p:bldP spid="156683" grpId="0" autoUpdateAnimBg="0"/>
      <p:bldP spid="15668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Ionic Nomenclature</a:t>
            </a:r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71055" y="1290205"/>
            <a:ext cx="8178800" cy="5243513"/>
          </a:xfrm>
        </p:spPr>
        <p:txBody>
          <a:bodyPr/>
          <a:lstStyle/>
          <a:p>
            <a:pPr algn="ctr">
              <a:spcBef>
                <a:spcPct val="0"/>
              </a:spcBef>
              <a:buFont typeface="Monotype Sorts" pitchFamily="2" charset="2"/>
              <a:buNone/>
            </a:pPr>
            <a:r>
              <a:rPr lang="en-US" b="1" dirty="0"/>
              <a:t>Ionic Names</a:t>
            </a:r>
          </a:p>
          <a:p>
            <a:pPr>
              <a:spcBef>
                <a:spcPct val="80000"/>
              </a:spcBef>
            </a:pPr>
            <a:r>
              <a:rPr lang="en-US" dirty="0"/>
              <a:t>Write the names of both ions, </a:t>
            </a:r>
            <a:r>
              <a:rPr lang="en-US" dirty="0" err="1"/>
              <a:t>cation</a:t>
            </a:r>
            <a:r>
              <a:rPr lang="en-US" dirty="0"/>
              <a:t> first. </a:t>
            </a:r>
          </a:p>
          <a:p>
            <a:pPr>
              <a:spcBef>
                <a:spcPct val="80000"/>
              </a:spcBef>
            </a:pPr>
            <a:r>
              <a:rPr lang="en-US" dirty="0"/>
              <a:t>Change ending of monatomic ions to </a:t>
            </a:r>
            <a:r>
              <a:rPr lang="en-US" dirty="0">
                <a:solidFill>
                  <a:schemeClr val="tx2"/>
                </a:solidFill>
              </a:rPr>
              <a:t>-</a:t>
            </a:r>
            <a:r>
              <a:rPr lang="en-US" dirty="0" err="1">
                <a:solidFill>
                  <a:schemeClr val="tx2"/>
                </a:solidFill>
              </a:rPr>
              <a:t>ide</a:t>
            </a:r>
            <a:r>
              <a:rPr lang="en-US" dirty="0"/>
              <a:t>.</a:t>
            </a:r>
          </a:p>
          <a:p>
            <a:pPr>
              <a:spcBef>
                <a:spcPct val="80000"/>
              </a:spcBef>
            </a:pPr>
            <a:r>
              <a:rPr lang="en-US" dirty="0">
                <a:solidFill>
                  <a:schemeClr val="tx2"/>
                </a:solidFill>
              </a:rPr>
              <a:t>Polyatomic ions</a:t>
            </a:r>
            <a:r>
              <a:rPr lang="en-US" dirty="0">
                <a:solidFill>
                  <a:schemeClr val="tx1"/>
                </a:solidFill>
              </a:rPr>
              <a:t> have special names.</a:t>
            </a:r>
            <a:r>
              <a:rPr lang="en-US" dirty="0"/>
              <a:t> </a:t>
            </a: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ct val="80000"/>
              </a:spcBef>
            </a:pPr>
            <a:r>
              <a:rPr lang="en-US" dirty="0"/>
              <a:t>Stock System - Use </a:t>
            </a:r>
            <a:r>
              <a:rPr lang="en-US" dirty="0">
                <a:solidFill>
                  <a:schemeClr val="accent2"/>
                </a:solidFill>
              </a:rPr>
              <a:t>Roman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numerals</a:t>
            </a:r>
            <a:r>
              <a:rPr lang="en-US" dirty="0"/>
              <a:t> to show the ion’s charge if more than one is possible. Overall charge must equal zero.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9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9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9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9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3"/>
          <p:cNvSpPr>
            <a:spLocks noChangeArrowheads="1"/>
          </p:cNvSpPr>
          <p:nvPr/>
        </p:nvSpPr>
        <p:spPr bwMode="auto">
          <a:xfrm>
            <a:off x="479425" y="1946275"/>
            <a:ext cx="5259388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z"/>
            </a:pPr>
            <a:r>
              <a:rPr kumimoji="1" lang="en-US" sz="3200" b="1">
                <a:solidFill>
                  <a:srgbClr val="FFFFCC"/>
                </a:solidFill>
              </a:rPr>
              <a:t>potassium chloride</a:t>
            </a:r>
          </a:p>
          <a:p>
            <a:pPr marL="287338" indent="-28733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z"/>
            </a:pPr>
            <a:endParaRPr kumimoji="1" lang="en-US" sz="3200" b="1">
              <a:solidFill>
                <a:srgbClr val="FFFFCC"/>
              </a:solidFill>
            </a:endParaRPr>
          </a:p>
          <a:p>
            <a:pPr marL="287338" indent="-28733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z"/>
            </a:pPr>
            <a:r>
              <a:rPr kumimoji="1" lang="en-US" sz="3200" b="1">
                <a:solidFill>
                  <a:srgbClr val="FFFFCC"/>
                </a:solidFill>
              </a:rPr>
              <a:t>magnesium nitrate</a:t>
            </a:r>
          </a:p>
          <a:p>
            <a:pPr marL="287338" indent="-28733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z"/>
            </a:pPr>
            <a:endParaRPr kumimoji="1" lang="en-US" sz="3200" b="1">
              <a:solidFill>
                <a:srgbClr val="FFFFCC"/>
              </a:solidFill>
            </a:endParaRPr>
          </a:p>
          <a:p>
            <a:pPr marL="287338" indent="-28733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z"/>
            </a:pPr>
            <a:r>
              <a:rPr kumimoji="1" lang="en-US" sz="3200" b="1">
                <a:solidFill>
                  <a:srgbClr val="FFFFCC"/>
                </a:solidFill>
              </a:rPr>
              <a:t>copper(II) chloride</a:t>
            </a:r>
            <a:endParaRPr kumimoji="1" lang="en-US" sz="3200">
              <a:solidFill>
                <a:srgbClr val="FFFFCC"/>
              </a:solidFill>
            </a:endParaRPr>
          </a:p>
          <a:p>
            <a:pPr marL="636588" lvl="1" indent="-23495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y"/>
            </a:pPr>
            <a:endParaRPr kumimoji="1" lang="en-US" sz="3200">
              <a:solidFill>
                <a:srgbClr val="FFFFCC"/>
              </a:solidFill>
            </a:endParaRPr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433388" y="2578100"/>
            <a:ext cx="242728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y"/>
            </a:pPr>
            <a:r>
              <a:rPr kumimoji="1" lang="en-US" sz="3200">
                <a:solidFill>
                  <a:srgbClr val="FFFFCC"/>
                </a:solidFill>
              </a:rPr>
              <a:t>K</a:t>
            </a:r>
            <a:r>
              <a:rPr kumimoji="1" lang="en-US" sz="3200" baseline="30000">
                <a:solidFill>
                  <a:srgbClr val="FFFFCC"/>
                </a:solidFill>
              </a:rPr>
              <a:t>+  </a:t>
            </a:r>
            <a:r>
              <a:rPr kumimoji="1" lang="en-US" sz="3200">
                <a:solidFill>
                  <a:srgbClr val="FFFFCC"/>
                </a:solidFill>
              </a:rPr>
              <a:t>Cl</a:t>
            </a:r>
            <a:r>
              <a:rPr kumimoji="1" lang="en-US" sz="3200" baseline="30000">
                <a:solidFill>
                  <a:srgbClr val="FFFFCC"/>
                </a:solidFill>
                <a:latin typeface="Symbol" pitchFamily="18" charset="2"/>
              </a:rPr>
              <a:t>-</a:t>
            </a:r>
            <a:endParaRPr kumimoji="1" lang="en-US" sz="3200">
              <a:solidFill>
                <a:srgbClr val="FFFFCC"/>
              </a:solidFill>
            </a:endParaRPr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433388" y="4024313"/>
            <a:ext cx="3108325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y"/>
            </a:pPr>
            <a:r>
              <a:rPr kumimoji="1" lang="en-US" sz="3200">
                <a:solidFill>
                  <a:srgbClr val="FFFFCC"/>
                </a:solidFill>
              </a:rPr>
              <a:t>Mg</a:t>
            </a:r>
            <a:r>
              <a:rPr kumimoji="1" lang="en-US" sz="3200" baseline="30000">
                <a:solidFill>
                  <a:srgbClr val="FFFFCC"/>
                </a:solidFill>
              </a:rPr>
              <a:t>2+  </a:t>
            </a:r>
            <a:r>
              <a:rPr kumimoji="1" lang="en-US" sz="3200">
                <a:solidFill>
                  <a:srgbClr val="FFFFCC"/>
                </a:solidFill>
              </a:rPr>
              <a:t>NO</a:t>
            </a:r>
            <a:r>
              <a:rPr kumimoji="1" lang="en-US" sz="3200" baseline="-25000">
                <a:solidFill>
                  <a:srgbClr val="FFFFCC"/>
                </a:solidFill>
              </a:rPr>
              <a:t>3</a:t>
            </a:r>
            <a:r>
              <a:rPr kumimoji="1" lang="en-US" sz="3200" baseline="30000">
                <a:solidFill>
                  <a:srgbClr val="FFFFCC"/>
                </a:solidFill>
                <a:latin typeface="Symbol" pitchFamily="18" charset="2"/>
              </a:rPr>
              <a:t>-</a:t>
            </a:r>
            <a:endParaRPr kumimoji="1" lang="en-US" sz="3200">
              <a:solidFill>
                <a:srgbClr val="FFFFCC"/>
              </a:solidFill>
            </a:endParaRPr>
          </a:p>
        </p:txBody>
      </p:sp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433388" y="5476875"/>
            <a:ext cx="2735262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y"/>
            </a:pPr>
            <a:r>
              <a:rPr kumimoji="1" lang="en-US" sz="3200">
                <a:solidFill>
                  <a:srgbClr val="FFFFCC"/>
                </a:solidFill>
              </a:rPr>
              <a:t>Cu</a:t>
            </a:r>
            <a:r>
              <a:rPr kumimoji="1" lang="en-US" sz="3200" baseline="30000">
                <a:solidFill>
                  <a:srgbClr val="FFFFCC"/>
                </a:solidFill>
              </a:rPr>
              <a:t>2+  </a:t>
            </a:r>
            <a:r>
              <a:rPr kumimoji="1" lang="en-US" sz="3200">
                <a:solidFill>
                  <a:srgbClr val="FFFFCC"/>
                </a:solidFill>
              </a:rPr>
              <a:t>Cl</a:t>
            </a:r>
            <a:r>
              <a:rPr kumimoji="1" lang="en-US" sz="3200" baseline="30000">
                <a:solidFill>
                  <a:srgbClr val="FFFFCC"/>
                </a:solidFill>
                <a:latin typeface="Symbol" pitchFamily="18" charset="2"/>
              </a:rPr>
              <a:t>-</a:t>
            </a:r>
            <a:endParaRPr kumimoji="1" lang="en-US" sz="3200">
              <a:solidFill>
                <a:srgbClr val="FFFFCC"/>
              </a:solidFill>
            </a:endParaRPr>
          </a:p>
        </p:txBody>
      </p:sp>
      <p:sp>
        <p:nvSpPr>
          <p:cNvPr id="162823" name="Rectangle 7"/>
          <p:cNvSpPr>
            <a:spLocks noChangeArrowheads="1"/>
          </p:cNvSpPr>
          <p:nvPr/>
        </p:nvSpPr>
        <p:spPr bwMode="auto">
          <a:xfrm>
            <a:off x="4173538" y="2570163"/>
            <a:ext cx="3787775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None/>
            </a:pPr>
            <a:r>
              <a:rPr kumimoji="1" lang="en-US" sz="3200">
                <a:solidFill>
                  <a:srgbClr val="FFFFCC"/>
                </a:solidFill>
                <a:sym typeface="Symbol" pitchFamily="18" charset="2"/>
              </a:rPr>
              <a:t>		</a:t>
            </a:r>
            <a:r>
              <a:rPr kumimoji="1" lang="en-US" sz="3200">
                <a:solidFill>
                  <a:srgbClr val="FFFFCC"/>
                </a:solidFill>
              </a:rPr>
              <a:t>KCl</a:t>
            </a:r>
          </a:p>
        </p:txBody>
      </p:sp>
      <p:sp>
        <p:nvSpPr>
          <p:cNvPr id="162824" name="Rectangle 8"/>
          <p:cNvSpPr>
            <a:spLocks noChangeArrowheads="1"/>
          </p:cNvSpPr>
          <p:nvPr/>
        </p:nvSpPr>
        <p:spPr bwMode="auto">
          <a:xfrm>
            <a:off x="4173538" y="4025900"/>
            <a:ext cx="3971925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None/>
            </a:pPr>
            <a:r>
              <a:rPr kumimoji="1" lang="en-US" sz="3200">
                <a:solidFill>
                  <a:srgbClr val="FFFFCC"/>
                </a:solidFill>
                <a:latin typeface="Symbol" pitchFamily="18" charset="2"/>
                <a:sym typeface="Symbol" pitchFamily="18" charset="2"/>
              </a:rPr>
              <a:t></a:t>
            </a:r>
            <a:r>
              <a:rPr kumimoji="1" lang="en-US" sz="3200">
                <a:solidFill>
                  <a:srgbClr val="FFFFCC"/>
                </a:solidFill>
                <a:sym typeface="Symbol" pitchFamily="18" charset="2"/>
              </a:rPr>
              <a:t>		Mg(NO</a:t>
            </a:r>
            <a:r>
              <a:rPr kumimoji="1" lang="en-US" sz="3200" baseline="-25000">
                <a:solidFill>
                  <a:srgbClr val="FFFFCC"/>
                </a:solidFill>
                <a:sym typeface="Symbol" pitchFamily="18" charset="2"/>
              </a:rPr>
              <a:t>3</a:t>
            </a:r>
            <a:r>
              <a:rPr kumimoji="1" lang="en-US" sz="3200">
                <a:solidFill>
                  <a:srgbClr val="FFFFCC"/>
                </a:solidFill>
                <a:sym typeface="Symbol" pitchFamily="18" charset="2"/>
              </a:rPr>
              <a:t>)</a:t>
            </a:r>
            <a:r>
              <a:rPr kumimoji="1" lang="en-US" sz="3200" baseline="-25000">
                <a:solidFill>
                  <a:srgbClr val="FFFFCC"/>
                </a:solidFill>
                <a:sym typeface="Symbol" pitchFamily="18" charset="2"/>
              </a:rPr>
              <a:t>2</a:t>
            </a:r>
            <a:endParaRPr kumimoji="1" lang="en-US" sz="3200">
              <a:solidFill>
                <a:srgbClr val="FFFFCC"/>
              </a:solidFill>
            </a:endParaRPr>
          </a:p>
        </p:txBody>
      </p:sp>
      <p:sp>
        <p:nvSpPr>
          <p:cNvPr id="162825" name="Rectangle 9"/>
          <p:cNvSpPr>
            <a:spLocks noChangeArrowheads="1"/>
          </p:cNvSpPr>
          <p:nvPr/>
        </p:nvSpPr>
        <p:spPr bwMode="auto">
          <a:xfrm>
            <a:off x="4173538" y="5467350"/>
            <a:ext cx="3255962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None/>
            </a:pPr>
            <a:r>
              <a:rPr kumimoji="1" lang="en-US" sz="3200">
                <a:solidFill>
                  <a:srgbClr val="FFFFCC"/>
                </a:solidFill>
                <a:sym typeface="Symbol" pitchFamily="18" charset="2"/>
              </a:rPr>
              <a:t>		CuCl</a:t>
            </a:r>
            <a:r>
              <a:rPr kumimoji="1" lang="en-US" sz="3200" baseline="-25000">
                <a:solidFill>
                  <a:srgbClr val="FFFFCC"/>
                </a:solidFill>
                <a:sym typeface="Symbol" pitchFamily="18" charset="2"/>
              </a:rPr>
              <a:t>2</a:t>
            </a:r>
            <a:endParaRPr kumimoji="1" lang="en-US" sz="3200">
              <a:solidFill>
                <a:srgbClr val="FFFFCC"/>
              </a:solidFill>
            </a:endParaRPr>
          </a:p>
        </p:txBody>
      </p:sp>
      <p:sp>
        <p:nvSpPr>
          <p:cNvPr id="16282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Ionic Nomenclature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2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0" grpId="0" autoUpdateAnimBg="0"/>
      <p:bldP spid="162821" grpId="0" autoUpdateAnimBg="0"/>
      <p:bldP spid="162822" grpId="0" autoUpdateAnimBg="0"/>
      <p:bldP spid="162823" grpId="0" autoUpdateAnimBg="0"/>
      <p:bldP spid="162824" grpId="0" autoUpdateAnimBg="0"/>
      <p:bldP spid="16282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</a:t>
            </a:r>
            <a:r>
              <a:rPr lang="en-US" dirty="0"/>
              <a:t>Nomenclature</a:t>
            </a: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60218" y="1428750"/>
            <a:ext cx="8386763" cy="5096741"/>
          </a:xfrm>
        </p:spPr>
        <p:txBody>
          <a:bodyPr/>
          <a:lstStyle/>
          <a:p>
            <a:pPr algn="ctr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 dirty="0"/>
              <a:t>Ionic Formulas</a:t>
            </a:r>
            <a:endParaRPr lang="en-US" sz="2800" dirty="0"/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800" dirty="0"/>
              <a:t>Write each ion, </a:t>
            </a:r>
            <a:r>
              <a:rPr lang="en-US" sz="2800" dirty="0" err="1"/>
              <a:t>cation</a:t>
            </a:r>
            <a:r>
              <a:rPr lang="en-US" sz="2800" dirty="0"/>
              <a:t> first.  Don’t show charges in the final formula.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800" dirty="0"/>
              <a:t>Overall charge must equal </a:t>
            </a:r>
            <a:r>
              <a:rPr lang="en-US" sz="2800" dirty="0">
                <a:solidFill>
                  <a:schemeClr val="tx2"/>
                </a:solidFill>
              </a:rPr>
              <a:t>zero</a:t>
            </a:r>
            <a:r>
              <a:rPr lang="en-US" sz="2800" dirty="0"/>
              <a:t>.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800" dirty="0"/>
              <a:t>If charges cancel, just write symbols.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800" dirty="0"/>
              <a:t>If not, use subscripts to balance charges.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800" dirty="0"/>
              <a:t>Use parentheses to show more than one </a:t>
            </a:r>
            <a:r>
              <a:rPr lang="en-US" sz="2800" dirty="0">
                <a:solidFill>
                  <a:schemeClr val="tx2"/>
                </a:solidFill>
              </a:rPr>
              <a:t>polyatomic ion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800" dirty="0"/>
              <a:t>Stock System - </a:t>
            </a:r>
            <a:r>
              <a:rPr lang="en-US" sz="2800" dirty="0">
                <a:solidFill>
                  <a:schemeClr val="tx2"/>
                </a:solidFill>
              </a:rPr>
              <a:t>Roman numerals</a:t>
            </a:r>
            <a:r>
              <a:rPr lang="en-US" sz="2800" dirty="0"/>
              <a:t> indicate the ion’s charge.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1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1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1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1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17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17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479425" y="1946275"/>
            <a:ext cx="5259388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z"/>
            </a:pPr>
            <a:r>
              <a:rPr kumimoji="1" lang="en-US" sz="3200" b="1">
                <a:solidFill>
                  <a:srgbClr val="FFFFCC"/>
                </a:solidFill>
              </a:rPr>
              <a:t>NaBr</a:t>
            </a:r>
          </a:p>
          <a:p>
            <a:pPr marL="287338" indent="-28733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z"/>
            </a:pPr>
            <a:endParaRPr kumimoji="1" lang="en-US" sz="3200" b="1">
              <a:solidFill>
                <a:srgbClr val="FFFFCC"/>
              </a:solidFill>
            </a:endParaRPr>
          </a:p>
          <a:p>
            <a:pPr marL="287338" indent="-28733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z"/>
            </a:pPr>
            <a:r>
              <a:rPr kumimoji="1" lang="en-US" sz="3200" b="1">
                <a:solidFill>
                  <a:srgbClr val="FFFFCC"/>
                </a:solidFill>
              </a:rPr>
              <a:t>Na</a:t>
            </a:r>
            <a:r>
              <a:rPr kumimoji="1" lang="en-US" sz="3200" b="1" baseline="-25000">
                <a:solidFill>
                  <a:srgbClr val="FFFFCC"/>
                </a:solidFill>
              </a:rPr>
              <a:t>2</a:t>
            </a:r>
            <a:r>
              <a:rPr kumimoji="1" lang="en-US" sz="3200" b="1">
                <a:solidFill>
                  <a:srgbClr val="FFFFCC"/>
                </a:solidFill>
              </a:rPr>
              <a:t>CO</a:t>
            </a:r>
            <a:r>
              <a:rPr kumimoji="1" lang="en-US" sz="3200" b="1" baseline="-25000">
                <a:solidFill>
                  <a:srgbClr val="FFFFCC"/>
                </a:solidFill>
              </a:rPr>
              <a:t>3</a:t>
            </a:r>
            <a:endParaRPr kumimoji="1" lang="en-US" sz="3200" b="1">
              <a:solidFill>
                <a:srgbClr val="FFFFCC"/>
              </a:solidFill>
            </a:endParaRPr>
          </a:p>
          <a:p>
            <a:pPr marL="287338" indent="-28733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z"/>
            </a:pPr>
            <a:endParaRPr kumimoji="1" lang="en-US" sz="3200" b="1">
              <a:solidFill>
                <a:srgbClr val="FFFFCC"/>
              </a:solidFill>
            </a:endParaRPr>
          </a:p>
          <a:p>
            <a:pPr marL="287338" indent="-28733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z"/>
            </a:pPr>
            <a:r>
              <a:rPr kumimoji="1" lang="en-US" sz="3200" b="1">
                <a:solidFill>
                  <a:srgbClr val="FFFFCC"/>
                </a:solidFill>
              </a:rPr>
              <a:t>FeCl</a:t>
            </a:r>
            <a:r>
              <a:rPr kumimoji="1" lang="en-US" sz="3200" b="1" baseline="-25000">
                <a:solidFill>
                  <a:srgbClr val="FFFFCC"/>
                </a:solidFill>
              </a:rPr>
              <a:t>3</a:t>
            </a:r>
            <a:endParaRPr kumimoji="1" lang="en-US" sz="3200">
              <a:solidFill>
                <a:srgbClr val="FFFFCC"/>
              </a:solidFill>
            </a:endParaRPr>
          </a:p>
          <a:p>
            <a:pPr marL="636588" lvl="1" indent="-23495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y"/>
            </a:pPr>
            <a:endParaRPr kumimoji="1" lang="en-US" sz="3200">
              <a:solidFill>
                <a:srgbClr val="FFFFCC"/>
              </a:solidFill>
            </a:endParaRP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433388" y="2590800"/>
            <a:ext cx="525938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y"/>
            </a:pPr>
            <a:r>
              <a:rPr kumimoji="1" lang="en-US" sz="3200">
                <a:solidFill>
                  <a:srgbClr val="FFFFCC"/>
                </a:solidFill>
              </a:rPr>
              <a:t>sodium bromide </a:t>
            </a: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433388" y="4037013"/>
            <a:ext cx="5259387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y"/>
            </a:pPr>
            <a:r>
              <a:rPr kumimoji="1" lang="en-US" sz="3200">
                <a:solidFill>
                  <a:srgbClr val="FFFFCC"/>
                </a:solidFill>
              </a:rPr>
              <a:t>sodium carbonate</a:t>
            </a:r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433388" y="5476875"/>
            <a:ext cx="5259387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y"/>
            </a:pPr>
            <a:r>
              <a:rPr kumimoji="1" lang="en-US" sz="3200">
                <a:solidFill>
                  <a:srgbClr val="FFFFCC"/>
                </a:solidFill>
              </a:rPr>
              <a:t>iron(III) chloride</a:t>
            </a:r>
          </a:p>
        </p:txBody>
      </p:sp>
      <p:sp>
        <p:nvSpPr>
          <p:cNvPr id="1607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Ionic Nomenclature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2" grpId="0" autoUpdateAnimBg="0"/>
      <p:bldP spid="160773" grpId="0" autoUpdateAnimBg="0"/>
      <p:bldP spid="160774" grpId="0" autoUpdateAnimBg="0"/>
    </p:bldLst>
  </p:timing>
</p:sld>
</file>

<file path=ppt/theme/theme1.xml><?xml version="1.0" encoding="utf-8"?>
<a:theme xmlns:a="http://schemas.openxmlformats.org/drawingml/2006/main" name="Contemporary Portrait">
  <a:themeElements>
    <a:clrScheme name="">
      <a:dk1>
        <a:srgbClr val="000000"/>
      </a:dk1>
      <a:lt1>
        <a:srgbClr val="FFFFCC"/>
      </a:lt1>
      <a:dk2>
        <a:srgbClr val="000066"/>
      </a:dk2>
      <a:lt2>
        <a:srgbClr val="FFCC00"/>
      </a:lt2>
      <a:accent1>
        <a:srgbClr val="FFCC00"/>
      </a:accent1>
      <a:accent2>
        <a:srgbClr val="FFCC00"/>
      </a:accent2>
      <a:accent3>
        <a:srgbClr val="AAAAB8"/>
      </a:accent3>
      <a:accent4>
        <a:srgbClr val="DADAAE"/>
      </a:accent4>
      <a:accent5>
        <a:srgbClr val="FFE2AA"/>
      </a:accent5>
      <a:accent6>
        <a:srgbClr val="E7B900"/>
      </a:accent6>
      <a:hlink>
        <a:srgbClr val="FFFF00"/>
      </a:hlink>
      <a:folHlink>
        <a:srgbClr val="3399FF"/>
      </a:folHlink>
    </a:clrScheme>
    <a:fontScheme name="Contemporary Portrai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3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Monotype Sorts" pitchFamily="2" charset="2"/>
          <a:buChar char="y"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3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Monotype Sorts" pitchFamily="2" charset="2"/>
          <a:buChar char="y"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291</Words>
  <Application>Microsoft Office PowerPoint</Application>
  <PresentationFormat>On-screen Show (4:3)</PresentationFormat>
  <Paragraphs>60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Contemporary Portrait</vt:lpstr>
      <vt:lpstr>Monatomic Ions</vt:lpstr>
      <vt:lpstr>C. Ionic Nomenclature</vt:lpstr>
      <vt:lpstr>C. Ionic Nomenclature</vt:lpstr>
      <vt:lpstr>C. Ionic Nomenclature</vt:lpstr>
      <vt:lpstr>C. Ionic Nomenclature</vt:lpstr>
      <vt:lpstr>Ionic Nomenclature</vt:lpstr>
      <vt:lpstr>C. Ionic Nomenclature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Mshull</dc:creator>
  <cp:lastModifiedBy>mshull</cp:lastModifiedBy>
  <cp:revision>2</cp:revision>
  <dcterms:created xsi:type="dcterms:W3CDTF">2014-02-14T12:52:05Z</dcterms:created>
  <dcterms:modified xsi:type="dcterms:W3CDTF">2015-12-07T14:46:51Z</dcterms:modified>
</cp:coreProperties>
</file>