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274" r:id="rId2"/>
    <p:sldId id="257" r:id="rId3"/>
    <p:sldId id="270" r:id="rId4"/>
    <p:sldId id="271" r:id="rId5"/>
    <p:sldId id="269" r:id="rId6"/>
    <p:sldId id="258" r:id="rId7"/>
    <p:sldId id="259" r:id="rId8"/>
    <p:sldId id="275" r:id="rId9"/>
    <p:sldId id="260" r:id="rId10"/>
    <p:sldId id="261" r:id="rId11"/>
    <p:sldId id="276" r:id="rId12"/>
    <p:sldId id="277" r:id="rId13"/>
  </p:sldIdLst>
  <p:sldSz cx="9144000" cy="6858000" type="screen4x3"/>
  <p:notesSz cx="7077075" cy="9383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/>
            </a:lvl1pPr>
          </a:lstStyle>
          <a:p>
            <a:fld id="{0BBE0B27-8994-43CB-B86F-6721F504D7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57700"/>
            <a:ext cx="566102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/>
            </a:lvl1pPr>
          </a:lstStyle>
          <a:p>
            <a:fld id="{3C6D7002-C62D-4D44-A8D5-F67DE4C610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B880C-E6EE-4CA1-AC6B-8ECC111C46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B16A-319E-4748-8594-75D3A7CA0324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59C56-15C3-43EF-B70E-A85B28FD917A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ACA3F-F511-43FC-80ED-8CD6107330D2}" type="slidenum">
              <a:rPr lang="en-US"/>
              <a:pPr/>
              <a:t>8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D91274-F544-46E9-9298-CB8D8219B1DE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4C948B-D7CE-4F89-89FA-71C8CB8A7E34}" type="slidenum">
              <a:rPr lang="en-US"/>
              <a:pPr/>
              <a:t>10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DB6E4-6116-4FFB-A46F-8133E3C49CA1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915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5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91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16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916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18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918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0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920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21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921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2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922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22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22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B43EFAC-0DDE-40ED-8F0A-E8317AE5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9BA57-5BB1-4281-8C27-9244D3402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CD5B5-99D2-41E5-B22F-6ED2527A8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CA399-383F-40C9-A203-4BA1C6935F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BA7A-BE41-4F1C-ABD4-06FD7A222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230D8-BB06-4D8F-BAFE-CFB69489F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A1BB2-186D-4644-8515-B951A5D35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27157-DF27-4F41-A017-1B3EFB607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11088-1EDD-4EC6-872C-0C097EC21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7619-E050-45FB-B06D-FED2B7188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36B1C-F804-4E48-8C36-47A178BAE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3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81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4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81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6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81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8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818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819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819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9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9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9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1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81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81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D25272F-B1D2-41D5-994A-5A92A12CD4B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667000"/>
          </a:xfrm>
        </p:spPr>
        <p:txBody>
          <a:bodyPr/>
          <a:lstStyle/>
          <a:p>
            <a:r>
              <a:rPr lang="en-US"/>
              <a:t>Le Chatelier’s Principle and </a:t>
            </a:r>
            <a:br>
              <a:rPr lang="en-US"/>
            </a:br>
            <a:r>
              <a:rPr lang="en-US"/>
              <a:t>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Affects gases only.</a:t>
            </a:r>
          </a:p>
          <a:p>
            <a:r>
              <a:rPr lang="en-US" dirty="0"/>
              <a:t>For unequal number of moles of reactants and products, if pressure is increased, the equilibrium will shift to reduce the number of particles.</a:t>
            </a:r>
          </a:p>
          <a:p>
            <a:r>
              <a:rPr lang="en-US" dirty="0"/>
              <a:t>For equal number of moles of reactants and products, no shift occurs.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            2NO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(g)</a:t>
            </a:r>
            <a:r>
              <a:rPr lang="en-US" dirty="0"/>
              <a:t>	      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i="1" dirty="0"/>
              <a:t>(g)</a:t>
            </a:r>
          </a:p>
          <a:p>
            <a:pPr lvl="1">
              <a:buFont typeface="Wingdings" pitchFamily="2" charset="2"/>
              <a:buNone/>
            </a:pPr>
            <a:endParaRPr lang="en-US" i="1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Ctr="0"/>
          <a:lstStyle/>
          <a:p>
            <a:r>
              <a:rPr lang="en-US" dirty="0"/>
              <a:t>Effect of Pressure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962400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3962400" y="617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Ex: Effect of Pressure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/>
              <a:t>2NO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i="1"/>
              <a:t>(g)</a:t>
            </a:r>
            <a:r>
              <a:rPr lang="en-US"/>
              <a:t>	       N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4</a:t>
            </a:r>
            <a:r>
              <a:rPr lang="en-US"/>
              <a:t> </a:t>
            </a:r>
            <a:r>
              <a:rPr lang="en-US" i="1"/>
              <a:t>(g)</a:t>
            </a:r>
          </a:p>
          <a:p>
            <a:pPr lvl="1">
              <a:buFont typeface="Wingdings" pitchFamily="2" charset="2"/>
              <a:buNone/>
            </a:pPr>
            <a:endParaRPr lang="en-US" i="1"/>
          </a:p>
          <a:p>
            <a:pPr lvl="1">
              <a:buFont typeface="Wingdings" pitchFamily="2" charset="2"/>
              <a:buNone/>
            </a:pPr>
            <a:r>
              <a:rPr lang="en-US"/>
              <a:t>Stress: increasing the pressure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Relief: decreasing the pressure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Shift: to the right (side of less molecules) </a:t>
            </a:r>
          </a:p>
          <a:p>
            <a:pPr lvl="1">
              <a:buFont typeface="Wingdings" pitchFamily="2" charset="2"/>
              <a:buNone/>
            </a:pPr>
            <a:endParaRPr lang="en-US" i="1"/>
          </a:p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9718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29718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 amount of Catalyst?</a:t>
            </a:r>
          </a:p>
          <a:p>
            <a:pPr lvl="1"/>
            <a:r>
              <a:rPr lang="en-US"/>
              <a:t>NO!  This does not affect the position of the equilibrium.  It speeds the reaction in BOTH directions, so that it reaches equilibrium faster.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n-US" sz="4000"/>
              <a:t>Reversible Reactions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Occur simultaneously in both directions.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981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Heat +N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(g)          2NO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(g) 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733800" y="2209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6576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" name="Picture 11" descr="NO2N2O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9067800" cy="3094037"/>
          </a:xfrm>
          <a:prstGeom prst="rect">
            <a:avLst/>
          </a:prstGeom>
          <a:noFill/>
        </p:spPr>
      </p:pic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52400" y="6019800"/>
            <a:ext cx="15240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Colder temp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895600" y="6019800"/>
            <a:ext cx="1676400" cy="366713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Warmer temp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of a Reversible Reaction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/>
              <a:t>Heat +N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 (g)          2NO</a:t>
            </a:r>
            <a:r>
              <a:rPr lang="en-US" baseline="-25000" dirty="0"/>
              <a:t>2</a:t>
            </a:r>
            <a:r>
              <a:rPr lang="en-US" dirty="0"/>
              <a:t> (g) 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3733800" y="205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819400" y="5257800"/>
            <a:ext cx="1676400" cy="366713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Warmer temp</a:t>
            </a:r>
          </a:p>
        </p:txBody>
      </p:sp>
      <p:pic>
        <p:nvPicPr>
          <p:cNvPr id="29707" name="Picture 11" descr="NO2N2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9067800" cy="3094037"/>
          </a:xfrm>
          <a:prstGeom prst="rect">
            <a:avLst/>
          </a:prstGeom>
          <a:noFill/>
        </p:spPr>
      </p:pic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52400" y="5257800"/>
            <a:ext cx="15240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Colder temp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Equilibrium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state of balance at which the rates of the forward and reverse reactions are equal.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6" name="Picture 5" descr="Equilibriu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743200"/>
            <a:ext cx="76962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Equilibrium Position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relative concentrations of reactants and products at equilibrium.</a:t>
            </a:r>
          </a:p>
          <a:p>
            <a:endParaRPr lang="en-US"/>
          </a:p>
          <a:p>
            <a:r>
              <a:rPr lang="en-US"/>
              <a:t>At this point the concentrations don’t change unless a </a:t>
            </a:r>
            <a:r>
              <a:rPr lang="en-US" b="1"/>
              <a:t>stress</a:t>
            </a:r>
            <a:r>
              <a:rPr lang="en-US"/>
              <a:t> is applied to change the equilibrium.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Châtelier’s</a:t>
            </a:r>
            <a:r>
              <a:rPr lang="en-US" dirty="0"/>
              <a:t> Principle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stress is applied to a system in dynamic equilibrium, the system changes to relieve the stress.</a:t>
            </a:r>
          </a:p>
          <a:p>
            <a:endParaRPr lang="en-US" dirty="0"/>
          </a:p>
          <a:p>
            <a:r>
              <a:rPr lang="en-US" dirty="0"/>
              <a:t>System stresses:</a:t>
            </a:r>
          </a:p>
          <a:p>
            <a:pPr lvl="1"/>
            <a:r>
              <a:rPr lang="en-US" dirty="0"/>
              <a:t>Concentration of reactants or products</a:t>
            </a:r>
          </a:p>
          <a:p>
            <a:pPr lvl="1"/>
            <a:r>
              <a:rPr lang="en-US" dirty="0"/>
              <a:t>Temperature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Adding reactant shifts the reaction toward the products. Why?</a:t>
            </a:r>
          </a:p>
          <a:p>
            <a:r>
              <a:rPr lang="en-US" dirty="0"/>
              <a:t>Stress: Increasing reactants</a:t>
            </a:r>
          </a:p>
          <a:p>
            <a:r>
              <a:rPr lang="en-US" dirty="0"/>
              <a:t>Relief: Decreasing reactants</a:t>
            </a:r>
          </a:p>
          <a:p>
            <a:r>
              <a:rPr lang="en-US" dirty="0"/>
              <a:t>Shift: to the right (products)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i="1" dirty="0"/>
              <a:t>(l)</a:t>
            </a:r>
            <a:r>
              <a:rPr lang="en-US" dirty="0"/>
              <a:t> + CO</a:t>
            </a:r>
            <a:r>
              <a:rPr lang="en-US" baseline="-25000" dirty="0"/>
              <a:t>2</a:t>
            </a:r>
            <a:r>
              <a:rPr lang="en-US" dirty="0"/>
              <a:t> 	</a:t>
            </a:r>
            <a:r>
              <a:rPr lang="en-US" i="1" dirty="0"/>
              <a:t>(g)</a:t>
            </a:r>
            <a:r>
              <a:rPr lang="en-US" dirty="0"/>
              <a:t>	       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aq</a:t>
            </a:r>
            <a:r>
              <a:rPr lang="en-US" i="1" dirty="0"/>
              <a:t>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Ctr="0"/>
          <a:lstStyle/>
          <a:p>
            <a:r>
              <a:rPr lang="en-US" sz="4000"/>
              <a:t>Effect of Concentration of Reactants 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9624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3962400" y="586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Adding products shifts the reaction toward the reactants. Why?</a:t>
            </a:r>
          </a:p>
          <a:p>
            <a:r>
              <a:rPr lang="en-US"/>
              <a:t>Stress: Increasing products</a:t>
            </a:r>
          </a:p>
          <a:p>
            <a:r>
              <a:rPr lang="en-US"/>
              <a:t>Relief: Decreasing products</a:t>
            </a:r>
          </a:p>
          <a:p>
            <a:r>
              <a:rPr lang="en-US"/>
              <a:t>Shift: to the left (reactants)</a:t>
            </a:r>
          </a:p>
          <a:p>
            <a:pPr lvl="1"/>
            <a:endParaRPr lang="en-US"/>
          </a:p>
          <a:p>
            <a:pPr lvl="1">
              <a:buFont typeface="Wingdings" pitchFamily="2" charset="2"/>
              <a:buNone/>
            </a:pP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 i="1"/>
              <a:t>(l)</a:t>
            </a:r>
            <a:r>
              <a:rPr lang="en-US"/>
              <a:t> + CO</a:t>
            </a:r>
            <a:r>
              <a:rPr lang="en-US" baseline="-25000"/>
              <a:t>2</a:t>
            </a:r>
            <a:r>
              <a:rPr lang="en-US"/>
              <a:t> 	</a:t>
            </a:r>
            <a:r>
              <a:rPr lang="en-US" i="1"/>
              <a:t>(g)</a:t>
            </a:r>
            <a:r>
              <a:rPr lang="en-US"/>
              <a:t>	       H</a:t>
            </a:r>
            <a:r>
              <a:rPr lang="en-US" baseline="-25000"/>
              <a:t>2</a:t>
            </a:r>
            <a:r>
              <a:rPr lang="en-US"/>
              <a:t>CO</a:t>
            </a:r>
            <a:r>
              <a:rPr lang="en-US" baseline="-25000"/>
              <a:t>3</a:t>
            </a:r>
            <a:r>
              <a:rPr lang="en-US"/>
              <a:t> </a:t>
            </a:r>
            <a:r>
              <a:rPr lang="en-US" i="1"/>
              <a:t>(aq)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Ctr="0"/>
          <a:lstStyle/>
          <a:p>
            <a:r>
              <a:rPr lang="en-US" sz="4000"/>
              <a:t>Effect of Concentration of Products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39624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H="1">
            <a:off x="3962400" y="586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Increasing the temperature causes the equilibrium to shift in the direction that absorbs heat.</a:t>
            </a:r>
            <a:br>
              <a:rPr lang="en-US"/>
            </a:br>
            <a:r>
              <a:rPr lang="en-US"/>
              <a:t>Stress: Increase in Temp</a:t>
            </a:r>
          </a:p>
          <a:p>
            <a:pPr>
              <a:lnSpc>
                <a:spcPct val="90000"/>
              </a:lnSpc>
            </a:pPr>
            <a:r>
              <a:rPr lang="en-US"/>
              <a:t>Relief: Decrease in Temp</a:t>
            </a:r>
          </a:p>
          <a:p>
            <a:pPr>
              <a:lnSpc>
                <a:spcPct val="90000"/>
              </a:lnSpc>
            </a:pPr>
            <a:r>
              <a:rPr lang="en-US"/>
              <a:t>Shift: Towards the left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SO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i="1"/>
              <a:t>(g)</a:t>
            </a:r>
            <a:r>
              <a:rPr lang="en-US"/>
              <a:t> + O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i="1"/>
              <a:t>(g)</a:t>
            </a:r>
            <a:r>
              <a:rPr lang="en-US"/>
              <a:t>	       2SO</a:t>
            </a:r>
            <a:r>
              <a:rPr lang="en-US" baseline="-25000"/>
              <a:t>3</a:t>
            </a:r>
            <a:r>
              <a:rPr lang="en-US"/>
              <a:t> </a:t>
            </a:r>
            <a:r>
              <a:rPr lang="en-US" i="1"/>
              <a:t>(g) + heat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Ctr="0"/>
          <a:lstStyle/>
          <a:p>
            <a:r>
              <a:rPr lang="en-US"/>
              <a:t>Effect of Temperature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9624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39624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85</TotalTime>
  <Words>318</Words>
  <Application>Microsoft Office PowerPoint</Application>
  <PresentationFormat>On-screen Show (4:3)</PresentationFormat>
  <Paragraphs>69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Ripple</vt:lpstr>
      <vt:lpstr>Le Chatelier’s Principle and  Equilibrium</vt:lpstr>
      <vt:lpstr>Reversible Reactions </vt:lpstr>
      <vt:lpstr>Example of a Reversible Reaction</vt:lpstr>
      <vt:lpstr>Equilibrium</vt:lpstr>
      <vt:lpstr>Equilibrium Position</vt:lpstr>
      <vt:lpstr>Le Châtelier’s Principle</vt:lpstr>
      <vt:lpstr>Effect of Concentration of Reactants </vt:lpstr>
      <vt:lpstr>Effect of Concentration of Products</vt:lpstr>
      <vt:lpstr>Effect of Temperature</vt:lpstr>
      <vt:lpstr>Effect of Pressure</vt:lpstr>
      <vt:lpstr>Ex: Effect of Pressure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Mshull</cp:lastModifiedBy>
  <cp:revision>15</cp:revision>
  <cp:lastPrinted>1601-01-01T00:00:00Z</cp:lastPrinted>
  <dcterms:created xsi:type="dcterms:W3CDTF">1601-01-01T00:00:00Z</dcterms:created>
  <dcterms:modified xsi:type="dcterms:W3CDTF">2014-04-21T12:06:03Z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