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EEFA02"/>
    <a:srgbClr val="E77FCE"/>
    <a:srgbClr val="80008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2340CD-C865-4CDF-A59B-71C7DD34C8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CE21A3A-5359-4F1B-8889-E76CB374A0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4127" name="AutoShape 105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4128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C3FC6-9885-4ACC-B7BC-FA82FCA76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406D-4F98-47F9-B58F-492B3C2EB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AF1B5-692E-4774-8BE1-880ADC188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DFE77-80CE-4E4B-A920-F0C7AEF32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A5C2-149D-4A84-9C6C-811D575DB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5B8C-E316-47BD-ABE7-AD0C4E221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665A-DBB0-42B9-8B25-01A0E4C507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4AFD7-5BAF-4758-863C-BF2A0E9E8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E25B-9D3B-4B25-8C56-EB6C1E14A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22546-0314-4C39-9103-0035E3437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EEA86C7A-C35B-4B7F-B2FE-08BE36C454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66704" t="6419" r="6013" b="15329"/>
          <a:stretch>
            <a:fillRect/>
          </a:stretch>
        </p:blipFill>
        <p:spPr bwMode="auto">
          <a:xfrm>
            <a:off x="523875" y="3265488"/>
            <a:ext cx="2143125" cy="2473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71944" r="2351" b="22234"/>
          <a:stretch>
            <a:fillRect/>
          </a:stretch>
        </p:blipFill>
        <p:spPr bwMode="auto">
          <a:xfrm>
            <a:off x="4589463" y="4614863"/>
            <a:ext cx="2724150" cy="1536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855913" y="2800350"/>
            <a:ext cx="5861050" cy="21558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Lewis Diagrams</a:t>
            </a:r>
            <a:br>
              <a:rPr lang="en-US" dirty="0"/>
            </a:br>
            <a:endParaRPr lang="en-US" b="0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8 </a:t>
            </a:r>
            <a:r>
              <a:rPr lang="en-US" dirty="0"/>
              <a:t>– Molecular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800600" y="2667000"/>
            <a:ext cx="4191000" cy="35052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sz="3800" b="1"/>
              <a:t>NH</a:t>
            </a:r>
            <a:r>
              <a:rPr lang="en-US" sz="3800" b="1" baseline="-25000"/>
              <a:t>4</a:t>
            </a:r>
            <a:r>
              <a:rPr lang="en-US" sz="3800" b="1" baseline="30000"/>
              <a:t>+</a:t>
            </a:r>
            <a:endParaRPr lang="en-US" sz="38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6800" y="2057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1 N × 5e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5e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4 H × 1e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9e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2954338"/>
            <a:ext cx="4953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H</a:t>
            </a:r>
          </a:p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H   N   H</a:t>
            </a:r>
          </a:p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H</a:t>
            </a:r>
            <a:endParaRPr lang="en-US" sz="6000">
              <a:solidFill>
                <a:srgbClr val="800080"/>
              </a:solidFill>
            </a:endParaRPr>
          </a:p>
        </p:txBody>
      </p:sp>
      <p:grpSp>
        <p:nvGrpSpPr>
          <p:cNvPr id="14367" name="Group 31"/>
          <p:cNvGrpSpPr>
            <a:grpSpLocks/>
          </p:cNvGrpSpPr>
          <p:nvPr/>
        </p:nvGrpSpPr>
        <p:grpSpPr bwMode="auto">
          <a:xfrm>
            <a:off x="6096000" y="3810000"/>
            <a:ext cx="1447800" cy="1295400"/>
            <a:chOff x="3840" y="2400"/>
            <a:chExt cx="912" cy="816"/>
          </a:xfrm>
        </p:grpSpPr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456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384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 rot="-5400000">
              <a:off x="4200" y="31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 rot="-5400000">
              <a:off x="4200" y="2496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10668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- 1e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8e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1430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0e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4379" name="Group 43"/>
          <p:cNvGrpSpPr>
            <a:grpSpLocks/>
          </p:cNvGrpSpPr>
          <p:nvPr/>
        </p:nvGrpSpPr>
        <p:grpSpPr bwMode="auto">
          <a:xfrm>
            <a:off x="5105400" y="2895600"/>
            <a:ext cx="3733800" cy="2971800"/>
            <a:chOff x="3216" y="1824"/>
            <a:chExt cx="2352" cy="1872"/>
          </a:xfrm>
        </p:grpSpPr>
        <p:sp>
          <p:nvSpPr>
            <p:cNvPr id="14376" name="AutoShape 40"/>
            <p:cNvSpPr>
              <a:spLocks noChangeArrowheads="1"/>
            </p:cNvSpPr>
            <p:nvPr/>
          </p:nvSpPr>
          <p:spPr bwMode="auto">
            <a:xfrm>
              <a:off x="3216" y="1872"/>
              <a:ext cx="2160" cy="1824"/>
            </a:xfrm>
            <a:prstGeom prst="bracketPair">
              <a:avLst>
                <a:gd name="adj" fmla="val 1666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Line 42"/>
            <p:cNvSpPr>
              <a:spLocks noChangeShapeType="1"/>
            </p:cNvSpPr>
            <p:nvPr/>
          </p:nvSpPr>
          <p:spPr bwMode="auto">
            <a:xfrm rot="-5400000"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0" name="Rectangle 44"/>
          <p:cNvSpPr>
            <a:spLocks noGrp="1" noChangeArrowheads="1"/>
          </p:cNvSpPr>
          <p:nvPr>
            <p:ph type="title"/>
          </p:nvPr>
        </p:nvSpPr>
        <p:spPr>
          <a:xfrm>
            <a:off x="1143000" y="227013"/>
            <a:ext cx="8001000" cy="1143000"/>
          </a:xfrm>
          <a:noFill/>
          <a:ln/>
        </p:spPr>
        <p:txBody>
          <a:bodyPr/>
          <a:lstStyle/>
          <a:p>
            <a:r>
              <a:rPr lang="en-US"/>
              <a:t>C. Polyatomic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0" grpId="0" build="p" autoUpdateAnimBg="0"/>
      <p:bldP spid="14341" grpId="0" autoUpdateAnimBg="0"/>
      <p:bldP spid="14372" grpId="0" autoUpdateAnimBg="0"/>
      <p:bldP spid="143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Resonance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Molecules that can’t be correctly represented by a single Lewis diagram.</a:t>
            </a:r>
          </a:p>
          <a:p>
            <a:r>
              <a:rPr lang="en-US"/>
              <a:t>Actual structure is an average of all the possibilities.</a:t>
            </a:r>
          </a:p>
          <a:p>
            <a:r>
              <a:rPr lang="en-US"/>
              <a:t>Show possible structures separated by a double-headed arrow.</a:t>
            </a:r>
          </a:p>
        </p:txBody>
      </p:sp>
      <p:graphicFrame>
        <p:nvGraphicFramePr>
          <p:cNvPr id="43008" name="Object 0"/>
          <p:cNvGraphicFramePr>
            <a:graphicFrameLocks noChangeAspect="1"/>
          </p:cNvGraphicFramePr>
          <p:nvPr/>
        </p:nvGraphicFramePr>
        <p:xfrm>
          <a:off x="2143484" y="5529620"/>
          <a:ext cx="5959475" cy="1044575"/>
        </p:xfrm>
        <a:graphic>
          <a:graphicData uri="http://schemas.openxmlformats.org/presentationml/2006/ole">
            <p:oleObj spid="_x0000_s43008" name="Photo Editor Photo" r:id="rId3" imgW="3260952" imgH="5716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Resonance Structures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401763" y="1256250"/>
            <a:ext cx="7742237" cy="4725987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997" name="Group 61"/>
          <p:cNvGrpSpPr>
            <a:grpSpLocks/>
          </p:cNvGrpSpPr>
          <p:nvPr/>
        </p:nvGrpSpPr>
        <p:grpSpPr bwMode="auto">
          <a:xfrm>
            <a:off x="5384800" y="2292350"/>
            <a:ext cx="3230563" cy="2033588"/>
            <a:chOff x="3286" y="1848"/>
            <a:chExt cx="2035" cy="1281"/>
          </a:xfrm>
        </p:grpSpPr>
        <p:sp>
          <p:nvSpPr>
            <p:cNvPr id="39973" name="Text Box 37"/>
            <p:cNvSpPr txBox="1">
              <a:spLocks noChangeArrowheads="1"/>
            </p:cNvSpPr>
            <p:nvPr/>
          </p:nvSpPr>
          <p:spPr bwMode="auto">
            <a:xfrm>
              <a:off x="3286" y="1861"/>
              <a:ext cx="203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6000">
                  <a:latin typeface="Arial" charset="0"/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lang="en-US" sz="6000">
                  <a:latin typeface="Arial" charset="0"/>
                </a:rPr>
                <a:t>O  S  O</a:t>
              </a:r>
            </a:p>
          </p:txBody>
        </p: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3526" y="1848"/>
              <a:ext cx="1654" cy="1272"/>
              <a:chOff x="3526" y="1848"/>
              <a:chExt cx="1654" cy="1272"/>
            </a:xfrm>
          </p:grpSpPr>
          <p:sp>
            <p:nvSpPr>
              <p:cNvPr id="39941" name="Oval 5"/>
              <p:cNvSpPr>
                <a:spLocks noChangeAspect="1" noChangeArrowheads="1"/>
              </p:cNvSpPr>
              <p:nvPr/>
            </p:nvSpPr>
            <p:spPr bwMode="auto">
              <a:xfrm>
                <a:off x="4008" y="223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2" name="Oval 6"/>
              <p:cNvSpPr>
                <a:spLocks noChangeAspect="1" noChangeArrowheads="1"/>
              </p:cNvSpPr>
              <p:nvPr/>
            </p:nvSpPr>
            <p:spPr bwMode="auto">
              <a:xfrm>
                <a:off x="4008" y="204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3" name="Oval 7"/>
              <p:cNvSpPr>
                <a:spLocks noChangeAspect="1" noChangeArrowheads="1"/>
              </p:cNvSpPr>
              <p:nvPr/>
            </p:nvSpPr>
            <p:spPr bwMode="auto">
              <a:xfrm>
                <a:off x="4488" y="223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4" name="Oval 8"/>
              <p:cNvSpPr>
                <a:spLocks noChangeAspect="1" noChangeArrowheads="1"/>
              </p:cNvSpPr>
              <p:nvPr/>
            </p:nvSpPr>
            <p:spPr bwMode="auto">
              <a:xfrm>
                <a:off x="4488" y="204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5" name="Oval 9"/>
              <p:cNvSpPr>
                <a:spLocks noChangeAspect="1" noChangeArrowheads="1"/>
              </p:cNvSpPr>
              <p:nvPr/>
            </p:nvSpPr>
            <p:spPr bwMode="auto">
              <a:xfrm>
                <a:off x="5084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6" name="Oval 10"/>
              <p:cNvSpPr>
                <a:spLocks noChangeAspect="1" noChangeArrowheads="1"/>
              </p:cNvSpPr>
              <p:nvPr/>
            </p:nvSpPr>
            <p:spPr bwMode="auto">
              <a:xfrm>
                <a:off x="508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Oval 17"/>
              <p:cNvSpPr>
                <a:spLocks noChangeAspect="1" noChangeArrowheads="1"/>
              </p:cNvSpPr>
              <p:nvPr/>
            </p:nvSpPr>
            <p:spPr bwMode="auto">
              <a:xfrm rot="-5400000">
                <a:off x="4343" y="18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Oval 18"/>
              <p:cNvSpPr>
                <a:spLocks noChangeAspect="1" noChangeArrowheads="1"/>
              </p:cNvSpPr>
              <p:nvPr/>
            </p:nvSpPr>
            <p:spPr bwMode="auto">
              <a:xfrm rot="-5400000">
                <a:off x="4151" y="18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7" name="Oval 21"/>
              <p:cNvSpPr>
                <a:spLocks noChangeAspect="1" noChangeArrowheads="1"/>
              </p:cNvSpPr>
              <p:nvPr/>
            </p:nvSpPr>
            <p:spPr bwMode="auto">
              <a:xfrm rot="-5400000">
                <a:off x="4940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8" name="Oval 22"/>
              <p:cNvSpPr>
                <a:spLocks noChangeAspect="1" noChangeArrowheads="1"/>
              </p:cNvSpPr>
              <p:nvPr/>
            </p:nvSpPr>
            <p:spPr bwMode="auto">
              <a:xfrm rot="-5400000">
                <a:off x="4748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9" name="Oval 23"/>
              <p:cNvSpPr>
                <a:spLocks noChangeAspect="1" noChangeArrowheads="1"/>
              </p:cNvSpPr>
              <p:nvPr/>
            </p:nvSpPr>
            <p:spPr bwMode="auto">
              <a:xfrm rot="-5400000">
                <a:off x="4940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0" name="Oval 24"/>
              <p:cNvSpPr>
                <a:spLocks noChangeAspect="1" noChangeArrowheads="1"/>
              </p:cNvSpPr>
              <p:nvPr/>
            </p:nvSpPr>
            <p:spPr bwMode="auto">
              <a:xfrm rot="-5400000">
                <a:off x="4748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1" name="Oval 25"/>
              <p:cNvSpPr>
                <a:spLocks noChangeAspect="1" noChangeArrowheads="1"/>
              </p:cNvSpPr>
              <p:nvPr/>
            </p:nvSpPr>
            <p:spPr bwMode="auto">
              <a:xfrm rot="-5400000">
                <a:off x="3719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2" name="Oval 26"/>
              <p:cNvSpPr>
                <a:spLocks noChangeAspect="1" noChangeArrowheads="1"/>
              </p:cNvSpPr>
              <p:nvPr/>
            </p:nvSpPr>
            <p:spPr bwMode="auto">
              <a:xfrm rot="-5400000">
                <a:off x="3527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3" name="Oval 27"/>
              <p:cNvSpPr>
                <a:spLocks noChangeAspect="1" noChangeArrowheads="1"/>
              </p:cNvSpPr>
              <p:nvPr/>
            </p:nvSpPr>
            <p:spPr bwMode="auto">
              <a:xfrm rot="-5400000">
                <a:off x="3718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4" name="Oval 28"/>
              <p:cNvSpPr>
                <a:spLocks noChangeAspect="1" noChangeArrowheads="1"/>
              </p:cNvSpPr>
              <p:nvPr/>
            </p:nvSpPr>
            <p:spPr bwMode="auto">
              <a:xfrm rot="-5400000">
                <a:off x="3526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6" name="Line 30"/>
              <p:cNvSpPr>
                <a:spLocks noChangeShapeType="1"/>
              </p:cNvSpPr>
              <p:nvPr/>
            </p:nvSpPr>
            <p:spPr bwMode="auto">
              <a:xfrm>
                <a:off x="4490" y="2832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7" name="Line 31"/>
              <p:cNvSpPr>
                <a:spLocks noChangeShapeType="1"/>
              </p:cNvSpPr>
              <p:nvPr/>
            </p:nvSpPr>
            <p:spPr bwMode="auto">
              <a:xfrm>
                <a:off x="3890" y="2832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9" name="Line 33"/>
              <p:cNvSpPr>
                <a:spLocks noChangeShapeType="1"/>
              </p:cNvSpPr>
              <p:nvPr/>
            </p:nvSpPr>
            <p:spPr bwMode="auto">
              <a:xfrm rot="-5400000">
                <a:off x="4200" y="2496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4" name="Line 38"/>
              <p:cNvSpPr>
                <a:spLocks noChangeShapeType="1"/>
              </p:cNvSpPr>
              <p:nvPr/>
            </p:nvSpPr>
            <p:spPr bwMode="auto">
              <a:xfrm>
                <a:off x="3886" y="2758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050" name="Group 114"/>
          <p:cNvGrpSpPr>
            <a:grpSpLocks/>
          </p:cNvGrpSpPr>
          <p:nvPr/>
        </p:nvGrpSpPr>
        <p:grpSpPr bwMode="auto">
          <a:xfrm>
            <a:off x="1620838" y="2292350"/>
            <a:ext cx="3230562" cy="2033588"/>
            <a:chOff x="1126" y="1291"/>
            <a:chExt cx="2035" cy="1281"/>
          </a:xfrm>
        </p:grpSpPr>
        <p:sp>
          <p:nvSpPr>
            <p:cNvPr id="39999" name="Text Box 63"/>
            <p:cNvSpPr txBox="1">
              <a:spLocks noChangeArrowheads="1"/>
            </p:cNvSpPr>
            <p:nvPr/>
          </p:nvSpPr>
          <p:spPr bwMode="auto">
            <a:xfrm flipH="1">
              <a:off x="1126" y="1304"/>
              <a:ext cx="203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6000">
                  <a:latin typeface="Arial" charset="0"/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lang="en-US" sz="6000">
                  <a:latin typeface="Arial" charset="0"/>
                </a:rPr>
                <a:t>O  S  O</a:t>
              </a:r>
            </a:p>
          </p:txBody>
        </p:sp>
        <p:grpSp>
          <p:nvGrpSpPr>
            <p:cNvPr id="40049" name="Group 113"/>
            <p:cNvGrpSpPr>
              <a:grpSpLocks/>
            </p:cNvGrpSpPr>
            <p:nvPr/>
          </p:nvGrpSpPr>
          <p:grpSpPr bwMode="auto">
            <a:xfrm>
              <a:off x="1237" y="1291"/>
              <a:ext cx="1684" cy="1272"/>
              <a:chOff x="1237" y="1291"/>
              <a:chExt cx="1684" cy="1272"/>
            </a:xfrm>
          </p:grpSpPr>
          <p:sp>
            <p:nvSpPr>
              <p:cNvPr id="40001" name="Oval 65"/>
              <p:cNvSpPr>
                <a:spLocks noChangeAspect="1" noChangeArrowheads="1"/>
              </p:cNvSpPr>
              <p:nvPr/>
            </p:nvSpPr>
            <p:spPr bwMode="auto">
              <a:xfrm flipH="1">
                <a:off x="2343" y="16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Oval 66"/>
              <p:cNvSpPr>
                <a:spLocks noChangeAspect="1" noChangeArrowheads="1"/>
              </p:cNvSpPr>
              <p:nvPr/>
            </p:nvSpPr>
            <p:spPr bwMode="auto">
              <a:xfrm flipH="1">
                <a:off x="2343" y="14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3" name="Oval 67"/>
              <p:cNvSpPr>
                <a:spLocks noChangeAspect="1" noChangeArrowheads="1"/>
              </p:cNvSpPr>
              <p:nvPr/>
            </p:nvSpPr>
            <p:spPr bwMode="auto">
              <a:xfrm flipH="1">
                <a:off x="1863" y="16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4" name="Oval 68"/>
              <p:cNvSpPr>
                <a:spLocks noChangeAspect="1" noChangeArrowheads="1"/>
              </p:cNvSpPr>
              <p:nvPr/>
            </p:nvSpPr>
            <p:spPr bwMode="auto">
              <a:xfrm flipH="1">
                <a:off x="1863" y="14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Oval 69"/>
              <p:cNvSpPr>
                <a:spLocks noChangeAspect="1" noChangeArrowheads="1"/>
              </p:cNvSpPr>
              <p:nvPr/>
            </p:nvSpPr>
            <p:spPr bwMode="auto">
              <a:xfrm flipH="1">
                <a:off x="1237" y="232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Oval 70"/>
              <p:cNvSpPr>
                <a:spLocks noChangeAspect="1" noChangeArrowheads="1"/>
              </p:cNvSpPr>
              <p:nvPr/>
            </p:nvSpPr>
            <p:spPr bwMode="auto">
              <a:xfrm flipH="1">
                <a:off x="1237" y="213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7" name="Oval 71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008" y="129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Oval 72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200" y="129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Oval 73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411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Oval 74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03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1" name="Oval 75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411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2" name="Oval 76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03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3" name="Oval 77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632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Oval 78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824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5" name="Oval 79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633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6" name="Oval 80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825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7" name="Line 81"/>
              <p:cNvSpPr>
                <a:spLocks noChangeShapeType="1"/>
              </p:cNvSpPr>
              <p:nvPr/>
            </p:nvSpPr>
            <p:spPr bwMode="auto">
              <a:xfrm flipH="1">
                <a:off x="1765" y="2275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8" name="Line 82"/>
              <p:cNvSpPr>
                <a:spLocks noChangeShapeType="1"/>
              </p:cNvSpPr>
              <p:nvPr/>
            </p:nvSpPr>
            <p:spPr bwMode="auto">
              <a:xfrm flipH="1">
                <a:off x="2365" y="2275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9" name="Line 83"/>
              <p:cNvSpPr>
                <a:spLocks noChangeShapeType="1"/>
              </p:cNvSpPr>
              <p:nvPr/>
            </p:nvSpPr>
            <p:spPr bwMode="auto">
              <a:xfrm rot="5400000" flipH="1">
                <a:off x="2055" y="1939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0" name="Line 84"/>
              <p:cNvSpPr>
                <a:spLocks noChangeShapeType="1"/>
              </p:cNvSpPr>
              <p:nvPr/>
            </p:nvSpPr>
            <p:spPr bwMode="auto">
              <a:xfrm flipH="1">
                <a:off x="2359" y="2201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0047" name="Group 111"/>
          <p:cNvGrpSpPr>
            <a:grpSpLocks/>
          </p:cNvGrpSpPr>
          <p:nvPr/>
        </p:nvGrpSpPr>
        <p:grpSpPr bwMode="auto">
          <a:xfrm>
            <a:off x="3530600" y="4679391"/>
            <a:ext cx="3230563" cy="2024063"/>
            <a:chOff x="2296" y="2700"/>
            <a:chExt cx="2035" cy="1275"/>
          </a:xfrm>
        </p:grpSpPr>
        <p:sp>
          <p:nvSpPr>
            <p:cNvPr id="40022" name="Text Box 86"/>
            <p:cNvSpPr txBox="1">
              <a:spLocks noChangeArrowheads="1"/>
            </p:cNvSpPr>
            <p:nvPr/>
          </p:nvSpPr>
          <p:spPr bwMode="auto">
            <a:xfrm flipH="1">
              <a:off x="2296" y="2700"/>
              <a:ext cx="2035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en-US" sz="6000" dirty="0">
                  <a:latin typeface="Arial" charset="0"/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lang="en-US" sz="6000" dirty="0">
                  <a:latin typeface="Arial" charset="0"/>
                </a:rPr>
                <a:t>O  S  O</a:t>
              </a:r>
            </a:p>
          </p:txBody>
        </p:sp>
        <p:sp>
          <p:nvSpPr>
            <p:cNvPr id="40024" name="Oval 88"/>
            <p:cNvSpPr>
              <a:spLocks noChangeAspect="1" noChangeArrowheads="1"/>
            </p:cNvSpPr>
            <p:nvPr/>
          </p:nvSpPr>
          <p:spPr bwMode="auto">
            <a:xfrm flipH="1">
              <a:off x="3505" y="30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5" name="Oval 89"/>
            <p:cNvSpPr>
              <a:spLocks noChangeAspect="1" noChangeArrowheads="1"/>
            </p:cNvSpPr>
            <p:nvPr/>
          </p:nvSpPr>
          <p:spPr bwMode="auto">
            <a:xfrm flipH="1">
              <a:off x="3505" y="28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6" name="Oval 90"/>
            <p:cNvSpPr>
              <a:spLocks noChangeAspect="1" noChangeArrowheads="1"/>
            </p:cNvSpPr>
            <p:nvPr/>
          </p:nvSpPr>
          <p:spPr bwMode="auto">
            <a:xfrm flipH="1">
              <a:off x="3025" y="30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7" name="Oval 91"/>
            <p:cNvSpPr>
              <a:spLocks noChangeAspect="1" noChangeArrowheads="1"/>
            </p:cNvSpPr>
            <p:nvPr/>
          </p:nvSpPr>
          <p:spPr bwMode="auto">
            <a:xfrm flipH="1">
              <a:off x="3025" y="28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8" name="Oval 92"/>
            <p:cNvSpPr>
              <a:spLocks noChangeAspect="1" noChangeArrowheads="1"/>
            </p:cNvSpPr>
            <p:nvPr/>
          </p:nvSpPr>
          <p:spPr bwMode="auto">
            <a:xfrm flipH="1">
              <a:off x="2399" y="373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29" name="Oval 93"/>
            <p:cNvSpPr>
              <a:spLocks noChangeAspect="1" noChangeArrowheads="1"/>
            </p:cNvSpPr>
            <p:nvPr/>
          </p:nvSpPr>
          <p:spPr bwMode="auto">
            <a:xfrm flipH="1">
              <a:off x="2399" y="354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2" name="Oval 96"/>
            <p:cNvSpPr>
              <a:spLocks noChangeAspect="1" noChangeArrowheads="1"/>
            </p:cNvSpPr>
            <p:nvPr/>
          </p:nvSpPr>
          <p:spPr bwMode="auto">
            <a:xfrm rot="5400000" flipH="1">
              <a:off x="2573" y="387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3" name="Oval 97"/>
            <p:cNvSpPr>
              <a:spLocks noChangeAspect="1" noChangeArrowheads="1"/>
            </p:cNvSpPr>
            <p:nvPr/>
          </p:nvSpPr>
          <p:spPr bwMode="auto">
            <a:xfrm rot="5400000" flipH="1">
              <a:off x="2765" y="387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4" name="Oval 98"/>
            <p:cNvSpPr>
              <a:spLocks noChangeAspect="1" noChangeArrowheads="1"/>
            </p:cNvSpPr>
            <p:nvPr/>
          </p:nvSpPr>
          <p:spPr bwMode="auto">
            <a:xfrm rot="5400000" flipH="1">
              <a:off x="2573" y="335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5" name="Oval 99"/>
            <p:cNvSpPr>
              <a:spLocks noChangeAspect="1" noChangeArrowheads="1"/>
            </p:cNvSpPr>
            <p:nvPr/>
          </p:nvSpPr>
          <p:spPr bwMode="auto">
            <a:xfrm rot="5400000" flipH="1">
              <a:off x="2765" y="335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6" name="Oval 100"/>
            <p:cNvSpPr>
              <a:spLocks noChangeAspect="1" noChangeArrowheads="1"/>
            </p:cNvSpPr>
            <p:nvPr/>
          </p:nvSpPr>
          <p:spPr bwMode="auto">
            <a:xfrm rot="5400000" flipH="1">
              <a:off x="3794" y="335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7" name="Oval 101"/>
            <p:cNvSpPr>
              <a:spLocks noChangeAspect="1" noChangeArrowheads="1"/>
            </p:cNvSpPr>
            <p:nvPr/>
          </p:nvSpPr>
          <p:spPr bwMode="auto">
            <a:xfrm rot="5400000" flipH="1">
              <a:off x="3986" y="335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8" name="Oval 102"/>
            <p:cNvSpPr>
              <a:spLocks noChangeAspect="1" noChangeArrowheads="1"/>
            </p:cNvSpPr>
            <p:nvPr/>
          </p:nvSpPr>
          <p:spPr bwMode="auto">
            <a:xfrm rot="5400000" flipH="1">
              <a:off x="3795" y="387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39" name="Oval 103"/>
            <p:cNvSpPr>
              <a:spLocks noChangeAspect="1" noChangeArrowheads="1"/>
            </p:cNvSpPr>
            <p:nvPr/>
          </p:nvSpPr>
          <p:spPr bwMode="auto">
            <a:xfrm rot="5400000" flipH="1">
              <a:off x="3987" y="387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0" name="Line 104"/>
            <p:cNvSpPr>
              <a:spLocks noChangeShapeType="1"/>
            </p:cNvSpPr>
            <p:nvPr/>
          </p:nvSpPr>
          <p:spPr bwMode="auto">
            <a:xfrm flipH="1">
              <a:off x="2927" y="3687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1" name="Line 105"/>
            <p:cNvSpPr>
              <a:spLocks noChangeShapeType="1"/>
            </p:cNvSpPr>
            <p:nvPr/>
          </p:nvSpPr>
          <p:spPr bwMode="auto">
            <a:xfrm flipH="1">
              <a:off x="3527" y="3687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2" name="Line 106"/>
            <p:cNvSpPr>
              <a:spLocks noChangeShapeType="1"/>
            </p:cNvSpPr>
            <p:nvPr/>
          </p:nvSpPr>
          <p:spPr bwMode="auto">
            <a:xfrm rot="5400000" flipH="1">
              <a:off x="3157" y="3349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4" name="Oval 108"/>
            <p:cNvSpPr>
              <a:spLocks noChangeAspect="1" noChangeArrowheads="1"/>
            </p:cNvSpPr>
            <p:nvPr/>
          </p:nvSpPr>
          <p:spPr bwMode="auto">
            <a:xfrm flipH="1">
              <a:off x="4119" y="373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5" name="Oval 109"/>
            <p:cNvSpPr>
              <a:spLocks noChangeAspect="1" noChangeArrowheads="1"/>
            </p:cNvSpPr>
            <p:nvPr/>
          </p:nvSpPr>
          <p:spPr bwMode="auto">
            <a:xfrm flipH="1">
              <a:off x="4119" y="353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46" name="Line 110"/>
            <p:cNvSpPr>
              <a:spLocks noChangeShapeType="1"/>
            </p:cNvSpPr>
            <p:nvPr/>
          </p:nvSpPr>
          <p:spPr bwMode="auto">
            <a:xfrm rot="5400000" flipH="1">
              <a:off x="3233" y="3349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051" name="Line 115"/>
          <p:cNvSpPr>
            <a:spLocks noChangeShapeType="1"/>
          </p:cNvSpPr>
          <p:nvPr/>
        </p:nvSpPr>
        <p:spPr bwMode="auto">
          <a:xfrm>
            <a:off x="4675188" y="294005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0054" name="Group 118"/>
          <p:cNvGrpSpPr>
            <a:grpSpLocks/>
          </p:cNvGrpSpPr>
          <p:nvPr/>
        </p:nvGrpSpPr>
        <p:grpSpPr bwMode="auto">
          <a:xfrm>
            <a:off x="3516313" y="4405313"/>
            <a:ext cx="3232150" cy="914400"/>
            <a:chOff x="2204" y="2526"/>
            <a:chExt cx="2036" cy="576"/>
          </a:xfrm>
        </p:grpSpPr>
        <p:sp>
          <p:nvSpPr>
            <p:cNvPr id="40052" name="Line 116"/>
            <p:cNvSpPr>
              <a:spLocks noChangeShapeType="1"/>
            </p:cNvSpPr>
            <p:nvPr/>
          </p:nvSpPr>
          <p:spPr bwMode="auto">
            <a:xfrm rot="18113448">
              <a:off x="3952" y="2813"/>
              <a:ext cx="57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053" name="Line 117"/>
            <p:cNvSpPr>
              <a:spLocks noChangeShapeType="1"/>
            </p:cNvSpPr>
            <p:nvPr/>
          </p:nvSpPr>
          <p:spPr bwMode="auto">
            <a:xfrm rot="3486552" flipH="1">
              <a:off x="1917" y="2813"/>
              <a:ext cx="57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55" name="Rectangle 119"/>
          <p:cNvSpPr>
            <a:spLocks noChangeArrowheads="1"/>
          </p:cNvSpPr>
          <p:nvPr/>
        </p:nvSpPr>
        <p:spPr bwMode="auto">
          <a:xfrm>
            <a:off x="1173163" y="144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800" b="1">
                <a:solidFill>
                  <a:schemeClr val="bg1"/>
                </a:solidFill>
                <a:latin typeface="Arial" charset="0"/>
              </a:rPr>
              <a:t>SO</a:t>
            </a:r>
            <a:r>
              <a:rPr kumimoji="1" lang="en-US" sz="3800" b="1" baseline="-25000">
                <a:solidFill>
                  <a:schemeClr val="bg1"/>
                </a:solidFill>
                <a:latin typeface="Arial" charset="0"/>
              </a:rPr>
              <a:t>3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Octet Rule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Remember…</a:t>
            </a:r>
          </a:p>
          <a:p>
            <a:pPr lvl="1"/>
            <a:r>
              <a:rPr lang="en-US"/>
              <a:t>Most atoms form bonds in order to have 8 valence electrons.</a:t>
            </a:r>
          </a:p>
          <a:p>
            <a:pPr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5" name="Rectangle 167"/>
          <p:cNvSpPr>
            <a:spLocks noChangeArrowheads="1"/>
          </p:cNvSpPr>
          <p:nvPr/>
        </p:nvSpPr>
        <p:spPr bwMode="auto">
          <a:xfrm>
            <a:off x="1173162" y="2153478"/>
            <a:ext cx="79708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Hydrogen 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 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2 valence e</a:t>
            </a:r>
            <a:r>
              <a:rPr kumimoji="1" lang="en-US" sz="3400" baseline="30000" dirty="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400" dirty="0">
              <a:solidFill>
                <a:schemeClr val="bg1"/>
              </a:solidFill>
              <a:latin typeface="Arial" charset="0"/>
            </a:endParaRPr>
          </a:p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endParaRPr kumimoji="1" lang="en-US" sz="34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336" name="Rectangle 168"/>
          <p:cNvSpPr>
            <a:spLocks noChangeArrowheads="1"/>
          </p:cNvSpPr>
          <p:nvPr/>
        </p:nvSpPr>
        <p:spPr bwMode="auto">
          <a:xfrm>
            <a:off x="1173162" y="2852530"/>
            <a:ext cx="7970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Groups </a:t>
            </a:r>
            <a:r>
              <a:rPr kumimoji="1" lang="en-US" sz="3400" dirty="0" smtClean="0">
                <a:solidFill>
                  <a:schemeClr val="bg1"/>
                </a:solidFill>
                <a:latin typeface="Arial" charset="0"/>
              </a:rPr>
              <a:t>1,2,3 (H, Be, B) 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get 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2,4,6 valence e</a:t>
            </a:r>
            <a:r>
              <a:rPr kumimoji="1" lang="en-US" sz="3400" baseline="30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endParaRPr kumimoji="1" lang="en-US" sz="34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337" name="Rectangle 169"/>
          <p:cNvSpPr>
            <a:spLocks noChangeArrowheads="1"/>
          </p:cNvSpPr>
          <p:nvPr/>
        </p:nvSpPr>
        <p:spPr bwMode="auto">
          <a:xfrm>
            <a:off x="1171575" y="3886200"/>
            <a:ext cx="79708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Expanded octet  more than 8 valence e</a:t>
            </a:r>
            <a:r>
              <a:rPr kumimoji="1" lang="en-US" sz="3400" baseline="30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 (e.g. S, P, </a:t>
            </a:r>
            <a:r>
              <a:rPr kumimoji="1" lang="en-US" sz="3400" dirty="0" err="1">
                <a:solidFill>
                  <a:schemeClr val="bg1"/>
                </a:solidFill>
                <a:latin typeface="Arial" charset="0"/>
              </a:rPr>
              <a:t>Xe</a:t>
            </a:r>
            <a:r>
              <a:rPr kumimoji="1" lang="en-US" sz="34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7338" name="Rectangle 170"/>
          <p:cNvSpPr>
            <a:spLocks noChangeArrowheads="1"/>
          </p:cNvSpPr>
          <p:nvPr/>
        </p:nvSpPr>
        <p:spPr bwMode="auto">
          <a:xfrm>
            <a:off x="1171575" y="5410200"/>
            <a:ext cx="7970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Radicals </a:t>
            </a:r>
            <a:r>
              <a:rPr kumimoji="1" lang="en-US" sz="3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 odd # of valence e</a:t>
            </a:r>
            <a:r>
              <a:rPr kumimoji="1" lang="en-US" sz="3400" baseline="30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endParaRPr kumimoji="1" lang="en-US" sz="34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68425"/>
            <a:ext cx="7970837" cy="91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u="sng"/>
              <a:t>Exceptions</a:t>
            </a:r>
            <a:r>
              <a:rPr lang="en-US"/>
              <a:t>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Octet Rule</a:t>
            </a:r>
          </a:p>
        </p:txBody>
      </p:sp>
      <p:grpSp>
        <p:nvGrpSpPr>
          <p:cNvPr id="7458" name="Group 290"/>
          <p:cNvGrpSpPr>
            <a:grpSpLocks/>
          </p:cNvGrpSpPr>
          <p:nvPr/>
        </p:nvGrpSpPr>
        <p:grpSpPr bwMode="auto">
          <a:xfrm>
            <a:off x="1295400" y="0"/>
            <a:ext cx="7848600" cy="6553200"/>
            <a:chOff x="-480" y="0"/>
            <a:chExt cx="4944" cy="4128"/>
          </a:xfrm>
        </p:grpSpPr>
        <p:sp>
          <p:nvSpPr>
            <p:cNvPr id="7191" name="AutoShape 23"/>
            <p:cNvSpPr>
              <a:spLocks noChangeArrowheads="1"/>
            </p:cNvSpPr>
            <p:nvPr/>
          </p:nvSpPr>
          <p:spPr bwMode="auto">
            <a:xfrm>
              <a:off x="-480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432" y="1113"/>
              <a:ext cx="3120" cy="1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600">
                  <a:latin typeface="Arial" charset="0"/>
                </a:rPr>
                <a:t>F  B  F</a:t>
              </a:r>
            </a:p>
            <a:p>
              <a:pPr algn="ctr"/>
              <a:r>
                <a:rPr lang="en-US" sz="9600">
                  <a:latin typeface="Arial" charset="0"/>
                </a:rPr>
                <a:t>F</a:t>
              </a:r>
              <a:endParaRPr lang="en-US">
                <a:solidFill>
                  <a:srgbClr val="800080"/>
                </a:solidFill>
              </a:endParaRPr>
            </a:p>
          </p:txBody>
        </p:sp>
        <p:grpSp>
          <p:nvGrpSpPr>
            <p:cNvPr id="7457" name="Group 289"/>
            <p:cNvGrpSpPr>
              <a:grpSpLocks/>
            </p:cNvGrpSpPr>
            <p:nvPr/>
          </p:nvGrpSpPr>
          <p:grpSpPr bwMode="auto">
            <a:xfrm>
              <a:off x="672" y="1128"/>
              <a:ext cx="2640" cy="1872"/>
              <a:chOff x="-192" y="1296"/>
              <a:chExt cx="2640" cy="1872"/>
            </a:xfrm>
          </p:grpSpPr>
          <p:grpSp>
            <p:nvGrpSpPr>
              <p:cNvPr id="7422" name="Group 254"/>
              <p:cNvGrpSpPr>
                <a:grpSpLocks/>
              </p:cNvGrpSpPr>
              <p:nvPr/>
            </p:nvGrpSpPr>
            <p:grpSpPr bwMode="auto">
              <a:xfrm>
                <a:off x="1807" y="2160"/>
                <a:ext cx="449" cy="144"/>
                <a:chOff x="3839" y="2255"/>
                <a:chExt cx="449" cy="144"/>
              </a:xfrm>
            </p:grpSpPr>
            <p:sp>
              <p:nvSpPr>
                <p:cNvPr id="7227" name="Oval 5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8" name="Oval 6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23" name="Group 255"/>
              <p:cNvGrpSpPr>
                <a:grpSpLocks/>
              </p:cNvGrpSpPr>
              <p:nvPr/>
            </p:nvGrpSpPr>
            <p:grpSpPr bwMode="auto">
              <a:xfrm>
                <a:off x="-17" y="1296"/>
                <a:ext cx="449" cy="144"/>
                <a:chOff x="3839" y="2255"/>
                <a:chExt cx="449" cy="144"/>
              </a:xfrm>
            </p:grpSpPr>
            <p:sp>
              <p:nvSpPr>
                <p:cNvPr id="7424" name="Oval 25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25" name="Oval 25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26" name="Group 258"/>
              <p:cNvGrpSpPr>
                <a:grpSpLocks/>
              </p:cNvGrpSpPr>
              <p:nvPr/>
            </p:nvGrpSpPr>
            <p:grpSpPr bwMode="auto">
              <a:xfrm>
                <a:off x="912" y="2160"/>
                <a:ext cx="449" cy="144"/>
                <a:chOff x="3839" y="2255"/>
                <a:chExt cx="449" cy="144"/>
              </a:xfrm>
            </p:grpSpPr>
            <p:sp>
              <p:nvSpPr>
                <p:cNvPr id="7427" name="Oval 25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28" name="Oval 26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29" name="Group 261"/>
              <p:cNvGrpSpPr>
                <a:grpSpLocks/>
              </p:cNvGrpSpPr>
              <p:nvPr/>
            </p:nvGrpSpPr>
            <p:grpSpPr bwMode="auto">
              <a:xfrm>
                <a:off x="-17" y="2160"/>
                <a:ext cx="449" cy="144"/>
                <a:chOff x="3839" y="2255"/>
                <a:chExt cx="449" cy="144"/>
              </a:xfrm>
            </p:grpSpPr>
            <p:sp>
              <p:nvSpPr>
                <p:cNvPr id="7430" name="Oval 26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31" name="Oval 26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32" name="Group 264"/>
              <p:cNvGrpSpPr>
                <a:grpSpLocks/>
              </p:cNvGrpSpPr>
              <p:nvPr/>
            </p:nvGrpSpPr>
            <p:grpSpPr bwMode="auto">
              <a:xfrm>
                <a:off x="912" y="3024"/>
                <a:ext cx="449" cy="144"/>
                <a:chOff x="3839" y="2255"/>
                <a:chExt cx="449" cy="144"/>
              </a:xfrm>
            </p:grpSpPr>
            <p:sp>
              <p:nvSpPr>
                <p:cNvPr id="7433" name="Oval 26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34" name="Oval 26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35" name="Group 267"/>
              <p:cNvGrpSpPr>
                <a:grpSpLocks/>
              </p:cNvGrpSpPr>
              <p:nvPr/>
            </p:nvGrpSpPr>
            <p:grpSpPr bwMode="auto">
              <a:xfrm>
                <a:off x="1807" y="1296"/>
                <a:ext cx="449" cy="144"/>
                <a:chOff x="3839" y="2255"/>
                <a:chExt cx="449" cy="144"/>
              </a:xfrm>
            </p:grpSpPr>
            <p:sp>
              <p:nvSpPr>
                <p:cNvPr id="7436" name="Oval 26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37" name="Oval 26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38" name="Group 270"/>
              <p:cNvGrpSpPr>
                <a:grpSpLocks/>
              </p:cNvGrpSpPr>
              <p:nvPr/>
            </p:nvGrpSpPr>
            <p:grpSpPr bwMode="auto">
              <a:xfrm rot="-5400000">
                <a:off x="1335" y="1689"/>
                <a:ext cx="449" cy="144"/>
                <a:chOff x="3839" y="2255"/>
                <a:chExt cx="449" cy="144"/>
              </a:xfrm>
            </p:grpSpPr>
            <p:sp>
              <p:nvSpPr>
                <p:cNvPr id="7439" name="Oval 27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40" name="Oval 27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41" name="Group 273"/>
              <p:cNvGrpSpPr>
                <a:grpSpLocks/>
              </p:cNvGrpSpPr>
              <p:nvPr/>
            </p:nvGrpSpPr>
            <p:grpSpPr bwMode="auto">
              <a:xfrm rot="-5400000">
                <a:off x="2151" y="1689"/>
                <a:ext cx="449" cy="144"/>
                <a:chOff x="3839" y="2255"/>
                <a:chExt cx="449" cy="144"/>
              </a:xfrm>
            </p:grpSpPr>
            <p:sp>
              <p:nvSpPr>
                <p:cNvPr id="7442" name="Oval 27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43" name="Oval 27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44" name="Group 276"/>
              <p:cNvGrpSpPr>
                <a:grpSpLocks/>
              </p:cNvGrpSpPr>
              <p:nvPr/>
            </p:nvGrpSpPr>
            <p:grpSpPr bwMode="auto">
              <a:xfrm rot="-5400000">
                <a:off x="-345" y="1689"/>
                <a:ext cx="449" cy="144"/>
                <a:chOff x="3839" y="2255"/>
                <a:chExt cx="449" cy="144"/>
              </a:xfrm>
            </p:grpSpPr>
            <p:sp>
              <p:nvSpPr>
                <p:cNvPr id="7445" name="Oval 27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46" name="Oval 27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47" name="Group 279"/>
              <p:cNvGrpSpPr>
                <a:grpSpLocks/>
              </p:cNvGrpSpPr>
              <p:nvPr/>
            </p:nvGrpSpPr>
            <p:grpSpPr bwMode="auto">
              <a:xfrm rot="-5400000">
                <a:off x="471" y="1689"/>
                <a:ext cx="449" cy="144"/>
                <a:chOff x="3839" y="2255"/>
                <a:chExt cx="449" cy="144"/>
              </a:xfrm>
            </p:grpSpPr>
            <p:sp>
              <p:nvSpPr>
                <p:cNvPr id="7448" name="Oval 28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49" name="Oval 28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0" name="Group 282"/>
              <p:cNvGrpSpPr>
                <a:grpSpLocks/>
              </p:cNvGrpSpPr>
              <p:nvPr/>
            </p:nvGrpSpPr>
            <p:grpSpPr bwMode="auto">
              <a:xfrm rot="-5400000">
                <a:off x="1335" y="2632"/>
                <a:ext cx="449" cy="144"/>
                <a:chOff x="3839" y="2255"/>
                <a:chExt cx="449" cy="144"/>
              </a:xfrm>
            </p:grpSpPr>
            <p:sp>
              <p:nvSpPr>
                <p:cNvPr id="7451" name="Oval 28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2" name="Oval 28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3" name="Group 285"/>
              <p:cNvGrpSpPr>
                <a:grpSpLocks/>
              </p:cNvGrpSpPr>
              <p:nvPr/>
            </p:nvGrpSpPr>
            <p:grpSpPr bwMode="auto">
              <a:xfrm rot="-5400000">
                <a:off x="471" y="2632"/>
                <a:ext cx="449" cy="144"/>
                <a:chOff x="3839" y="2255"/>
                <a:chExt cx="449" cy="144"/>
              </a:xfrm>
            </p:grpSpPr>
            <p:sp>
              <p:nvSpPr>
                <p:cNvPr id="7454" name="Oval 28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55" name="Oval 28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469" name="Group 301"/>
          <p:cNvGrpSpPr>
            <a:grpSpLocks/>
          </p:cNvGrpSpPr>
          <p:nvPr/>
        </p:nvGrpSpPr>
        <p:grpSpPr bwMode="auto">
          <a:xfrm>
            <a:off x="1295400" y="0"/>
            <a:ext cx="7848600" cy="6553200"/>
            <a:chOff x="-1344" y="0"/>
            <a:chExt cx="4944" cy="4128"/>
          </a:xfrm>
        </p:grpSpPr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-1344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-432" y="1608"/>
              <a:ext cx="3120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600">
                  <a:latin typeface="Arial" charset="0"/>
                </a:rPr>
                <a:t>H O H</a:t>
              </a:r>
              <a:endParaRPr lang="en-US">
                <a:solidFill>
                  <a:srgbClr val="800080"/>
                </a:solidFill>
              </a:endParaRPr>
            </a:p>
          </p:txBody>
        </p:sp>
        <p:grpSp>
          <p:nvGrpSpPr>
            <p:cNvPr id="7468" name="Group 300"/>
            <p:cNvGrpSpPr>
              <a:grpSpLocks/>
            </p:cNvGrpSpPr>
            <p:nvPr/>
          </p:nvGrpSpPr>
          <p:grpSpPr bwMode="auto">
            <a:xfrm>
              <a:off x="672" y="1632"/>
              <a:ext cx="960" cy="960"/>
              <a:chOff x="672" y="1632"/>
              <a:chExt cx="960" cy="960"/>
            </a:xfrm>
          </p:grpSpPr>
          <p:grpSp>
            <p:nvGrpSpPr>
              <p:cNvPr id="7179" name="Group 11"/>
              <p:cNvGrpSpPr>
                <a:grpSpLocks/>
              </p:cNvGrpSpPr>
              <p:nvPr/>
            </p:nvGrpSpPr>
            <p:grpSpPr bwMode="auto">
              <a:xfrm>
                <a:off x="1488" y="1872"/>
                <a:ext cx="144" cy="432"/>
                <a:chOff x="3312" y="3264"/>
                <a:chExt cx="192" cy="576"/>
              </a:xfrm>
            </p:grpSpPr>
            <p:sp>
              <p:nvSpPr>
                <p:cNvPr id="7180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59" name="Group 291"/>
              <p:cNvGrpSpPr>
                <a:grpSpLocks/>
              </p:cNvGrpSpPr>
              <p:nvPr/>
            </p:nvGrpSpPr>
            <p:grpSpPr bwMode="auto">
              <a:xfrm>
                <a:off x="672" y="1872"/>
                <a:ext cx="144" cy="432"/>
                <a:chOff x="3312" y="3264"/>
                <a:chExt cx="192" cy="576"/>
              </a:xfrm>
            </p:grpSpPr>
            <p:sp>
              <p:nvSpPr>
                <p:cNvPr id="7460" name="Oval 292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61" name="Oval 293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62" name="Group 294"/>
              <p:cNvGrpSpPr>
                <a:grpSpLocks/>
              </p:cNvGrpSpPr>
              <p:nvPr/>
            </p:nvGrpSpPr>
            <p:grpSpPr bwMode="auto">
              <a:xfrm rot="5400000">
                <a:off x="1056" y="1488"/>
                <a:ext cx="144" cy="432"/>
                <a:chOff x="3312" y="3264"/>
                <a:chExt cx="192" cy="576"/>
              </a:xfrm>
            </p:grpSpPr>
            <p:sp>
              <p:nvSpPr>
                <p:cNvPr id="7463" name="Oval 295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64" name="Oval 296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65" name="Group 297"/>
              <p:cNvGrpSpPr>
                <a:grpSpLocks/>
              </p:cNvGrpSpPr>
              <p:nvPr/>
            </p:nvGrpSpPr>
            <p:grpSpPr bwMode="auto">
              <a:xfrm rot="5400000">
                <a:off x="1056" y="2304"/>
                <a:ext cx="144" cy="432"/>
                <a:chOff x="3312" y="3264"/>
                <a:chExt cx="192" cy="576"/>
              </a:xfrm>
            </p:grpSpPr>
            <p:sp>
              <p:nvSpPr>
                <p:cNvPr id="7466" name="Oval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67" name="Oval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553" name="Group 385"/>
          <p:cNvGrpSpPr>
            <a:grpSpLocks/>
          </p:cNvGrpSpPr>
          <p:nvPr/>
        </p:nvGrpSpPr>
        <p:grpSpPr bwMode="auto">
          <a:xfrm>
            <a:off x="1295400" y="0"/>
            <a:ext cx="7848600" cy="6553200"/>
            <a:chOff x="720" y="96"/>
            <a:chExt cx="4944" cy="4128"/>
          </a:xfrm>
        </p:grpSpPr>
        <p:grpSp>
          <p:nvGrpSpPr>
            <p:cNvPr id="7483" name="Group 315"/>
            <p:cNvGrpSpPr>
              <a:grpSpLocks/>
            </p:cNvGrpSpPr>
            <p:nvPr/>
          </p:nvGrpSpPr>
          <p:grpSpPr bwMode="auto">
            <a:xfrm>
              <a:off x="720" y="96"/>
              <a:ext cx="4944" cy="4128"/>
              <a:chOff x="-1344" y="0"/>
              <a:chExt cx="4944" cy="4128"/>
            </a:xfrm>
          </p:grpSpPr>
          <p:sp>
            <p:nvSpPr>
              <p:cNvPr id="7405" name="AutoShape 237"/>
              <p:cNvSpPr>
                <a:spLocks noChangeArrowheads="1"/>
              </p:cNvSpPr>
              <p:nvPr/>
            </p:nvSpPr>
            <p:spPr bwMode="auto">
              <a:xfrm>
                <a:off x="-1344" y="0"/>
                <a:ext cx="4944" cy="4128"/>
              </a:xfrm>
              <a:prstGeom prst="star16">
                <a:avLst>
                  <a:gd name="adj" fmla="val 375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06" name="Text Box 238"/>
              <p:cNvSpPr txBox="1">
                <a:spLocks noChangeArrowheads="1"/>
              </p:cNvSpPr>
              <p:nvPr/>
            </p:nvSpPr>
            <p:spPr bwMode="auto">
              <a:xfrm>
                <a:off x="-432" y="1608"/>
                <a:ext cx="3120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600">
                    <a:latin typeface="Arial" charset="0"/>
                  </a:rPr>
                  <a:t>N    O</a:t>
                </a:r>
                <a:endParaRPr lang="en-US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7482" name="Group 314"/>
              <p:cNvGrpSpPr>
                <a:grpSpLocks/>
              </p:cNvGrpSpPr>
              <p:nvPr/>
            </p:nvGrpSpPr>
            <p:grpSpPr bwMode="auto">
              <a:xfrm>
                <a:off x="-48" y="1631"/>
                <a:ext cx="2112" cy="961"/>
                <a:chOff x="-48" y="1631"/>
                <a:chExt cx="2112" cy="961"/>
              </a:xfrm>
            </p:grpSpPr>
            <p:sp>
              <p:nvSpPr>
                <p:cNvPr id="7419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2016"/>
                  <a:ext cx="7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20" name="Line 252"/>
                <p:cNvSpPr>
                  <a:spLocks noChangeShapeType="1"/>
                </p:cNvSpPr>
                <p:nvPr/>
              </p:nvSpPr>
              <p:spPr bwMode="auto">
                <a:xfrm>
                  <a:off x="720" y="2208"/>
                  <a:ext cx="7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470" name="Group 302"/>
                <p:cNvGrpSpPr>
                  <a:grpSpLocks/>
                </p:cNvGrpSpPr>
                <p:nvPr/>
              </p:nvGrpSpPr>
              <p:grpSpPr bwMode="auto">
                <a:xfrm rot="5400000">
                  <a:off x="1776" y="1488"/>
                  <a:ext cx="144" cy="432"/>
                  <a:chOff x="3312" y="3264"/>
                  <a:chExt cx="192" cy="576"/>
                </a:xfrm>
              </p:grpSpPr>
              <p:sp>
                <p:nvSpPr>
                  <p:cNvPr id="7471" name="Oval 3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2" name="Oval 3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473" name="Group 305"/>
                <p:cNvGrpSpPr>
                  <a:grpSpLocks/>
                </p:cNvGrpSpPr>
                <p:nvPr/>
              </p:nvGrpSpPr>
              <p:grpSpPr bwMode="auto">
                <a:xfrm rot="5400000">
                  <a:off x="1776" y="2304"/>
                  <a:ext cx="144" cy="432"/>
                  <a:chOff x="3312" y="3264"/>
                  <a:chExt cx="192" cy="576"/>
                </a:xfrm>
              </p:grpSpPr>
              <p:sp>
                <p:nvSpPr>
                  <p:cNvPr id="7474" name="Oval 3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5" name="Oval 3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476" name="Group 308"/>
                <p:cNvGrpSpPr>
                  <a:grpSpLocks/>
                </p:cNvGrpSpPr>
                <p:nvPr/>
              </p:nvGrpSpPr>
              <p:grpSpPr bwMode="auto">
                <a:xfrm>
                  <a:off x="-48" y="1872"/>
                  <a:ext cx="144" cy="432"/>
                  <a:chOff x="3312" y="3264"/>
                  <a:chExt cx="192" cy="576"/>
                </a:xfrm>
              </p:grpSpPr>
              <p:sp>
                <p:nvSpPr>
                  <p:cNvPr id="7477" name="Oval 3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78" name="Oval 3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80" name="Oval 31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6" y="1631"/>
                  <a:ext cx="144" cy="144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552" name="Text Box 384"/>
            <p:cNvSpPr txBox="1">
              <a:spLocks noChangeArrowheads="1"/>
            </p:cNvSpPr>
            <p:nvPr/>
          </p:nvSpPr>
          <p:spPr bwMode="auto">
            <a:xfrm>
              <a:off x="1992" y="2780"/>
              <a:ext cx="231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400"/>
                <a:t>Very unstable!!</a:t>
              </a:r>
            </a:p>
          </p:txBody>
        </p:sp>
      </p:grpSp>
      <p:grpSp>
        <p:nvGrpSpPr>
          <p:cNvPr id="7554" name="Group 386"/>
          <p:cNvGrpSpPr>
            <a:grpSpLocks/>
          </p:cNvGrpSpPr>
          <p:nvPr/>
        </p:nvGrpSpPr>
        <p:grpSpPr bwMode="auto">
          <a:xfrm>
            <a:off x="1295400" y="0"/>
            <a:ext cx="7848600" cy="6553200"/>
            <a:chOff x="-1344" y="0"/>
            <a:chExt cx="4944" cy="4128"/>
          </a:xfrm>
        </p:grpSpPr>
        <p:sp>
          <p:nvSpPr>
            <p:cNvPr id="7555" name="AutoShape 387"/>
            <p:cNvSpPr>
              <a:spLocks noChangeArrowheads="1"/>
            </p:cNvSpPr>
            <p:nvPr/>
          </p:nvSpPr>
          <p:spPr bwMode="auto">
            <a:xfrm>
              <a:off x="-1344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556" name="Text Box 388"/>
            <p:cNvSpPr txBox="1">
              <a:spLocks noChangeArrowheads="1"/>
            </p:cNvSpPr>
            <p:nvPr/>
          </p:nvSpPr>
          <p:spPr bwMode="auto">
            <a:xfrm>
              <a:off x="-432" y="912"/>
              <a:ext cx="3120" cy="2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8000">
                  <a:latin typeface="Arial" charset="0"/>
                </a:rPr>
                <a:t>F       F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8000">
                  <a:latin typeface="Arial" charset="0"/>
                </a:rPr>
                <a:t>F  S  F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8000">
                  <a:latin typeface="Arial" charset="0"/>
                </a:rPr>
                <a:t>F       F</a:t>
              </a:r>
              <a:endParaRPr lang="en-US" sz="1800">
                <a:solidFill>
                  <a:srgbClr val="800080"/>
                </a:solidFill>
              </a:endParaRPr>
            </a:p>
          </p:txBody>
        </p:sp>
        <p:sp>
          <p:nvSpPr>
            <p:cNvPr id="7557" name="Line 389"/>
            <p:cNvSpPr>
              <a:spLocks noChangeShapeType="1"/>
            </p:cNvSpPr>
            <p:nvPr/>
          </p:nvSpPr>
          <p:spPr bwMode="auto">
            <a:xfrm flipV="1">
              <a:off x="1248" y="122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58" name="Line 390"/>
            <p:cNvSpPr>
              <a:spLocks noChangeShapeType="1"/>
            </p:cNvSpPr>
            <p:nvPr/>
          </p:nvSpPr>
          <p:spPr bwMode="auto">
            <a:xfrm flipH="1" flipV="1">
              <a:off x="528" y="122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59" name="Line 391"/>
            <p:cNvSpPr>
              <a:spLocks noChangeShapeType="1"/>
            </p:cNvSpPr>
            <p:nvPr/>
          </p:nvSpPr>
          <p:spPr bwMode="auto">
            <a:xfrm>
              <a:off x="1248" y="2472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0" name="Line 392"/>
            <p:cNvSpPr>
              <a:spLocks noChangeShapeType="1"/>
            </p:cNvSpPr>
            <p:nvPr/>
          </p:nvSpPr>
          <p:spPr bwMode="auto">
            <a:xfrm flipH="1">
              <a:off x="528" y="2472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1" name="Line 393"/>
            <p:cNvSpPr>
              <a:spLocks noChangeShapeType="1"/>
            </p:cNvSpPr>
            <p:nvPr/>
          </p:nvSpPr>
          <p:spPr bwMode="auto">
            <a:xfrm>
              <a:off x="1392" y="208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62" name="Line 394"/>
            <p:cNvSpPr>
              <a:spLocks noChangeShapeType="1"/>
            </p:cNvSpPr>
            <p:nvPr/>
          </p:nvSpPr>
          <p:spPr bwMode="auto">
            <a:xfrm>
              <a:off x="624" y="208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63" name="Group 395"/>
            <p:cNvGrpSpPr>
              <a:grpSpLocks/>
            </p:cNvGrpSpPr>
            <p:nvPr/>
          </p:nvGrpSpPr>
          <p:grpSpPr bwMode="auto">
            <a:xfrm>
              <a:off x="1697" y="2352"/>
              <a:ext cx="355" cy="129"/>
              <a:chOff x="1697" y="2352"/>
              <a:chExt cx="355" cy="129"/>
            </a:xfrm>
          </p:grpSpPr>
          <p:sp>
            <p:nvSpPr>
              <p:cNvPr id="7564" name="Oval 396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5" name="Oval 397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66" name="Group 398"/>
            <p:cNvGrpSpPr>
              <a:grpSpLocks/>
            </p:cNvGrpSpPr>
            <p:nvPr/>
          </p:nvGrpSpPr>
          <p:grpSpPr bwMode="auto">
            <a:xfrm>
              <a:off x="1680" y="1680"/>
              <a:ext cx="355" cy="129"/>
              <a:chOff x="1697" y="2352"/>
              <a:chExt cx="355" cy="129"/>
            </a:xfrm>
          </p:grpSpPr>
          <p:sp>
            <p:nvSpPr>
              <p:cNvPr id="7567" name="Oval 399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68" name="Oval 400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69" name="Group 401"/>
            <p:cNvGrpSpPr>
              <a:grpSpLocks/>
            </p:cNvGrpSpPr>
            <p:nvPr/>
          </p:nvGrpSpPr>
          <p:grpSpPr bwMode="auto">
            <a:xfrm>
              <a:off x="1793" y="1392"/>
              <a:ext cx="355" cy="129"/>
              <a:chOff x="1697" y="2352"/>
              <a:chExt cx="355" cy="129"/>
            </a:xfrm>
          </p:grpSpPr>
          <p:sp>
            <p:nvSpPr>
              <p:cNvPr id="7570" name="Oval 402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1" name="Oval 403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72" name="Group 404"/>
            <p:cNvGrpSpPr>
              <a:grpSpLocks/>
            </p:cNvGrpSpPr>
            <p:nvPr/>
          </p:nvGrpSpPr>
          <p:grpSpPr bwMode="auto">
            <a:xfrm>
              <a:off x="1793" y="768"/>
              <a:ext cx="355" cy="129"/>
              <a:chOff x="1697" y="2352"/>
              <a:chExt cx="355" cy="129"/>
            </a:xfrm>
          </p:grpSpPr>
          <p:sp>
            <p:nvSpPr>
              <p:cNvPr id="7573" name="Oval 405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4" name="Oval 406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75" name="Group 407"/>
            <p:cNvGrpSpPr>
              <a:grpSpLocks/>
            </p:cNvGrpSpPr>
            <p:nvPr/>
          </p:nvGrpSpPr>
          <p:grpSpPr bwMode="auto">
            <a:xfrm>
              <a:off x="1776" y="2607"/>
              <a:ext cx="355" cy="129"/>
              <a:chOff x="1697" y="2352"/>
              <a:chExt cx="355" cy="129"/>
            </a:xfrm>
          </p:grpSpPr>
          <p:sp>
            <p:nvSpPr>
              <p:cNvPr id="7576" name="Oval 408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77" name="Oval 409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78" name="Group 410"/>
            <p:cNvGrpSpPr>
              <a:grpSpLocks/>
            </p:cNvGrpSpPr>
            <p:nvPr/>
          </p:nvGrpSpPr>
          <p:grpSpPr bwMode="auto">
            <a:xfrm>
              <a:off x="1776" y="3231"/>
              <a:ext cx="355" cy="129"/>
              <a:chOff x="1697" y="2352"/>
              <a:chExt cx="355" cy="129"/>
            </a:xfrm>
          </p:grpSpPr>
          <p:sp>
            <p:nvSpPr>
              <p:cNvPr id="7579" name="Oval 411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0" name="Oval 412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1" name="Group 413"/>
            <p:cNvGrpSpPr>
              <a:grpSpLocks/>
            </p:cNvGrpSpPr>
            <p:nvPr/>
          </p:nvGrpSpPr>
          <p:grpSpPr bwMode="auto">
            <a:xfrm>
              <a:off x="144" y="768"/>
              <a:ext cx="355" cy="129"/>
              <a:chOff x="1697" y="2352"/>
              <a:chExt cx="355" cy="129"/>
            </a:xfrm>
          </p:grpSpPr>
          <p:sp>
            <p:nvSpPr>
              <p:cNvPr id="7582" name="Oval 414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3" name="Oval 415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4" name="Group 416"/>
            <p:cNvGrpSpPr>
              <a:grpSpLocks/>
            </p:cNvGrpSpPr>
            <p:nvPr/>
          </p:nvGrpSpPr>
          <p:grpSpPr bwMode="auto">
            <a:xfrm>
              <a:off x="144" y="1407"/>
              <a:ext cx="355" cy="129"/>
              <a:chOff x="1697" y="2352"/>
              <a:chExt cx="355" cy="129"/>
            </a:xfrm>
          </p:grpSpPr>
          <p:sp>
            <p:nvSpPr>
              <p:cNvPr id="7585" name="Oval 417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6" name="Oval 418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87" name="Group 419"/>
            <p:cNvGrpSpPr>
              <a:grpSpLocks/>
            </p:cNvGrpSpPr>
            <p:nvPr/>
          </p:nvGrpSpPr>
          <p:grpSpPr bwMode="auto">
            <a:xfrm>
              <a:off x="173" y="1695"/>
              <a:ext cx="355" cy="129"/>
              <a:chOff x="1697" y="2352"/>
              <a:chExt cx="355" cy="129"/>
            </a:xfrm>
          </p:grpSpPr>
          <p:sp>
            <p:nvSpPr>
              <p:cNvPr id="7588" name="Oval 420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9" name="Oval 421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90" name="Group 422"/>
            <p:cNvGrpSpPr>
              <a:grpSpLocks/>
            </p:cNvGrpSpPr>
            <p:nvPr/>
          </p:nvGrpSpPr>
          <p:grpSpPr bwMode="auto">
            <a:xfrm>
              <a:off x="173" y="2319"/>
              <a:ext cx="355" cy="129"/>
              <a:chOff x="1697" y="2352"/>
              <a:chExt cx="355" cy="129"/>
            </a:xfrm>
          </p:grpSpPr>
          <p:sp>
            <p:nvSpPr>
              <p:cNvPr id="7591" name="Oval 423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2" name="Oval 424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93" name="Group 425"/>
            <p:cNvGrpSpPr>
              <a:grpSpLocks/>
            </p:cNvGrpSpPr>
            <p:nvPr/>
          </p:nvGrpSpPr>
          <p:grpSpPr bwMode="auto">
            <a:xfrm>
              <a:off x="144" y="2607"/>
              <a:ext cx="355" cy="129"/>
              <a:chOff x="1697" y="2352"/>
              <a:chExt cx="355" cy="129"/>
            </a:xfrm>
          </p:grpSpPr>
          <p:sp>
            <p:nvSpPr>
              <p:cNvPr id="7594" name="Oval 426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5" name="Oval 427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96" name="Group 428"/>
            <p:cNvGrpSpPr>
              <a:grpSpLocks/>
            </p:cNvGrpSpPr>
            <p:nvPr/>
          </p:nvGrpSpPr>
          <p:grpSpPr bwMode="auto">
            <a:xfrm>
              <a:off x="144" y="3231"/>
              <a:ext cx="355" cy="129"/>
              <a:chOff x="1697" y="2352"/>
              <a:chExt cx="355" cy="129"/>
            </a:xfrm>
          </p:grpSpPr>
          <p:sp>
            <p:nvSpPr>
              <p:cNvPr id="7597" name="Oval 429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98" name="Oval 430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599" name="Group 431"/>
            <p:cNvGrpSpPr>
              <a:grpSpLocks/>
            </p:cNvGrpSpPr>
            <p:nvPr/>
          </p:nvGrpSpPr>
          <p:grpSpPr bwMode="auto">
            <a:xfrm rot="-5400000">
              <a:off x="-113" y="1102"/>
              <a:ext cx="355" cy="129"/>
              <a:chOff x="1697" y="2352"/>
              <a:chExt cx="355" cy="129"/>
            </a:xfrm>
          </p:grpSpPr>
          <p:sp>
            <p:nvSpPr>
              <p:cNvPr id="7600" name="Oval 432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1" name="Oval 433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02" name="Group 434"/>
            <p:cNvGrpSpPr>
              <a:grpSpLocks/>
            </p:cNvGrpSpPr>
            <p:nvPr/>
          </p:nvGrpSpPr>
          <p:grpSpPr bwMode="auto">
            <a:xfrm rot="-5400000">
              <a:off x="2062" y="1102"/>
              <a:ext cx="355" cy="129"/>
              <a:chOff x="1697" y="2352"/>
              <a:chExt cx="355" cy="129"/>
            </a:xfrm>
          </p:grpSpPr>
          <p:sp>
            <p:nvSpPr>
              <p:cNvPr id="7603" name="Oval 435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4" name="Oval 436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05" name="Group 437"/>
            <p:cNvGrpSpPr>
              <a:grpSpLocks/>
            </p:cNvGrpSpPr>
            <p:nvPr/>
          </p:nvGrpSpPr>
          <p:grpSpPr bwMode="auto">
            <a:xfrm rot="-5400000">
              <a:off x="-113" y="2926"/>
              <a:ext cx="355" cy="129"/>
              <a:chOff x="1697" y="2352"/>
              <a:chExt cx="355" cy="129"/>
            </a:xfrm>
          </p:grpSpPr>
          <p:sp>
            <p:nvSpPr>
              <p:cNvPr id="7606" name="Oval 438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07" name="Oval 439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08" name="Group 440"/>
            <p:cNvGrpSpPr>
              <a:grpSpLocks/>
            </p:cNvGrpSpPr>
            <p:nvPr/>
          </p:nvGrpSpPr>
          <p:grpSpPr bwMode="auto">
            <a:xfrm rot="-5400000">
              <a:off x="2062" y="2945"/>
              <a:ext cx="355" cy="129"/>
              <a:chOff x="1697" y="2352"/>
              <a:chExt cx="355" cy="129"/>
            </a:xfrm>
          </p:grpSpPr>
          <p:sp>
            <p:nvSpPr>
              <p:cNvPr id="7609" name="Oval 441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0" name="Oval 442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11" name="Group 443"/>
            <p:cNvGrpSpPr>
              <a:grpSpLocks/>
            </p:cNvGrpSpPr>
            <p:nvPr/>
          </p:nvGrpSpPr>
          <p:grpSpPr bwMode="auto">
            <a:xfrm rot="-5400000">
              <a:off x="-65" y="2014"/>
              <a:ext cx="355" cy="129"/>
              <a:chOff x="1697" y="2352"/>
              <a:chExt cx="355" cy="129"/>
            </a:xfrm>
          </p:grpSpPr>
          <p:sp>
            <p:nvSpPr>
              <p:cNvPr id="7612" name="Oval 444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3" name="Oval 445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14" name="Group 446"/>
            <p:cNvGrpSpPr>
              <a:grpSpLocks/>
            </p:cNvGrpSpPr>
            <p:nvPr/>
          </p:nvGrpSpPr>
          <p:grpSpPr bwMode="auto">
            <a:xfrm rot="-5400000">
              <a:off x="1999" y="2014"/>
              <a:ext cx="355" cy="129"/>
              <a:chOff x="1697" y="2352"/>
              <a:chExt cx="355" cy="129"/>
            </a:xfrm>
          </p:grpSpPr>
          <p:sp>
            <p:nvSpPr>
              <p:cNvPr id="7615" name="Oval 447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16" name="Oval 448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5" grpId="0" build="p" autoUpdateAnimBg="0"/>
      <p:bldP spid="7336" grpId="0" build="p" autoUpdateAnimBg="0"/>
      <p:bldP spid="7337" grpId="0" build="p" autoUpdateAnimBg="0"/>
      <p:bldP spid="73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Drawing Lewis Diagrams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25575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Find total # of valence e</a:t>
            </a:r>
            <a:r>
              <a:rPr lang="en-US" baseline="30000"/>
              <a:t>-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Arrange atoms - singular atom is usually in the middle.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Form bonds between atoms (2 e</a:t>
            </a:r>
            <a:r>
              <a:rPr lang="en-US" baseline="30000"/>
              <a:t>-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Distribute remaining e</a:t>
            </a:r>
            <a:r>
              <a:rPr lang="en-US" baseline="30000"/>
              <a:t>-</a:t>
            </a:r>
            <a:r>
              <a:rPr lang="en-US"/>
              <a:t> to give each atom an octet (recall exceptions).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/>
              <a:t>If there aren’t enough e</a:t>
            </a:r>
            <a:r>
              <a:rPr lang="en-US" baseline="30000"/>
              <a:t>-</a:t>
            </a:r>
            <a:r>
              <a:rPr lang="en-US"/>
              <a:t> to go around, form double or triple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Drawing Lewis Diagrams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sz="3800" b="1"/>
              <a:t>CF</a:t>
            </a:r>
            <a:r>
              <a:rPr lang="en-US" sz="3800" b="1" baseline="-25000"/>
              <a:t>4</a:t>
            </a:r>
            <a:endParaRPr lang="en-US" sz="380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173163" y="2057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1 C ×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4 F × 7e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28e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32e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45720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343400" y="2954338"/>
            <a:ext cx="4953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6600">
                <a:latin typeface="Arial" charset="0"/>
              </a:rPr>
              <a:t>F</a:t>
            </a:r>
          </a:p>
          <a:p>
            <a:pPr algn="ctr">
              <a:spcBef>
                <a:spcPct val="10000"/>
              </a:spcBef>
            </a:pPr>
            <a:r>
              <a:rPr lang="en-US" sz="6600">
                <a:latin typeface="Arial" charset="0"/>
              </a:rPr>
              <a:t>F  C  F</a:t>
            </a:r>
          </a:p>
          <a:p>
            <a:pPr algn="ctr">
              <a:spcBef>
                <a:spcPct val="10000"/>
              </a:spcBef>
            </a:pPr>
            <a:r>
              <a:rPr lang="en-US" sz="6600">
                <a:latin typeface="Arial" charset="0"/>
              </a:rPr>
              <a:t>F</a:t>
            </a:r>
            <a:endParaRPr lang="en-US" sz="6600">
              <a:solidFill>
                <a:srgbClr val="800080"/>
              </a:solidFill>
            </a:endParaRPr>
          </a:p>
        </p:txBody>
      </p:sp>
      <p:grpSp>
        <p:nvGrpSpPr>
          <p:cNvPr id="9319" name="Group 103"/>
          <p:cNvGrpSpPr>
            <a:grpSpLocks/>
          </p:cNvGrpSpPr>
          <p:nvPr/>
        </p:nvGrpSpPr>
        <p:grpSpPr bwMode="auto">
          <a:xfrm>
            <a:off x="5334000" y="2933700"/>
            <a:ext cx="2971800" cy="3352800"/>
            <a:chOff x="2256" y="1343"/>
            <a:chExt cx="1872" cy="2112"/>
          </a:xfrm>
        </p:grpSpPr>
        <p:sp>
          <p:nvSpPr>
            <p:cNvPr id="9243" name="Oval 27"/>
            <p:cNvSpPr>
              <a:spLocks noChangeAspect="1" noChangeArrowheads="1"/>
            </p:cNvSpPr>
            <p:nvPr/>
          </p:nvSpPr>
          <p:spPr bwMode="auto">
            <a:xfrm>
              <a:off x="2904" y="17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Oval 28"/>
            <p:cNvSpPr>
              <a:spLocks noChangeAspect="1" noChangeArrowheads="1"/>
            </p:cNvSpPr>
            <p:nvPr/>
          </p:nvSpPr>
          <p:spPr bwMode="auto">
            <a:xfrm>
              <a:off x="2904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Oval 64"/>
            <p:cNvSpPr>
              <a:spLocks noChangeAspect="1" noChangeArrowheads="1"/>
            </p:cNvSpPr>
            <p:nvPr/>
          </p:nvSpPr>
          <p:spPr bwMode="auto">
            <a:xfrm>
              <a:off x="3384" y="172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Oval 65"/>
            <p:cNvSpPr>
              <a:spLocks noChangeAspect="1" noChangeArrowheads="1"/>
            </p:cNvSpPr>
            <p:nvPr/>
          </p:nvSpPr>
          <p:spPr bwMode="auto">
            <a:xfrm>
              <a:off x="3384" y="15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Oval 67"/>
            <p:cNvSpPr>
              <a:spLocks noChangeAspect="1" noChangeArrowheads="1"/>
            </p:cNvSpPr>
            <p:nvPr/>
          </p:nvSpPr>
          <p:spPr bwMode="auto">
            <a:xfrm>
              <a:off x="4032" y="24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Oval 68"/>
            <p:cNvSpPr>
              <a:spLocks noChangeAspect="1" noChangeArrowheads="1"/>
            </p:cNvSpPr>
            <p:nvPr/>
          </p:nvSpPr>
          <p:spPr bwMode="auto">
            <a:xfrm>
              <a:off x="4032" y="22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Oval 70"/>
            <p:cNvSpPr>
              <a:spLocks noChangeAspect="1" noChangeArrowheads="1"/>
            </p:cNvSpPr>
            <p:nvPr/>
          </p:nvSpPr>
          <p:spPr bwMode="auto">
            <a:xfrm>
              <a:off x="2256" y="247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Oval 71"/>
            <p:cNvSpPr>
              <a:spLocks noChangeAspect="1" noChangeArrowheads="1"/>
            </p:cNvSpPr>
            <p:nvPr/>
          </p:nvSpPr>
          <p:spPr bwMode="auto">
            <a:xfrm>
              <a:off x="2256" y="22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Oval 73"/>
            <p:cNvSpPr>
              <a:spLocks noChangeAspect="1" noChangeArrowheads="1"/>
            </p:cNvSpPr>
            <p:nvPr/>
          </p:nvSpPr>
          <p:spPr bwMode="auto">
            <a:xfrm>
              <a:off x="2904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Oval 74"/>
            <p:cNvSpPr>
              <a:spLocks noChangeAspect="1" noChangeArrowheads="1"/>
            </p:cNvSpPr>
            <p:nvPr/>
          </p:nvSpPr>
          <p:spPr bwMode="auto">
            <a:xfrm>
              <a:off x="290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Oval 76"/>
            <p:cNvSpPr>
              <a:spLocks noChangeAspect="1" noChangeArrowheads="1"/>
            </p:cNvSpPr>
            <p:nvPr/>
          </p:nvSpPr>
          <p:spPr bwMode="auto">
            <a:xfrm>
              <a:off x="3384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Oval 77"/>
            <p:cNvSpPr>
              <a:spLocks noChangeAspect="1" noChangeArrowheads="1"/>
            </p:cNvSpPr>
            <p:nvPr/>
          </p:nvSpPr>
          <p:spPr bwMode="auto">
            <a:xfrm>
              <a:off x="3384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5" name="Oval 79"/>
            <p:cNvSpPr>
              <a:spLocks noChangeAspect="1" noChangeArrowheads="1"/>
            </p:cNvSpPr>
            <p:nvPr/>
          </p:nvSpPr>
          <p:spPr bwMode="auto">
            <a:xfrm rot="-5400000">
              <a:off x="3239" y="134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Oval 80"/>
            <p:cNvSpPr>
              <a:spLocks noChangeAspect="1" noChangeArrowheads="1"/>
            </p:cNvSpPr>
            <p:nvPr/>
          </p:nvSpPr>
          <p:spPr bwMode="auto">
            <a:xfrm rot="-5400000">
              <a:off x="3047" y="134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Oval 82"/>
            <p:cNvSpPr>
              <a:spLocks noChangeAspect="1" noChangeArrowheads="1"/>
            </p:cNvSpPr>
            <p:nvPr/>
          </p:nvSpPr>
          <p:spPr bwMode="auto">
            <a:xfrm rot="-5400000">
              <a:off x="3239" y="335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Oval 83"/>
            <p:cNvSpPr>
              <a:spLocks noChangeAspect="1" noChangeArrowheads="1"/>
            </p:cNvSpPr>
            <p:nvPr/>
          </p:nvSpPr>
          <p:spPr bwMode="auto">
            <a:xfrm rot="-5400000">
              <a:off x="3047" y="3359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Oval 85"/>
            <p:cNvSpPr>
              <a:spLocks noChangeAspect="1" noChangeArrowheads="1"/>
            </p:cNvSpPr>
            <p:nvPr/>
          </p:nvSpPr>
          <p:spPr bwMode="auto">
            <a:xfrm rot="-5400000">
              <a:off x="3887" y="26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Oval 86"/>
            <p:cNvSpPr>
              <a:spLocks noChangeAspect="1" noChangeArrowheads="1"/>
            </p:cNvSpPr>
            <p:nvPr/>
          </p:nvSpPr>
          <p:spPr bwMode="auto">
            <a:xfrm rot="-5400000">
              <a:off x="3695" y="26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Oval 88"/>
            <p:cNvSpPr>
              <a:spLocks noChangeAspect="1" noChangeArrowheads="1"/>
            </p:cNvSpPr>
            <p:nvPr/>
          </p:nvSpPr>
          <p:spPr bwMode="auto">
            <a:xfrm rot="-5400000">
              <a:off x="3887" y="20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Oval 89"/>
            <p:cNvSpPr>
              <a:spLocks noChangeAspect="1" noChangeArrowheads="1"/>
            </p:cNvSpPr>
            <p:nvPr/>
          </p:nvSpPr>
          <p:spPr bwMode="auto">
            <a:xfrm rot="-5400000">
              <a:off x="3695" y="20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Oval 91"/>
            <p:cNvSpPr>
              <a:spLocks noChangeAspect="1" noChangeArrowheads="1"/>
            </p:cNvSpPr>
            <p:nvPr/>
          </p:nvSpPr>
          <p:spPr bwMode="auto">
            <a:xfrm rot="-5400000">
              <a:off x="2591" y="20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Oval 92"/>
            <p:cNvSpPr>
              <a:spLocks noChangeAspect="1" noChangeArrowheads="1"/>
            </p:cNvSpPr>
            <p:nvPr/>
          </p:nvSpPr>
          <p:spPr bwMode="auto">
            <a:xfrm rot="-5400000">
              <a:off x="2399" y="20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Oval 94"/>
            <p:cNvSpPr>
              <a:spLocks noChangeAspect="1" noChangeArrowheads="1"/>
            </p:cNvSpPr>
            <p:nvPr/>
          </p:nvSpPr>
          <p:spPr bwMode="auto">
            <a:xfrm rot="-5400000">
              <a:off x="2591" y="26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Oval 95"/>
            <p:cNvSpPr>
              <a:spLocks noChangeAspect="1" noChangeArrowheads="1"/>
            </p:cNvSpPr>
            <p:nvPr/>
          </p:nvSpPr>
          <p:spPr bwMode="auto">
            <a:xfrm rot="-5400000">
              <a:off x="2399" y="266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18" name="Group 102"/>
          <p:cNvGrpSpPr>
            <a:grpSpLocks/>
          </p:cNvGrpSpPr>
          <p:nvPr/>
        </p:nvGrpSpPr>
        <p:grpSpPr bwMode="auto">
          <a:xfrm>
            <a:off x="6096000" y="3886200"/>
            <a:ext cx="1447800" cy="1447800"/>
            <a:chOff x="2736" y="1968"/>
            <a:chExt cx="912" cy="912"/>
          </a:xfrm>
        </p:grpSpPr>
        <p:sp>
          <p:nvSpPr>
            <p:cNvPr id="9312" name="Line 96"/>
            <p:cNvSpPr>
              <a:spLocks noChangeShapeType="1"/>
            </p:cNvSpPr>
            <p:nvPr/>
          </p:nvSpPr>
          <p:spPr bwMode="auto">
            <a:xfrm>
              <a:off x="3408" y="240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97"/>
            <p:cNvSpPr>
              <a:spLocks noChangeShapeType="1"/>
            </p:cNvSpPr>
            <p:nvPr/>
          </p:nvSpPr>
          <p:spPr bwMode="auto">
            <a:xfrm>
              <a:off x="2736" y="240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Line 98"/>
            <p:cNvSpPr>
              <a:spLocks noChangeShapeType="1"/>
            </p:cNvSpPr>
            <p:nvPr/>
          </p:nvSpPr>
          <p:spPr bwMode="auto">
            <a:xfrm rot="-5400000">
              <a:off x="3096" y="278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Line 101"/>
            <p:cNvSpPr>
              <a:spLocks noChangeShapeType="1"/>
            </p:cNvSpPr>
            <p:nvPr/>
          </p:nvSpPr>
          <p:spPr bwMode="auto">
            <a:xfrm rot="-5400000">
              <a:off x="3096" y="206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" name="Rectangle 104"/>
          <p:cNvSpPr>
            <a:spLocks noChangeArrowheads="1"/>
          </p:cNvSpPr>
          <p:nvPr/>
        </p:nvSpPr>
        <p:spPr bwMode="auto">
          <a:xfrm>
            <a:off x="11430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24e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build="p" autoUpdateAnimBg="0"/>
      <p:bldP spid="9239" grpId="0" animBg="1"/>
      <p:bldP spid="9241" grpId="0" autoUpdateAnimBg="0"/>
      <p:bldP spid="93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Drawing Lewis Diagrams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763" y="1447800"/>
            <a:ext cx="7772400" cy="838200"/>
          </a:xfrm>
        </p:spPr>
        <p:txBody>
          <a:bodyPr/>
          <a:lstStyle/>
          <a:p>
            <a:r>
              <a:rPr lang="en-US" sz="3800" b="1"/>
              <a:t>BeCl</a:t>
            </a:r>
            <a:r>
              <a:rPr lang="en-US" sz="3800" b="1" baseline="-25000"/>
              <a:t>2</a:t>
            </a:r>
            <a:endParaRPr lang="en-US" sz="3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20763" y="2057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1 Be  × 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2 Cl × 7e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14e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 16e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482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19600" y="2954338"/>
            <a:ext cx="4953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endParaRPr lang="en-US" sz="660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US" sz="6600">
                <a:latin typeface="Arial" charset="0"/>
              </a:rPr>
              <a:t>Cl</a:t>
            </a:r>
            <a:r>
              <a:rPr lang="en-US" sz="5400">
                <a:latin typeface="Arial" charset="0"/>
              </a:rPr>
              <a:t>  </a:t>
            </a:r>
            <a:r>
              <a:rPr lang="en-US" sz="6600">
                <a:latin typeface="Arial" charset="0"/>
              </a:rPr>
              <a:t>Be</a:t>
            </a:r>
            <a:r>
              <a:rPr lang="en-US" sz="5400">
                <a:latin typeface="Arial" charset="0"/>
              </a:rPr>
              <a:t>  </a:t>
            </a:r>
            <a:r>
              <a:rPr lang="en-US" sz="6600">
                <a:latin typeface="Arial" charset="0"/>
              </a:rPr>
              <a:t>Cl</a:t>
            </a:r>
            <a:endParaRPr lang="en-US" sz="6600">
              <a:solidFill>
                <a:srgbClr val="800080"/>
              </a:solidFill>
            </a:endParaRPr>
          </a:p>
        </p:txBody>
      </p: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5029200" y="4076700"/>
            <a:ext cx="3733800" cy="1104900"/>
            <a:chOff x="3168" y="2568"/>
            <a:chExt cx="2352" cy="696"/>
          </a:xfrm>
        </p:grpSpPr>
        <p:sp>
          <p:nvSpPr>
            <p:cNvPr id="10252" name="Oval 12"/>
            <p:cNvSpPr>
              <a:spLocks noChangeAspect="1" noChangeArrowheads="1"/>
            </p:cNvSpPr>
            <p:nvPr/>
          </p:nvSpPr>
          <p:spPr bwMode="auto">
            <a:xfrm>
              <a:off x="5424" y="297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Oval 13"/>
            <p:cNvSpPr>
              <a:spLocks noChangeAspect="1" noChangeArrowheads="1"/>
            </p:cNvSpPr>
            <p:nvPr/>
          </p:nvSpPr>
          <p:spPr bwMode="auto">
            <a:xfrm>
              <a:off x="5424" y="278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Oval 14"/>
            <p:cNvSpPr>
              <a:spLocks noChangeAspect="1" noChangeArrowheads="1"/>
            </p:cNvSpPr>
            <p:nvPr/>
          </p:nvSpPr>
          <p:spPr bwMode="auto">
            <a:xfrm>
              <a:off x="3168" y="297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Oval 15"/>
            <p:cNvSpPr>
              <a:spLocks noChangeAspect="1" noChangeArrowheads="1"/>
            </p:cNvSpPr>
            <p:nvPr/>
          </p:nvSpPr>
          <p:spPr bwMode="auto">
            <a:xfrm>
              <a:off x="3168" y="278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Oval 24"/>
            <p:cNvSpPr>
              <a:spLocks noChangeAspect="1" noChangeArrowheads="1"/>
            </p:cNvSpPr>
            <p:nvPr/>
          </p:nvSpPr>
          <p:spPr bwMode="auto">
            <a:xfrm rot="-5400000">
              <a:off x="5232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Oval 25"/>
            <p:cNvSpPr>
              <a:spLocks noChangeAspect="1" noChangeArrowheads="1"/>
            </p:cNvSpPr>
            <p:nvPr/>
          </p:nvSpPr>
          <p:spPr bwMode="auto">
            <a:xfrm rot="-5400000">
              <a:off x="5040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Oval 26"/>
            <p:cNvSpPr>
              <a:spLocks noChangeAspect="1" noChangeArrowheads="1"/>
            </p:cNvSpPr>
            <p:nvPr/>
          </p:nvSpPr>
          <p:spPr bwMode="auto">
            <a:xfrm rot="-5400000">
              <a:off x="5232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Oval 27"/>
            <p:cNvSpPr>
              <a:spLocks noChangeAspect="1" noChangeArrowheads="1"/>
            </p:cNvSpPr>
            <p:nvPr/>
          </p:nvSpPr>
          <p:spPr bwMode="auto">
            <a:xfrm rot="-5400000">
              <a:off x="5040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Oval 28"/>
            <p:cNvSpPr>
              <a:spLocks noChangeAspect="1" noChangeArrowheads="1"/>
            </p:cNvSpPr>
            <p:nvPr/>
          </p:nvSpPr>
          <p:spPr bwMode="auto">
            <a:xfrm rot="-5400000">
              <a:off x="3600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Oval 29"/>
            <p:cNvSpPr>
              <a:spLocks noChangeAspect="1" noChangeArrowheads="1"/>
            </p:cNvSpPr>
            <p:nvPr/>
          </p:nvSpPr>
          <p:spPr bwMode="auto">
            <a:xfrm rot="-5400000">
              <a:off x="3408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Oval 30"/>
            <p:cNvSpPr>
              <a:spLocks noChangeAspect="1" noChangeArrowheads="1"/>
            </p:cNvSpPr>
            <p:nvPr/>
          </p:nvSpPr>
          <p:spPr bwMode="auto">
            <a:xfrm rot="-5400000">
              <a:off x="3600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Oval 31"/>
            <p:cNvSpPr>
              <a:spLocks noChangeAspect="1" noChangeArrowheads="1"/>
            </p:cNvSpPr>
            <p:nvPr/>
          </p:nvSpPr>
          <p:spPr bwMode="auto">
            <a:xfrm rot="-5400000">
              <a:off x="3408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6019800" y="4648200"/>
            <a:ext cx="1752600" cy="0"/>
            <a:chOff x="3792" y="2928"/>
            <a:chExt cx="1104" cy="0"/>
          </a:xfrm>
        </p:grpSpPr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4704" y="2928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3792" y="2928"/>
              <a:ext cx="2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9906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 12e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5" grpId="0" animBg="1"/>
      <p:bldP spid="10246" grpId="0" autoUpdateAnimBg="0"/>
      <p:bldP spid="102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Drawing Lewis Diagrams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763" y="1447800"/>
            <a:ext cx="7772400" cy="838200"/>
          </a:xfrm>
        </p:spPr>
        <p:txBody>
          <a:bodyPr/>
          <a:lstStyle/>
          <a:p>
            <a:r>
              <a:rPr lang="en-US" sz="3800" b="1"/>
              <a:t>CO</a:t>
            </a:r>
            <a:r>
              <a:rPr lang="en-US" sz="3800" b="1" baseline="-25000"/>
              <a:t>2</a:t>
            </a:r>
            <a:endParaRPr lang="en-US" sz="3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20763" y="2057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1 C ×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2 O × 6e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12e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16e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6482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19600" y="2954338"/>
            <a:ext cx="4953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endParaRPr lang="en-US" sz="6600">
              <a:latin typeface="Arial" charset="0"/>
            </a:endParaRPr>
          </a:p>
          <a:p>
            <a:pPr algn="ctr">
              <a:spcBef>
                <a:spcPct val="10000"/>
              </a:spcBef>
            </a:pPr>
            <a:r>
              <a:rPr lang="en-US" sz="6600">
                <a:latin typeface="Arial" charset="0"/>
              </a:rPr>
              <a:t>O</a:t>
            </a:r>
            <a:r>
              <a:rPr lang="en-US" sz="5400">
                <a:latin typeface="Arial" charset="0"/>
              </a:rPr>
              <a:t>   </a:t>
            </a:r>
            <a:r>
              <a:rPr lang="en-US" sz="6600">
                <a:latin typeface="Arial" charset="0"/>
              </a:rPr>
              <a:t>C</a:t>
            </a:r>
            <a:r>
              <a:rPr lang="en-US" sz="5400">
                <a:latin typeface="Arial" charset="0"/>
              </a:rPr>
              <a:t>   </a:t>
            </a:r>
            <a:r>
              <a:rPr lang="en-US" sz="6600">
                <a:latin typeface="Arial" charset="0"/>
              </a:rPr>
              <a:t>O</a:t>
            </a:r>
            <a:endParaRPr lang="en-US" sz="6600">
              <a:solidFill>
                <a:srgbClr val="800080"/>
              </a:solidFill>
            </a:endParaRPr>
          </a:p>
        </p:txBody>
      </p: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5181600" y="4076700"/>
            <a:ext cx="3429000" cy="801688"/>
            <a:chOff x="3264" y="2568"/>
            <a:chExt cx="2160" cy="505"/>
          </a:xfrm>
        </p:grpSpPr>
        <p:sp>
          <p:nvSpPr>
            <p:cNvPr id="11272" name="Oval 8"/>
            <p:cNvSpPr>
              <a:spLocks noChangeAspect="1" noChangeArrowheads="1"/>
            </p:cNvSpPr>
            <p:nvPr/>
          </p:nvSpPr>
          <p:spPr bwMode="auto">
            <a:xfrm>
              <a:off x="5328" y="297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Oval 9"/>
            <p:cNvSpPr>
              <a:spLocks noChangeAspect="1" noChangeArrowheads="1"/>
            </p:cNvSpPr>
            <p:nvPr/>
          </p:nvSpPr>
          <p:spPr bwMode="auto">
            <a:xfrm>
              <a:off x="5328" y="278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Oval 10"/>
            <p:cNvSpPr>
              <a:spLocks noChangeAspect="1" noChangeArrowheads="1"/>
            </p:cNvSpPr>
            <p:nvPr/>
          </p:nvSpPr>
          <p:spPr bwMode="auto">
            <a:xfrm>
              <a:off x="3264" y="2977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Oval 11"/>
            <p:cNvSpPr>
              <a:spLocks noChangeAspect="1" noChangeArrowheads="1"/>
            </p:cNvSpPr>
            <p:nvPr/>
          </p:nvSpPr>
          <p:spPr bwMode="auto">
            <a:xfrm>
              <a:off x="3264" y="278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14"/>
            <p:cNvSpPr>
              <a:spLocks noChangeAspect="1" noChangeArrowheads="1"/>
            </p:cNvSpPr>
            <p:nvPr/>
          </p:nvSpPr>
          <p:spPr bwMode="auto">
            <a:xfrm rot="-5400000">
              <a:off x="5136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5"/>
            <p:cNvSpPr>
              <a:spLocks noChangeAspect="1" noChangeArrowheads="1"/>
            </p:cNvSpPr>
            <p:nvPr/>
          </p:nvSpPr>
          <p:spPr bwMode="auto">
            <a:xfrm rot="-5400000">
              <a:off x="4944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6"/>
            <p:cNvSpPr>
              <a:spLocks noChangeAspect="1" noChangeArrowheads="1"/>
            </p:cNvSpPr>
            <p:nvPr/>
          </p:nvSpPr>
          <p:spPr bwMode="auto">
            <a:xfrm rot="-5400000">
              <a:off x="3648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7"/>
            <p:cNvSpPr>
              <a:spLocks noChangeAspect="1" noChangeArrowheads="1"/>
            </p:cNvSpPr>
            <p:nvPr/>
          </p:nvSpPr>
          <p:spPr bwMode="auto">
            <a:xfrm rot="-5400000">
              <a:off x="3456" y="25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90" name="Group 26"/>
          <p:cNvGrpSpPr>
            <a:grpSpLocks/>
          </p:cNvGrpSpPr>
          <p:nvPr/>
        </p:nvGrpSpPr>
        <p:grpSpPr bwMode="auto">
          <a:xfrm>
            <a:off x="5486400" y="5029200"/>
            <a:ext cx="2819400" cy="152400"/>
            <a:chOff x="3456" y="3168"/>
            <a:chExt cx="1776" cy="96"/>
          </a:xfrm>
        </p:grpSpPr>
        <p:sp>
          <p:nvSpPr>
            <p:cNvPr id="11276" name="Oval 12"/>
            <p:cNvSpPr>
              <a:spLocks noChangeAspect="1" noChangeArrowheads="1"/>
            </p:cNvSpPr>
            <p:nvPr/>
          </p:nvSpPr>
          <p:spPr bwMode="auto">
            <a:xfrm rot="-5400000">
              <a:off x="5136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13"/>
            <p:cNvSpPr>
              <a:spLocks noChangeAspect="1" noChangeArrowheads="1"/>
            </p:cNvSpPr>
            <p:nvPr/>
          </p:nvSpPr>
          <p:spPr bwMode="auto">
            <a:xfrm rot="-5400000">
              <a:off x="4944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8"/>
            <p:cNvSpPr>
              <a:spLocks noChangeAspect="1" noChangeArrowheads="1"/>
            </p:cNvSpPr>
            <p:nvPr/>
          </p:nvSpPr>
          <p:spPr bwMode="auto">
            <a:xfrm rot="-5400000"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19"/>
            <p:cNvSpPr>
              <a:spLocks noChangeAspect="1" noChangeArrowheads="1"/>
            </p:cNvSpPr>
            <p:nvPr/>
          </p:nvSpPr>
          <p:spPr bwMode="auto">
            <a:xfrm rot="-5400000">
              <a:off x="3456" y="316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88" name="Group 24"/>
          <p:cNvGrpSpPr>
            <a:grpSpLocks/>
          </p:cNvGrpSpPr>
          <p:nvPr/>
        </p:nvGrpSpPr>
        <p:grpSpPr bwMode="auto">
          <a:xfrm>
            <a:off x="6096000" y="4572000"/>
            <a:ext cx="1600200" cy="0"/>
            <a:chOff x="3840" y="2880"/>
            <a:chExt cx="1008" cy="0"/>
          </a:xfrm>
        </p:grpSpPr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456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384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9906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12e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6096000" y="4724400"/>
            <a:ext cx="1600200" cy="0"/>
            <a:chOff x="3840" y="2880"/>
            <a:chExt cx="1008" cy="0"/>
          </a:xfrm>
        </p:grpSpPr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456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384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69" grpId="0" animBg="1"/>
      <p:bldP spid="11270" grpId="0" autoUpdateAnimBg="0"/>
      <p:bldP spid="112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Polyatomic 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3035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/>
              <a:t>To find total # of valence e</a:t>
            </a:r>
            <a:r>
              <a:rPr lang="en-US" baseline="30000"/>
              <a:t>-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/>
              <a:t>Add 1e</a:t>
            </a:r>
            <a:r>
              <a:rPr lang="en-US" baseline="30000"/>
              <a:t>-</a:t>
            </a:r>
            <a:r>
              <a:rPr lang="en-US"/>
              <a:t> for each negative charge.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/>
              <a:t>Subtract 1e</a:t>
            </a:r>
            <a:r>
              <a:rPr lang="en-US" baseline="30000"/>
              <a:t>-</a:t>
            </a:r>
            <a:r>
              <a:rPr lang="en-US"/>
              <a:t> for each positive charge.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/>
              <a:t>Place brackets around the ion and label the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0" name="Rectangle 48"/>
          <p:cNvSpPr>
            <a:spLocks noGrp="1" noChangeArrowheads="1"/>
          </p:cNvSpPr>
          <p:nvPr>
            <p:ph type="title"/>
          </p:nvPr>
        </p:nvSpPr>
        <p:spPr>
          <a:xfrm>
            <a:off x="1143000" y="227013"/>
            <a:ext cx="8001000" cy="1143000"/>
          </a:xfrm>
        </p:spPr>
        <p:txBody>
          <a:bodyPr/>
          <a:lstStyle/>
          <a:p>
            <a:r>
              <a:rPr lang="en-US"/>
              <a:t>C. Polyatomic Ions</a:t>
            </a:r>
          </a:p>
        </p:txBody>
      </p:sp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4800600" y="2667000"/>
            <a:ext cx="4191000" cy="35052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sz="3800" b="1"/>
              <a:t>ClO</a:t>
            </a:r>
            <a:r>
              <a:rPr lang="en-US" sz="3800" b="1" baseline="-25000"/>
              <a:t>4</a:t>
            </a:r>
            <a:r>
              <a:rPr lang="en-US" sz="3800" b="1" baseline="30000"/>
              <a:t>-</a:t>
            </a:r>
            <a:endParaRPr lang="en-US" sz="3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66800" y="2057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1 Cl × 7e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7e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4 O × 6e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24e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31e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43400" y="2954338"/>
            <a:ext cx="4953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O</a:t>
            </a:r>
          </a:p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O  Cl  O</a:t>
            </a:r>
          </a:p>
          <a:p>
            <a:pPr algn="ctr">
              <a:spcBef>
                <a:spcPct val="10000"/>
              </a:spcBef>
            </a:pPr>
            <a:r>
              <a:rPr lang="en-US" sz="6000">
                <a:latin typeface="Arial" charset="0"/>
              </a:rPr>
              <a:t>O</a:t>
            </a:r>
            <a:endParaRPr lang="en-US" sz="6000">
              <a:solidFill>
                <a:srgbClr val="800080"/>
              </a:solidFill>
            </a:endParaRPr>
          </a:p>
        </p:txBody>
      </p:sp>
      <p:grpSp>
        <p:nvGrpSpPr>
          <p:cNvPr id="13358" name="Group 46"/>
          <p:cNvGrpSpPr>
            <a:grpSpLocks/>
          </p:cNvGrpSpPr>
          <p:nvPr/>
        </p:nvGrpSpPr>
        <p:grpSpPr bwMode="auto">
          <a:xfrm>
            <a:off x="5257800" y="2933700"/>
            <a:ext cx="3124200" cy="3009900"/>
            <a:chOff x="3312" y="1848"/>
            <a:chExt cx="1968" cy="1896"/>
          </a:xfrm>
        </p:grpSpPr>
        <p:sp>
          <p:nvSpPr>
            <p:cNvPr id="13320" name="Oval 8"/>
            <p:cNvSpPr>
              <a:spLocks noChangeAspect="1" noChangeArrowheads="1"/>
            </p:cNvSpPr>
            <p:nvPr/>
          </p:nvSpPr>
          <p:spPr bwMode="auto">
            <a:xfrm>
              <a:off x="4008" y="223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spect="1" noChangeArrowheads="1"/>
            </p:cNvSpPr>
            <p:nvPr/>
          </p:nvSpPr>
          <p:spPr bwMode="auto">
            <a:xfrm>
              <a:off x="4008" y="204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spect="1" noChangeArrowheads="1"/>
            </p:cNvSpPr>
            <p:nvPr/>
          </p:nvSpPr>
          <p:spPr bwMode="auto">
            <a:xfrm>
              <a:off x="4488" y="2233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spect="1" noChangeArrowheads="1"/>
            </p:cNvSpPr>
            <p:nvPr/>
          </p:nvSpPr>
          <p:spPr bwMode="auto">
            <a:xfrm>
              <a:off x="4488" y="204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Oval 12"/>
            <p:cNvSpPr>
              <a:spLocks noChangeAspect="1" noChangeArrowheads="1"/>
            </p:cNvSpPr>
            <p:nvPr/>
          </p:nvSpPr>
          <p:spPr bwMode="auto">
            <a:xfrm>
              <a:off x="5184" y="28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spect="1" noChangeArrowheads="1"/>
            </p:cNvSpPr>
            <p:nvPr/>
          </p:nvSpPr>
          <p:spPr bwMode="auto">
            <a:xfrm>
              <a:off x="5184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14"/>
            <p:cNvSpPr>
              <a:spLocks noChangeAspect="1" noChangeArrowheads="1"/>
            </p:cNvSpPr>
            <p:nvPr/>
          </p:nvSpPr>
          <p:spPr bwMode="auto">
            <a:xfrm>
              <a:off x="3312" y="288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15"/>
            <p:cNvSpPr>
              <a:spLocks noChangeAspect="1" noChangeArrowheads="1"/>
            </p:cNvSpPr>
            <p:nvPr/>
          </p:nvSpPr>
          <p:spPr bwMode="auto">
            <a:xfrm>
              <a:off x="3312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Oval 16"/>
            <p:cNvSpPr>
              <a:spLocks noChangeAspect="1" noChangeArrowheads="1"/>
            </p:cNvSpPr>
            <p:nvPr/>
          </p:nvSpPr>
          <p:spPr bwMode="auto">
            <a:xfrm>
              <a:off x="4008" y="35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Oval 17"/>
            <p:cNvSpPr>
              <a:spLocks noChangeAspect="1" noChangeArrowheads="1"/>
            </p:cNvSpPr>
            <p:nvPr/>
          </p:nvSpPr>
          <p:spPr bwMode="auto">
            <a:xfrm>
              <a:off x="4008" y="33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Oval 18"/>
            <p:cNvSpPr>
              <a:spLocks noChangeAspect="1" noChangeArrowheads="1"/>
            </p:cNvSpPr>
            <p:nvPr/>
          </p:nvSpPr>
          <p:spPr bwMode="auto">
            <a:xfrm>
              <a:off x="4488" y="35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9"/>
            <p:cNvSpPr>
              <a:spLocks noChangeAspect="1" noChangeArrowheads="1"/>
            </p:cNvSpPr>
            <p:nvPr/>
          </p:nvSpPr>
          <p:spPr bwMode="auto">
            <a:xfrm>
              <a:off x="4488" y="331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20"/>
            <p:cNvSpPr>
              <a:spLocks noChangeAspect="1" noChangeArrowheads="1"/>
            </p:cNvSpPr>
            <p:nvPr/>
          </p:nvSpPr>
          <p:spPr bwMode="auto">
            <a:xfrm rot="-5400000">
              <a:off x="4343" y="18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21"/>
            <p:cNvSpPr>
              <a:spLocks noChangeAspect="1" noChangeArrowheads="1"/>
            </p:cNvSpPr>
            <p:nvPr/>
          </p:nvSpPr>
          <p:spPr bwMode="auto">
            <a:xfrm rot="-5400000">
              <a:off x="4151" y="18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22"/>
            <p:cNvSpPr>
              <a:spLocks noChangeAspect="1" noChangeArrowheads="1"/>
            </p:cNvSpPr>
            <p:nvPr/>
          </p:nvSpPr>
          <p:spPr bwMode="auto">
            <a:xfrm rot="-5400000">
              <a:off x="4343" y="36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23"/>
            <p:cNvSpPr>
              <a:spLocks noChangeAspect="1" noChangeArrowheads="1"/>
            </p:cNvSpPr>
            <p:nvPr/>
          </p:nvSpPr>
          <p:spPr bwMode="auto">
            <a:xfrm rot="-5400000">
              <a:off x="4151" y="364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24"/>
            <p:cNvSpPr>
              <a:spLocks noChangeAspect="1" noChangeArrowheads="1"/>
            </p:cNvSpPr>
            <p:nvPr/>
          </p:nvSpPr>
          <p:spPr bwMode="auto">
            <a:xfrm rot="-5400000">
              <a:off x="5040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Oval 25"/>
            <p:cNvSpPr>
              <a:spLocks noChangeAspect="1" noChangeArrowheads="1"/>
            </p:cNvSpPr>
            <p:nvPr/>
          </p:nvSpPr>
          <p:spPr bwMode="auto">
            <a:xfrm rot="-5400000">
              <a:off x="4848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spect="1" noChangeArrowheads="1"/>
            </p:cNvSpPr>
            <p:nvPr/>
          </p:nvSpPr>
          <p:spPr bwMode="auto">
            <a:xfrm rot="-5400000">
              <a:off x="5040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27"/>
            <p:cNvSpPr>
              <a:spLocks noChangeAspect="1" noChangeArrowheads="1"/>
            </p:cNvSpPr>
            <p:nvPr/>
          </p:nvSpPr>
          <p:spPr bwMode="auto">
            <a:xfrm rot="-5400000">
              <a:off x="4848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Oval 28"/>
            <p:cNvSpPr>
              <a:spLocks noChangeAspect="1" noChangeArrowheads="1"/>
            </p:cNvSpPr>
            <p:nvPr/>
          </p:nvSpPr>
          <p:spPr bwMode="auto">
            <a:xfrm rot="-5400000">
              <a:off x="3649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Oval 29"/>
            <p:cNvSpPr>
              <a:spLocks noChangeAspect="1" noChangeArrowheads="1"/>
            </p:cNvSpPr>
            <p:nvPr/>
          </p:nvSpPr>
          <p:spPr bwMode="auto">
            <a:xfrm rot="-5400000">
              <a:off x="3457" y="249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Oval 30"/>
            <p:cNvSpPr>
              <a:spLocks noChangeAspect="1" noChangeArrowheads="1"/>
            </p:cNvSpPr>
            <p:nvPr/>
          </p:nvSpPr>
          <p:spPr bwMode="auto">
            <a:xfrm rot="-5400000">
              <a:off x="3648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Oval 31"/>
            <p:cNvSpPr>
              <a:spLocks noChangeAspect="1" noChangeArrowheads="1"/>
            </p:cNvSpPr>
            <p:nvPr/>
          </p:nvSpPr>
          <p:spPr bwMode="auto">
            <a:xfrm rot="-5400000">
              <a:off x="3456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57" name="Group 45"/>
          <p:cNvGrpSpPr>
            <a:grpSpLocks/>
          </p:cNvGrpSpPr>
          <p:nvPr/>
        </p:nvGrpSpPr>
        <p:grpSpPr bwMode="auto">
          <a:xfrm>
            <a:off x="6096000" y="3810000"/>
            <a:ext cx="1447800" cy="1295400"/>
            <a:chOff x="3840" y="2400"/>
            <a:chExt cx="912" cy="816"/>
          </a:xfrm>
        </p:grpSpPr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456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384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rot="-5400000">
              <a:off x="4200" y="31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rot="-5400000">
              <a:off x="4200" y="2496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0668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+ 1e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 32e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11430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bg1"/>
                </a:solidFill>
                <a:latin typeface="Arial" charset="0"/>
              </a:rPr>
              <a:t>			    24e</a:t>
            </a:r>
            <a:r>
              <a:rPr kumimoji="1" 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3359" name="Group 47"/>
          <p:cNvGrpSpPr>
            <a:grpSpLocks/>
          </p:cNvGrpSpPr>
          <p:nvPr/>
        </p:nvGrpSpPr>
        <p:grpSpPr bwMode="auto">
          <a:xfrm>
            <a:off x="5105400" y="2971800"/>
            <a:ext cx="3733800" cy="2895600"/>
            <a:chOff x="3216" y="1872"/>
            <a:chExt cx="2352" cy="1824"/>
          </a:xfrm>
        </p:grpSpPr>
        <p:sp>
          <p:nvSpPr>
            <p:cNvPr id="13353" name="AutoShape 41"/>
            <p:cNvSpPr>
              <a:spLocks noChangeArrowheads="1"/>
            </p:cNvSpPr>
            <p:nvPr/>
          </p:nvSpPr>
          <p:spPr bwMode="auto">
            <a:xfrm>
              <a:off x="3216" y="1872"/>
              <a:ext cx="2160" cy="1824"/>
            </a:xfrm>
            <a:prstGeom prst="bracketPair">
              <a:avLst>
                <a:gd name="adj" fmla="val 1666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5" grpId="0" animBg="1"/>
      <p:bldP spid="13316" grpId="0" build="p" autoUpdateAnimBg="0"/>
      <p:bldP spid="13318" grpId="0" autoUpdateAnimBg="0"/>
      <p:bldP spid="13349" grpId="0" autoUpdateAnimBg="0"/>
      <p:bldP spid="13352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6727</TotalTime>
  <Words>351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Dads Tie</vt:lpstr>
      <vt:lpstr>Photo Editor Photo</vt:lpstr>
      <vt:lpstr> Lewis Diagrams </vt:lpstr>
      <vt:lpstr>A. Octet Rule</vt:lpstr>
      <vt:lpstr>A. Octet Rule</vt:lpstr>
      <vt:lpstr>B. Drawing Lewis Diagrams</vt:lpstr>
      <vt:lpstr>B. Drawing Lewis Diagrams</vt:lpstr>
      <vt:lpstr>B. Drawing Lewis Diagrams</vt:lpstr>
      <vt:lpstr>B. Drawing Lewis Diagrams</vt:lpstr>
      <vt:lpstr>C. Polyatomic Ions</vt:lpstr>
      <vt:lpstr>C. Polyatomic Ions</vt:lpstr>
      <vt:lpstr>C. Polyatomic Ions</vt:lpstr>
      <vt:lpstr>D. Resonance Structures</vt:lpstr>
      <vt:lpstr>D. Resonance Structures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mshull</cp:lastModifiedBy>
  <cp:revision>68</cp:revision>
  <dcterms:created xsi:type="dcterms:W3CDTF">2000-01-04T23:14:30Z</dcterms:created>
  <dcterms:modified xsi:type="dcterms:W3CDTF">2014-12-18T12:45:24Z</dcterms:modified>
</cp:coreProperties>
</file>