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FF00"/>
    <a:srgbClr val="17597D"/>
    <a:srgbClr val="FFCCCC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8E16B12-173A-4674-9F68-E93674EE8A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B093604-26E4-4AC6-8CB4-42373A9B3E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81113" y="2500313"/>
            <a:ext cx="7543800" cy="2930525"/>
          </a:xfrm>
          <a:effectLst/>
        </p:spPr>
        <p:txBody>
          <a:bodyPr anchor="t"/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82700" y="366713"/>
            <a:ext cx="7564438" cy="11557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800" b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9EDF4E-AFC6-4549-8EB2-F5BDAD80BDE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1676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1676400"/>
            <a:ext cx="295275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3F24-E589-4C24-A7C5-6D836A872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3A10-B853-4CAB-B6A3-924C8043B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CA6C-6F54-4D00-9C5F-59D486CEC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2688-1BBB-45B7-9639-987CF44D0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AB57C-3ADF-4543-B8CA-67D4A1F9E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FE50-9D87-472A-9258-1961C8B4E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3F223-84EB-4F9B-9FD6-F023FA0FC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27750-2D63-4B22-9743-B7F7D6DB7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0E7C1-BD32-4586-A4E1-0F9EBC63D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FAF82-3418-4D8C-8002-BDCB1E7AF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D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724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fld id="{D4B0F4E9-6A94-4D11-91B4-6B9452B816A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30"/>
          <p:cNvSpPr>
            <a:spLocks noChangeArrowheads="1"/>
          </p:cNvSpPr>
          <p:nvPr/>
        </p:nvSpPr>
        <p:spPr bwMode="auto">
          <a:xfrm flipH="1">
            <a:off x="547688" y="7762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b"/>
        <a:defRPr kumimoji="1" sz="3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Clocks" pitchFamily="34" charset="2"/>
        <a:buChar char="'"/>
        <a:defRPr kumimoji="1" sz="3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2250" y="2500313"/>
            <a:ext cx="7332663" cy="3829050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en-US" dirty="0" err="1"/>
              <a:t>Stoichiometry</a:t>
            </a:r>
            <a:r>
              <a:rPr lang="en-US" dirty="0"/>
              <a:t> in the Real World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</a:t>
            </a:r>
            <a:endParaRPr lang="en-US" sz="4400" b="0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743075" y="4110038"/>
          <a:ext cx="2625725" cy="2540000"/>
        </p:xfrm>
        <a:graphic>
          <a:graphicData uri="http://schemas.openxmlformats.org/presentationml/2006/ole">
            <p:oleObj spid="_x0000_s21509" name="Clip" r:id="rId3" imgW="3450600" imgH="3337560" progId="MS_ClipArt_Gallery.5">
              <p:embed/>
            </p:oleObj>
          </a:graphicData>
        </a:graphic>
      </p:graphicFrame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Stoichiometry</a:t>
            </a:r>
            <a:r>
              <a:rPr lang="en-US" dirty="0"/>
              <a:t> – Ch. </a:t>
            </a: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Percent Yield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50938"/>
            <a:ext cx="7467600" cy="15081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/>
              <a:t>When 45.8 g of K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3</a:t>
            </a:r>
            <a:r>
              <a:rPr lang="en-US"/>
              <a:t> react with excess HCl, 46.3 g of KCl are formed.  Calculate the theoretical and % yields of KCl.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82675" y="4581525"/>
            <a:ext cx="8061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+ 2HCl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2KCl +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O + CO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39813" y="524986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45.8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968875" y="5249863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?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243263" y="5919788"/>
            <a:ext cx="3225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solidFill>
                  <a:srgbClr val="FFCCCC"/>
                </a:solidFill>
                <a:latin typeface="Arial" pitchFamily="34" charset="0"/>
              </a:rPr>
              <a:t>actual: 46.3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  <p:bldP spid="30726" grpId="0" autoUpdateAnimBg="0"/>
      <p:bldP spid="307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Percent Yield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71538" y="4008438"/>
            <a:ext cx="1847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45.8 g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150938" y="5367338"/>
            <a:ext cx="6272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2559050" y="409416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497138" y="4008438"/>
            <a:ext cx="2084387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138.21 g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424738" y="4991100"/>
            <a:ext cx="208756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</a:t>
            </a: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49.4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	g KCl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4540250" y="409416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514850" y="4008438"/>
            <a:ext cx="1690688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KCl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184900" y="409416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053138" y="4008438"/>
            <a:ext cx="1692275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74.55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KCl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KCl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1082675" y="1260475"/>
            <a:ext cx="8061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+ 2HCl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2KCl +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O + CO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1039813" y="19288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45.8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968875" y="1928813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? g</a:t>
            </a:r>
            <a:endParaRPr kumimoji="1" lang="en-US" sz="3800" b="0">
              <a:latin typeface="Arial" pitchFamily="34" charset="0"/>
            </a:endParaRPr>
          </a:p>
        </p:txBody>
      </p: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1135063" y="4271963"/>
            <a:ext cx="3276600" cy="2435225"/>
            <a:chOff x="715" y="2411"/>
            <a:chExt cx="2064" cy="1534"/>
          </a:xfrm>
        </p:grpSpPr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H="1">
              <a:off x="715" y="2411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Line 35"/>
            <p:cNvSpPr>
              <a:spLocks noChangeShapeType="1"/>
            </p:cNvSpPr>
            <p:nvPr/>
          </p:nvSpPr>
          <p:spPr bwMode="auto">
            <a:xfrm flipH="1">
              <a:off x="1927" y="3360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86" name="Group 42"/>
          <p:cNvGrpSpPr>
            <a:grpSpLocks/>
          </p:cNvGrpSpPr>
          <p:nvPr/>
        </p:nvGrpSpPr>
        <p:grpSpPr bwMode="auto">
          <a:xfrm>
            <a:off x="2740025" y="4241800"/>
            <a:ext cx="3270250" cy="2379663"/>
            <a:chOff x="1726" y="2392"/>
            <a:chExt cx="2060" cy="1499"/>
          </a:xfrm>
        </p:grpSpPr>
        <p:sp>
          <p:nvSpPr>
            <p:cNvPr id="31778" name="Line 34"/>
            <p:cNvSpPr>
              <a:spLocks noChangeShapeType="1"/>
            </p:cNvSpPr>
            <p:nvPr/>
          </p:nvSpPr>
          <p:spPr bwMode="auto">
            <a:xfrm flipH="1">
              <a:off x="1726" y="2392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 flipH="1">
              <a:off x="2934" y="3306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4714875" y="4205288"/>
            <a:ext cx="2916238" cy="2417762"/>
            <a:chOff x="2834" y="2369"/>
            <a:chExt cx="1837" cy="1523"/>
          </a:xfrm>
        </p:grpSpPr>
        <p:sp>
          <p:nvSpPr>
            <p:cNvPr id="31781" name="Line 37"/>
            <p:cNvSpPr>
              <a:spLocks noChangeShapeType="1"/>
            </p:cNvSpPr>
            <p:nvPr/>
          </p:nvSpPr>
          <p:spPr bwMode="auto">
            <a:xfrm flipH="1">
              <a:off x="2834" y="2369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Line 38"/>
            <p:cNvSpPr>
              <a:spLocks noChangeShapeType="1"/>
            </p:cNvSpPr>
            <p:nvPr/>
          </p:nvSpPr>
          <p:spPr bwMode="auto">
            <a:xfrm flipH="1">
              <a:off x="3819" y="3307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3159125" y="2609850"/>
            <a:ext cx="3225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CCCC"/>
                </a:solidFill>
                <a:latin typeface="Arial" pitchFamily="34" charset="0"/>
              </a:rPr>
              <a:t>actual: 46.3 g</a:t>
            </a:r>
          </a:p>
        </p:txBody>
      </p:sp>
      <p:sp>
        <p:nvSpPr>
          <p:cNvPr id="3179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011238" y="3376613"/>
            <a:ext cx="7772400" cy="903287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>
                <a:solidFill>
                  <a:srgbClr val="FFFF99"/>
                </a:solidFill>
              </a:rPr>
              <a:t>Theoretical Yield: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nimBg="1"/>
      <p:bldP spid="31749" grpId="0" animBg="1"/>
      <p:bldP spid="31750" grpId="0" autoUpdateAnimBg="0"/>
      <p:bldP spid="31751" grpId="0" autoUpdateAnimBg="0"/>
      <p:bldP spid="31752" grpId="0" animBg="1"/>
      <p:bldP spid="31753" grpId="0" autoUpdateAnimBg="0"/>
      <p:bldP spid="31757" grpId="0" animBg="1"/>
      <p:bldP spid="317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Percent Yield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0450" y="3714750"/>
            <a:ext cx="7772400" cy="903288"/>
          </a:xfrm>
        </p:spPr>
        <p:txBody>
          <a:bodyPr/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>
                <a:solidFill>
                  <a:srgbClr val="FFFF99"/>
                </a:solidFill>
              </a:rPr>
              <a:t>Theoretical Yield = 49.4 g KCl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47750" y="5192713"/>
            <a:ext cx="2387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% Yield =</a:t>
            </a:r>
          </a:p>
        </p:txBody>
      </p: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3305175" y="4818063"/>
            <a:ext cx="2070100" cy="1511300"/>
            <a:chOff x="1651" y="1725"/>
            <a:chExt cx="1304" cy="952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800" b="0">
                  <a:latin typeface="Arial" pitchFamily="34" charset="0"/>
                </a:rPr>
                <a:t>46.3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800" b="0">
                  <a:latin typeface="Arial" pitchFamily="34" charset="0"/>
                </a:rPr>
                <a:t>49.4 g </a:t>
              </a:r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405438" y="5156200"/>
            <a:ext cx="19383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  <a:sym typeface="Symbol" pitchFamily="18" charset="2"/>
              </a:rPr>
              <a:t> 100 </a:t>
            </a:r>
            <a:r>
              <a:rPr kumimoji="1" lang="en-US" sz="3800" b="0">
                <a:latin typeface="Arial" pitchFamily="34" charset="0"/>
              </a:rPr>
              <a:t>=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7135813" y="5156200"/>
            <a:ext cx="18621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  <a:sym typeface="Symbol" pitchFamily="18" charset="2"/>
              </a:rPr>
              <a:t>93.7%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082675" y="1260475"/>
            <a:ext cx="8061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K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r>
              <a:rPr kumimoji="1" lang="en-US" sz="3800" b="0">
                <a:latin typeface="Arial" pitchFamily="34" charset="0"/>
              </a:rPr>
              <a:t>CO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+ 2HCl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2KCl +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O + CO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1039813" y="19288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45.8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735513" y="1928813"/>
            <a:ext cx="16351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49.4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159125" y="2609850"/>
            <a:ext cx="3225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CCCC"/>
                </a:solidFill>
                <a:latin typeface="Arial" pitchFamily="34" charset="0"/>
              </a:rPr>
              <a:t>actual: 46.3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build="p" bldLvl="2" autoUpdateAnimBg="0" advAuto="0"/>
      <p:bldP spid="3277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1358900"/>
            <a:ext cx="7772400" cy="25019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Available Ingredients</a:t>
            </a:r>
            <a:endParaRPr lang="en-US"/>
          </a:p>
          <a:p>
            <a:pPr lvl="1">
              <a:spcBef>
                <a:spcPct val="0"/>
              </a:spcBef>
            </a:pPr>
            <a:r>
              <a:rPr lang="en-US"/>
              <a:t>4 slices of bread</a:t>
            </a:r>
          </a:p>
          <a:p>
            <a:pPr lvl="1">
              <a:spcBef>
                <a:spcPct val="0"/>
              </a:spcBef>
            </a:pPr>
            <a:r>
              <a:rPr lang="en-US"/>
              <a:t>1 jar of peanut butter</a:t>
            </a:r>
          </a:p>
          <a:p>
            <a:pPr lvl="1">
              <a:spcBef>
                <a:spcPct val="0"/>
              </a:spcBef>
            </a:pPr>
            <a:r>
              <a:rPr lang="en-US"/>
              <a:t>1/2 jar of jelly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519863" y="1193800"/>
          <a:ext cx="2470150" cy="2136775"/>
        </p:xfrm>
        <a:graphic>
          <a:graphicData uri="http://schemas.openxmlformats.org/presentationml/2006/ole">
            <p:oleObj spid="_x0000_s22532" name="Clip" r:id="rId3" imgW="1944720" imgH="1683720" progId="MS_ClipArt_Gallery.5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4238" y="4008438"/>
            <a:ext cx="5719762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b"/>
            </a:pPr>
            <a:r>
              <a:rPr kumimoji="1" lang="en-US" sz="3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Limiting Reactant</a:t>
            </a:r>
            <a:endParaRPr kumimoji="1" lang="en-US" sz="3800" b="0">
              <a:latin typeface="Arial" pitchFamily="34" charset="0"/>
            </a:endParaRPr>
          </a:p>
          <a:p>
            <a:pPr marL="742950" lvl="1" indent="-285750">
              <a:buClr>
                <a:schemeClr val="tx2"/>
              </a:buClr>
              <a:buFontTx/>
              <a:buChar char="•"/>
            </a:pPr>
            <a:r>
              <a:rPr kumimoji="1" lang="en-US" sz="3800" b="0">
                <a:latin typeface="Arial" pitchFamily="34" charset="0"/>
              </a:rPr>
              <a:t>bread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344613" y="3944938"/>
          <a:ext cx="1989137" cy="1411287"/>
        </p:xfrm>
        <a:graphic>
          <a:graphicData uri="http://schemas.openxmlformats.org/presentationml/2006/ole">
            <p:oleObj spid="_x0000_s22536" name="Clip" r:id="rId4" imgW="4605120" imgH="3266640" progId="MS_ClipArt_Gallery.5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317625" y="5378450"/>
          <a:ext cx="1589088" cy="1403350"/>
        </p:xfrm>
        <a:graphic>
          <a:graphicData uri="http://schemas.openxmlformats.org/presentationml/2006/ole">
            <p:oleObj spid="_x0000_s22537" name="Clip" r:id="rId5" imgW="1724400" imgH="1523160" progId="MS_ClipArt_Gallery.5">
              <p:embed/>
            </p:oleObj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411538" y="5387975"/>
            <a:ext cx="571976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b"/>
            </a:pPr>
            <a:r>
              <a:rPr kumimoji="1" lang="en-U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Excess Reactants</a:t>
            </a:r>
            <a:endParaRPr kumimoji="1" lang="en-US" sz="3800" b="0" dirty="0">
              <a:latin typeface="Arial" pitchFamily="34" charset="0"/>
            </a:endParaRPr>
          </a:p>
          <a:p>
            <a:pPr marL="742950" lvl="1" indent="-285750">
              <a:buClr>
                <a:schemeClr val="tx2"/>
              </a:buClr>
              <a:buFontTx/>
              <a:buChar char="•"/>
            </a:pPr>
            <a:r>
              <a:rPr kumimoji="1" lang="en-US" sz="3800" b="0" dirty="0">
                <a:latin typeface="Arial" pitchFamily="34" charset="0"/>
              </a:rPr>
              <a:t>peanut butter and jelly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0"/>
      <p:bldP spid="22535" grpId="0" autoUpdateAnimBg="0"/>
      <p:bldP spid="225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1346200"/>
            <a:ext cx="7780338" cy="44196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Limiting Reactant</a:t>
            </a:r>
            <a:endParaRPr lang="en-US"/>
          </a:p>
          <a:p>
            <a:pPr lvl="1">
              <a:spcBef>
                <a:spcPct val="10000"/>
              </a:spcBef>
            </a:pPr>
            <a:r>
              <a:rPr lang="en-US"/>
              <a:t>used up in a reaction</a:t>
            </a:r>
          </a:p>
          <a:p>
            <a:pPr lvl="1">
              <a:spcBef>
                <a:spcPct val="10000"/>
              </a:spcBef>
            </a:pPr>
            <a:r>
              <a:rPr lang="en-US"/>
              <a:t>determines the amount of product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Excess Reactant</a:t>
            </a:r>
            <a:endParaRPr lang="en-US"/>
          </a:p>
          <a:p>
            <a:pPr lvl="1">
              <a:spcBef>
                <a:spcPct val="10000"/>
              </a:spcBef>
            </a:pPr>
            <a:r>
              <a:rPr lang="en-US"/>
              <a:t>added to ensure that the other reactant is completely used up</a:t>
            </a:r>
          </a:p>
          <a:p>
            <a:pPr lvl="1">
              <a:spcBef>
                <a:spcPct val="10000"/>
              </a:spcBef>
            </a:pPr>
            <a:r>
              <a:rPr lang="en-US"/>
              <a:t>cheaper &amp; easier to recycle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419600"/>
          </a:xfrm>
        </p:spPr>
        <p:txBody>
          <a:bodyPr/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1. Write a balanced equation.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2. For each reactant, calculate the 	amount of product formed.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3. Smaller answer indicates:</a:t>
            </a:r>
          </a:p>
          <a:p>
            <a:pPr lvl="1">
              <a:spcBef>
                <a:spcPct val="30000"/>
              </a:spcBef>
            </a:pPr>
            <a:r>
              <a:rPr lang="en-US"/>
              <a:t>limiting reactant</a:t>
            </a:r>
          </a:p>
          <a:p>
            <a:pPr lvl="1">
              <a:spcBef>
                <a:spcPct val="30000"/>
              </a:spcBef>
            </a:pPr>
            <a:r>
              <a:rPr lang="en-US"/>
              <a:t>amount of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50938"/>
            <a:ext cx="7467600" cy="15081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3400"/>
              <a:t>79.1 g of zinc react with 0.90 L of 2.5</a:t>
            </a:r>
            <a:r>
              <a:rPr lang="en-US" sz="3400" i="1"/>
              <a:t>M</a:t>
            </a:r>
            <a:r>
              <a:rPr lang="en-US" sz="3400"/>
              <a:t> HCl.  Identify the limiting and excess reactants.  How many liters of hydrogen are formed at STP? 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338263" y="4581525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Zn   +   2HCl  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    ZnCl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 +  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112838" y="51673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79.1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813675" y="5154613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? L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828925" y="5181600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0.90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2.5</a:t>
            </a:r>
            <a:r>
              <a:rPr kumimoji="1" lang="en-US" sz="3800" b="0" i="1">
                <a:solidFill>
                  <a:srgbClr val="FFFF99"/>
                </a:solidFill>
                <a:latin typeface="Arial" pitchFamily="34" charset="0"/>
              </a:rPr>
              <a:t>M</a:t>
            </a:r>
            <a:endParaRPr kumimoji="1" lang="en-US" sz="38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  <p:bldP spid="25623" grpId="0" autoUpdateAnimBg="0"/>
      <p:bldP spid="25624" grpId="0" autoUpdateAnimBg="0"/>
      <p:bldP spid="256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1066800" y="3576638"/>
            <a:ext cx="1238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79.1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Zn</a:t>
            </a:r>
          </a:p>
        </p:txBody>
      </p:sp>
      <p:sp>
        <p:nvSpPr>
          <p:cNvPr id="26629" name="Line 1029"/>
          <p:cNvSpPr>
            <a:spLocks noChangeShapeType="1"/>
          </p:cNvSpPr>
          <p:nvPr/>
        </p:nvSpPr>
        <p:spPr bwMode="auto">
          <a:xfrm flipV="1">
            <a:off x="1150938" y="49228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1030"/>
          <p:cNvSpPr>
            <a:spLocks noChangeShapeType="1"/>
          </p:cNvSpPr>
          <p:nvPr/>
        </p:nvSpPr>
        <p:spPr bwMode="auto">
          <a:xfrm flipH="1">
            <a:off x="2279650" y="364331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1031"/>
          <p:cNvSpPr>
            <a:spLocks noChangeArrowheads="1"/>
          </p:cNvSpPr>
          <p:nvPr/>
        </p:nvSpPr>
        <p:spPr bwMode="auto">
          <a:xfrm>
            <a:off x="2314575" y="3576638"/>
            <a:ext cx="14478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Zn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65.39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Zn</a:t>
            </a:r>
          </a:p>
        </p:txBody>
      </p:sp>
      <p:sp>
        <p:nvSpPr>
          <p:cNvPr id="26632" name="Rectangle 1032"/>
          <p:cNvSpPr>
            <a:spLocks noChangeArrowheads="1"/>
          </p:cNvSpPr>
          <p:nvPr/>
        </p:nvSpPr>
        <p:spPr bwMode="auto">
          <a:xfrm>
            <a:off x="7056438" y="4484688"/>
            <a:ext cx="208756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27.1 L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	   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6634" name="Line 1034"/>
          <p:cNvSpPr>
            <a:spLocks noChangeShapeType="1"/>
          </p:cNvSpPr>
          <p:nvPr/>
        </p:nvSpPr>
        <p:spPr bwMode="auto">
          <a:xfrm flipH="1">
            <a:off x="3822700" y="3641725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035"/>
          <p:cNvSpPr>
            <a:spLocks noChangeArrowheads="1"/>
          </p:cNvSpPr>
          <p:nvPr/>
        </p:nvSpPr>
        <p:spPr bwMode="auto">
          <a:xfrm>
            <a:off x="3883025" y="3576638"/>
            <a:ext cx="14224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Zn</a:t>
            </a:r>
          </a:p>
        </p:txBody>
      </p:sp>
      <p:grpSp>
        <p:nvGrpSpPr>
          <p:cNvPr id="26636" name="Group 1036"/>
          <p:cNvGrpSpPr>
            <a:grpSpLocks/>
          </p:cNvGrpSpPr>
          <p:nvPr/>
        </p:nvGrpSpPr>
        <p:grpSpPr bwMode="auto">
          <a:xfrm>
            <a:off x="2544763" y="3711575"/>
            <a:ext cx="2689225" cy="2460625"/>
            <a:chOff x="1603" y="2448"/>
            <a:chExt cx="1694" cy="1550"/>
          </a:xfrm>
        </p:grpSpPr>
        <p:sp>
          <p:nvSpPr>
            <p:cNvPr id="26637" name="Line 1037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038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Line 1039"/>
          <p:cNvSpPr>
            <a:spLocks noChangeShapeType="1"/>
          </p:cNvSpPr>
          <p:nvPr/>
        </p:nvSpPr>
        <p:spPr bwMode="auto">
          <a:xfrm>
            <a:off x="5359400" y="364331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040"/>
          <p:cNvSpPr>
            <a:spLocks noChangeArrowheads="1"/>
          </p:cNvSpPr>
          <p:nvPr/>
        </p:nvSpPr>
        <p:spPr bwMode="auto">
          <a:xfrm>
            <a:off x="5397500" y="3576638"/>
            <a:ext cx="1692275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22.4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grpSp>
        <p:nvGrpSpPr>
          <p:cNvPr id="26641" name="Group 1041"/>
          <p:cNvGrpSpPr>
            <a:grpSpLocks/>
          </p:cNvGrpSpPr>
          <p:nvPr/>
        </p:nvGrpSpPr>
        <p:grpSpPr bwMode="auto">
          <a:xfrm>
            <a:off x="1135063" y="4291013"/>
            <a:ext cx="2346325" cy="1947862"/>
            <a:chOff x="715" y="2813"/>
            <a:chExt cx="1478" cy="1227"/>
          </a:xfrm>
        </p:grpSpPr>
        <p:sp>
          <p:nvSpPr>
            <p:cNvPr id="26642" name="Line 1042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043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4" name="Group 1044"/>
          <p:cNvGrpSpPr>
            <a:grpSpLocks/>
          </p:cNvGrpSpPr>
          <p:nvPr/>
        </p:nvGrpSpPr>
        <p:grpSpPr bwMode="auto">
          <a:xfrm>
            <a:off x="4102100" y="3716338"/>
            <a:ext cx="2798763" cy="2559050"/>
            <a:chOff x="2584" y="2451"/>
            <a:chExt cx="1763" cy="1612"/>
          </a:xfrm>
        </p:grpSpPr>
        <p:sp>
          <p:nvSpPr>
            <p:cNvPr id="26645" name="Line 1045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1046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91" name="Rectangle 1091"/>
          <p:cNvSpPr>
            <a:spLocks noChangeArrowheads="1"/>
          </p:cNvSpPr>
          <p:nvPr/>
        </p:nvSpPr>
        <p:spPr bwMode="auto">
          <a:xfrm>
            <a:off x="1338263" y="1406525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Zn   +   2HCl  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    ZnCl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 +  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26692" name="Rectangle 1092"/>
          <p:cNvSpPr>
            <a:spLocks noChangeArrowheads="1"/>
          </p:cNvSpPr>
          <p:nvPr/>
        </p:nvSpPr>
        <p:spPr bwMode="auto">
          <a:xfrm>
            <a:off x="1112838" y="19923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79.1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6693" name="Rectangle 1093"/>
          <p:cNvSpPr>
            <a:spLocks noChangeArrowheads="1"/>
          </p:cNvSpPr>
          <p:nvPr/>
        </p:nvSpPr>
        <p:spPr bwMode="auto">
          <a:xfrm>
            <a:off x="7813675" y="1979613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? L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6694" name="Rectangle 1094"/>
          <p:cNvSpPr>
            <a:spLocks noChangeArrowheads="1"/>
          </p:cNvSpPr>
          <p:nvPr/>
        </p:nvSpPr>
        <p:spPr bwMode="auto">
          <a:xfrm>
            <a:off x="2828925" y="2006600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0.90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2.5</a:t>
            </a:r>
            <a:r>
              <a:rPr kumimoji="1" lang="en-US" sz="3800" b="0" i="1">
                <a:solidFill>
                  <a:srgbClr val="FFFF99"/>
                </a:solidFill>
                <a:latin typeface="Arial" pitchFamily="34" charset="0"/>
              </a:rPr>
              <a:t>M</a:t>
            </a:r>
            <a:endParaRPr kumimoji="1" lang="en-US" sz="38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nimBg="1"/>
      <p:bldP spid="26630" grpId="0" animBg="1"/>
      <p:bldP spid="26631" grpId="0" autoUpdateAnimBg="0"/>
      <p:bldP spid="26632" grpId="0" autoUpdateAnimBg="0"/>
      <p:bldP spid="26634" grpId="0" animBg="1"/>
      <p:bldP spid="26635" grpId="0" autoUpdateAnimBg="0"/>
      <p:bldP spid="26639" grpId="0" animBg="1"/>
      <p:bldP spid="266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772150" y="3582988"/>
            <a:ext cx="153352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22.4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L 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038225" y="3582988"/>
            <a:ext cx="1139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0.90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L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2274888" y="3582988"/>
            <a:ext cx="181292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2.5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HCl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kumimoji="1" lang="en-US" sz="3800" b="0">
              <a:latin typeface="Arial" pitchFamily="34" charset="0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7272338" y="4491038"/>
            <a:ext cx="187166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25 L</a:t>
            </a:r>
            <a:br>
              <a:rPr kumimoji="1" lang="en-US" sz="3800" b="0">
                <a:latin typeface="Arial" pitchFamily="34" charset="0"/>
              </a:rPr>
            </a:br>
            <a:r>
              <a:rPr kumimoji="1" lang="en-US" sz="3800" b="0">
                <a:latin typeface="Arial" pitchFamily="34" charset="0"/>
              </a:rPr>
              <a:t>  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4098925" y="3582988"/>
            <a:ext cx="17272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HCl</a:t>
            </a:r>
          </a:p>
        </p:txBody>
      </p:sp>
      <p:grpSp>
        <p:nvGrpSpPr>
          <p:cNvPr id="27679" name="Group 31"/>
          <p:cNvGrpSpPr>
            <a:grpSpLocks/>
          </p:cNvGrpSpPr>
          <p:nvPr/>
        </p:nvGrpSpPr>
        <p:grpSpPr bwMode="auto">
          <a:xfrm>
            <a:off x="2466975" y="3717925"/>
            <a:ext cx="3165475" cy="2474913"/>
            <a:chOff x="1418" y="2448"/>
            <a:chExt cx="1994" cy="1559"/>
          </a:xfrm>
        </p:grpSpPr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1418" y="2448"/>
              <a:ext cx="906" cy="6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H="1">
              <a:off x="2506" y="3367"/>
              <a:ext cx="906" cy="6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2" name="Group 34"/>
          <p:cNvGrpSpPr>
            <a:grpSpLocks/>
          </p:cNvGrpSpPr>
          <p:nvPr/>
        </p:nvGrpSpPr>
        <p:grpSpPr bwMode="auto">
          <a:xfrm>
            <a:off x="4421188" y="3803650"/>
            <a:ext cx="2811462" cy="2400300"/>
            <a:chOff x="2649" y="2502"/>
            <a:chExt cx="1771" cy="1512"/>
          </a:xfrm>
        </p:grpSpPr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H="1">
              <a:off x="2649" y="2502"/>
              <a:ext cx="775" cy="55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H="1">
              <a:off x="3645" y="3459"/>
              <a:ext cx="775" cy="55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5" name="Group 37"/>
          <p:cNvGrpSpPr>
            <a:grpSpLocks/>
          </p:cNvGrpSpPr>
          <p:nvPr/>
        </p:nvGrpSpPr>
        <p:grpSpPr bwMode="auto">
          <a:xfrm>
            <a:off x="1465263" y="4352925"/>
            <a:ext cx="2165350" cy="1204913"/>
            <a:chOff x="787" y="2848"/>
            <a:chExt cx="1364" cy="759"/>
          </a:xfrm>
        </p:grpSpPr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 flipH="1">
              <a:off x="1853" y="3390"/>
              <a:ext cx="298" cy="2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H="1">
              <a:off x="787" y="2848"/>
              <a:ext cx="298" cy="2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1338263" y="1406525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Zn   +   2HCl  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    ZnCl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 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 +   H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1112838" y="19923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79.1 g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7813675" y="1979613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? L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2828925" y="2006600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0.90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solidFill>
                  <a:srgbClr val="FFFF99"/>
                </a:solidFill>
                <a:latin typeface="Arial" pitchFamily="34" charset="0"/>
              </a:rPr>
              <a:t>2.5</a:t>
            </a:r>
            <a:r>
              <a:rPr kumimoji="1" lang="en-US" sz="3800" b="0" i="1">
                <a:solidFill>
                  <a:srgbClr val="FFFF99"/>
                </a:solidFill>
                <a:latin typeface="Arial" pitchFamily="34" charset="0"/>
              </a:rPr>
              <a:t>M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 flipV="1">
            <a:off x="1150938" y="49228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2279650" y="364331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H="1">
            <a:off x="4097338" y="3641725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5802313" y="364331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autoUpdateAnimBg="0"/>
      <p:bldP spid="27674" grpId="0" autoUpdateAnimBg="0"/>
      <p:bldP spid="27675" grpId="0" autoUpdateAnimBg="0"/>
      <p:bldP spid="27676" grpId="0" autoUpdateAnimBg="0"/>
      <p:bldP spid="27677" grpId="0" autoUpdateAnimBg="0"/>
      <p:bldP spid="27700" grpId="0" animBg="1"/>
      <p:bldP spid="27701" grpId="0" animBg="1"/>
      <p:bldP spid="27702" grpId="0" animBg="1"/>
      <p:bldP spid="277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603875" y="1633538"/>
            <a:ext cx="3321050" cy="1366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Limiting Reactants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7772400" cy="903287"/>
          </a:xfrm>
        </p:spPr>
        <p:txBody>
          <a:bodyPr/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Zn: 27.1 L H</a:t>
            </a:r>
            <a:r>
              <a:rPr lang="en-US" baseline="-25000"/>
              <a:t>2</a:t>
            </a:r>
            <a:r>
              <a:rPr lang="en-US"/>
              <a:t>		HCl: 25 L 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082675" y="3138488"/>
            <a:ext cx="5656263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Limiting reactant:  HCl</a:t>
            </a:r>
          </a:p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Excess reactant:  Zn</a:t>
            </a:r>
          </a:p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Product Formed: 25 L H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6808788" y="3300413"/>
            <a:ext cx="1535112" cy="3052762"/>
            <a:chOff x="4289" y="2079"/>
            <a:chExt cx="967" cy="1923"/>
          </a:xfrm>
        </p:grpSpPr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4289" y="2079"/>
            <a:ext cx="967" cy="1923"/>
          </p:xfrm>
          <a:graphic>
            <a:graphicData uri="http://schemas.openxmlformats.org/presentationml/2006/ole">
              <p:oleObj spid="_x0000_s28678" name="Clip" r:id="rId3" imgW="1580040" imgH="1697040" progId="MS_ClipArt_Gallery.5">
                <p:embed/>
              </p:oleObj>
            </a:graphicData>
          </a:graphic>
        </p:graphicFrame>
        <p:sp>
          <p:nvSpPr>
            <p:cNvPr id="28679" name="Freeform 7"/>
            <p:cNvSpPr>
              <a:spLocks/>
            </p:cNvSpPr>
            <p:nvPr/>
          </p:nvSpPr>
          <p:spPr bwMode="auto">
            <a:xfrm>
              <a:off x="4592" y="3631"/>
              <a:ext cx="334" cy="246"/>
            </a:xfrm>
            <a:custGeom>
              <a:avLst/>
              <a:gdLst/>
              <a:ahLst/>
              <a:cxnLst>
                <a:cxn ang="0">
                  <a:pos x="139" y="238"/>
                </a:cxn>
                <a:cxn ang="0">
                  <a:pos x="185" y="223"/>
                </a:cxn>
                <a:cxn ang="0">
                  <a:pos x="300" y="169"/>
                </a:cxn>
                <a:cxn ang="0">
                  <a:pos x="269" y="84"/>
                </a:cxn>
                <a:cxn ang="0">
                  <a:pos x="277" y="0"/>
                </a:cxn>
                <a:cxn ang="0">
                  <a:pos x="200" y="61"/>
                </a:cxn>
                <a:cxn ang="0">
                  <a:pos x="154" y="46"/>
                </a:cxn>
                <a:cxn ang="0">
                  <a:pos x="116" y="38"/>
                </a:cxn>
                <a:cxn ang="0">
                  <a:pos x="77" y="100"/>
                </a:cxn>
                <a:cxn ang="0">
                  <a:pos x="0" y="107"/>
                </a:cxn>
                <a:cxn ang="0">
                  <a:pos x="16" y="154"/>
                </a:cxn>
                <a:cxn ang="0">
                  <a:pos x="92" y="177"/>
                </a:cxn>
                <a:cxn ang="0">
                  <a:pos x="69" y="184"/>
                </a:cxn>
                <a:cxn ang="0">
                  <a:pos x="62" y="246"/>
                </a:cxn>
                <a:cxn ang="0">
                  <a:pos x="139" y="238"/>
                </a:cxn>
                <a:cxn ang="0">
                  <a:pos x="139" y="238"/>
                </a:cxn>
              </a:cxnLst>
              <a:rect l="0" t="0" r="r" b="b"/>
              <a:pathLst>
                <a:path w="334" h="246">
                  <a:moveTo>
                    <a:pt x="139" y="238"/>
                  </a:moveTo>
                  <a:cubicBezTo>
                    <a:pt x="154" y="233"/>
                    <a:pt x="169" y="226"/>
                    <a:pt x="185" y="223"/>
                  </a:cubicBezTo>
                  <a:cubicBezTo>
                    <a:pt x="272" y="208"/>
                    <a:pt x="276" y="237"/>
                    <a:pt x="300" y="169"/>
                  </a:cubicBezTo>
                  <a:cubicBezTo>
                    <a:pt x="293" y="135"/>
                    <a:pt x="280" y="116"/>
                    <a:pt x="269" y="84"/>
                  </a:cubicBezTo>
                  <a:cubicBezTo>
                    <a:pt x="311" y="57"/>
                    <a:pt x="334" y="37"/>
                    <a:pt x="277" y="0"/>
                  </a:cubicBezTo>
                  <a:cubicBezTo>
                    <a:pt x="244" y="16"/>
                    <a:pt x="221" y="30"/>
                    <a:pt x="200" y="61"/>
                  </a:cubicBezTo>
                  <a:cubicBezTo>
                    <a:pt x="185" y="56"/>
                    <a:pt x="168" y="53"/>
                    <a:pt x="154" y="46"/>
                  </a:cubicBezTo>
                  <a:cubicBezTo>
                    <a:pt x="120" y="29"/>
                    <a:pt x="161" y="22"/>
                    <a:pt x="116" y="38"/>
                  </a:cubicBezTo>
                  <a:cubicBezTo>
                    <a:pt x="108" y="50"/>
                    <a:pt x="93" y="96"/>
                    <a:pt x="77" y="100"/>
                  </a:cubicBezTo>
                  <a:cubicBezTo>
                    <a:pt x="52" y="106"/>
                    <a:pt x="26" y="105"/>
                    <a:pt x="0" y="107"/>
                  </a:cubicBezTo>
                  <a:cubicBezTo>
                    <a:pt x="5" y="123"/>
                    <a:pt x="1" y="147"/>
                    <a:pt x="16" y="154"/>
                  </a:cubicBezTo>
                  <a:cubicBezTo>
                    <a:pt x="47" y="168"/>
                    <a:pt x="166" y="141"/>
                    <a:pt x="92" y="177"/>
                  </a:cubicBezTo>
                  <a:cubicBezTo>
                    <a:pt x="85" y="181"/>
                    <a:pt x="77" y="182"/>
                    <a:pt x="69" y="184"/>
                  </a:cubicBezTo>
                  <a:cubicBezTo>
                    <a:pt x="45" y="209"/>
                    <a:pt x="42" y="217"/>
                    <a:pt x="62" y="246"/>
                  </a:cubicBezTo>
                  <a:cubicBezTo>
                    <a:pt x="88" y="243"/>
                    <a:pt x="114" y="246"/>
                    <a:pt x="139" y="238"/>
                  </a:cubicBezTo>
                  <a:cubicBezTo>
                    <a:pt x="139" y="238"/>
                    <a:pt x="200" y="177"/>
                    <a:pt x="139" y="23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3217864" y="5954706"/>
            <a:ext cx="4027488" cy="903286"/>
            <a:chOff x="2027" y="3751"/>
            <a:chExt cx="2537" cy="569"/>
          </a:xfrm>
        </p:grpSpPr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2027" y="3751"/>
              <a:ext cx="1934" cy="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5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800" b="0" dirty="0">
                  <a:solidFill>
                    <a:srgbClr val="FFFF99"/>
                  </a:solidFill>
                  <a:latin typeface="Arial" pitchFamily="34" charset="0"/>
                </a:rPr>
                <a:t>left over zinc</a:t>
              </a:r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 rot="4369923">
              <a:off x="4129" y="3568"/>
              <a:ext cx="169" cy="700"/>
            </a:xfrm>
            <a:prstGeom prst="upArrow">
              <a:avLst>
                <a:gd name="adj1" fmla="val 32546"/>
                <a:gd name="adj2" fmla="val 103550"/>
              </a:avLst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Percent Yield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747713" y="2905125"/>
          <a:ext cx="8281987" cy="1633538"/>
        </p:xfrm>
        <a:graphic>
          <a:graphicData uri="http://schemas.openxmlformats.org/presentationml/2006/ole">
            <p:oleObj spid="_x0000_s29702" name="Equation" r:id="rId3" imgW="2082600" imgH="419040" progId="Equation.3">
              <p:embed/>
            </p:oleObj>
          </a:graphicData>
        </a:graphic>
      </p:graphicFrame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1654175" y="4397375"/>
            <a:ext cx="6823075" cy="1831975"/>
            <a:chOff x="1042" y="2770"/>
            <a:chExt cx="4298" cy="1154"/>
          </a:xfrm>
        </p:grpSpPr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042" y="3228"/>
              <a:ext cx="4298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15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800" b="0">
                  <a:solidFill>
                    <a:srgbClr val="FFFF66"/>
                  </a:solidFill>
                  <a:latin typeface="Arial" pitchFamily="34" charset="0"/>
                  <a:sym typeface="Symbol" pitchFamily="18" charset="2"/>
                </a:rPr>
                <a:t>calculated on paper</a:t>
              </a:r>
            </a:p>
          </p:txBody>
        </p:sp>
        <p:sp>
          <p:nvSpPr>
            <p:cNvPr id="29705" name="AutoShape 9"/>
            <p:cNvSpPr>
              <a:spLocks noChangeArrowheads="1"/>
            </p:cNvSpPr>
            <p:nvPr/>
          </p:nvSpPr>
          <p:spPr bwMode="auto">
            <a:xfrm>
              <a:off x="2872" y="2770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1685925" y="1131888"/>
            <a:ext cx="6759575" cy="1903412"/>
            <a:chOff x="1062" y="713"/>
            <a:chExt cx="4258" cy="1199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062" y="713"/>
              <a:ext cx="4258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15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800" b="0">
                  <a:solidFill>
                    <a:srgbClr val="FFFF66"/>
                  </a:solidFill>
                  <a:latin typeface="Arial" pitchFamily="34" charset="0"/>
                </a:rPr>
                <a:t>measured in lab</a:t>
              </a:r>
              <a:endParaRPr kumimoji="1" lang="en-US" sz="3800" b="0"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 flipV="1">
              <a:off x="3205" y="1289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1586</TotalTime>
  <Words>391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Times New Roman</vt:lpstr>
      <vt:lpstr>Arial Rounded MT Bold</vt:lpstr>
      <vt:lpstr>Arial</vt:lpstr>
      <vt:lpstr>Monotype Sorts</vt:lpstr>
      <vt:lpstr>Clocks</vt:lpstr>
      <vt:lpstr>Impact</vt:lpstr>
      <vt:lpstr>Arial Narrow</vt:lpstr>
      <vt:lpstr>Symbol</vt:lpstr>
      <vt:lpstr>high voltage</vt:lpstr>
      <vt:lpstr>Microsoft Clip Gallery</vt:lpstr>
      <vt:lpstr>Microsoft Equation 3.0</vt:lpstr>
      <vt:lpstr>II. Stoichiometry in the Real World     </vt:lpstr>
      <vt:lpstr>A. Limiting Reactants</vt:lpstr>
      <vt:lpstr>A. Limiting Reactants</vt:lpstr>
      <vt:lpstr>A. Limiting Reactants</vt:lpstr>
      <vt:lpstr>A. Limiting Reactants</vt:lpstr>
      <vt:lpstr>A. Limiting Reactants</vt:lpstr>
      <vt:lpstr>A. Limiting Reactants</vt:lpstr>
      <vt:lpstr>A. Limiting Reactants</vt:lpstr>
      <vt:lpstr>B. Percent Yield</vt:lpstr>
      <vt:lpstr>B. Percent Yield</vt:lpstr>
      <vt:lpstr>B. Percent Yield</vt:lpstr>
      <vt:lpstr>B. Percent Yield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Stoichiometry in the Real World</dc:title>
  <dc:creator>Robert E. Johannesson</dc:creator>
  <cp:lastModifiedBy>Mshull</cp:lastModifiedBy>
  <cp:revision>72</cp:revision>
  <cp:lastPrinted>2000-02-27T23:02:41Z</cp:lastPrinted>
  <dcterms:created xsi:type="dcterms:W3CDTF">2000-02-27T20:14:20Z</dcterms:created>
  <dcterms:modified xsi:type="dcterms:W3CDTF">2014-04-30T11:26:04Z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Year\Lessons\Stoichiometry</vt:lpwstr>
  </property>
</Properties>
</file>