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541" autoAdjust="0"/>
  </p:normalViewPr>
  <p:slideViewPr>
    <p:cSldViewPr>
      <p:cViewPr varScale="1">
        <p:scale>
          <a:sx n="67" d="100"/>
          <a:sy n="67" d="100"/>
        </p:scale>
        <p:origin x="-60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331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331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331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1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331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3D92F64-7D74-4EC7-8F28-6D8D81AFA143}"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88C55E-3972-404A-AA18-E56CA7183D47}" type="slidenum">
              <a:rPr lang="en-US"/>
              <a:pPr/>
              <a:t>6</a:t>
            </a:fld>
            <a:endParaRPr lang="en-US"/>
          </a:p>
        </p:txBody>
      </p:sp>
      <p:sp>
        <p:nvSpPr>
          <p:cNvPr id="14338" name="Rectangle 2"/>
          <p:cNvSpPr>
            <a:spLocks noChangeArrowheads="1" noTextEdit="1"/>
          </p:cNvSpPr>
          <p:nvPr>
            <p:ph type="sldImg"/>
          </p:nvPr>
        </p:nvSpPr>
        <p:spPr>
          <a:ln/>
        </p:spPr>
      </p:sp>
      <p:sp>
        <p:nvSpPr>
          <p:cNvPr id="14339" name="Rectangle 3"/>
          <p:cNvSpPr>
            <a:spLocks noGrp="1" noChangeArrowheads="1"/>
          </p:cNvSpPr>
          <p:nvPr>
            <p:ph type="body" idx="1"/>
          </p:nvPr>
        </p:nvSpPr>
        <p:spPr/>
        <p:txBody>
          <a:bodyPr/>
          <a:lstStyle/>
          <a:p>
            <a:r>
              <a:rPr lang="en-US"/>
              <a:t>E</a:t>
            </a:r>
            <a:r>
              <a:rPr lang="en-US" baseline="-25000"/>
              <a:t>f</a:t>
            </a:r>
            <a:r>
              <a:rPr lang="en-US"/>
              <a:t> = E</a:t>
            </a:r>
            <a:r>
              <a:rPr lang="en-US" baseline="-25000"/>
              <a:t>0</a:t>
            </a:r>
            <a:endParaRPr lang="en-US"/>
          </a:p>
          <a:p>
            <a:r>
              <a:rPr lang="en-US"/>
              <a:t>KE</a:t>
            </a:r>
            <a:r>
              <a:rPr lang="en-US" baseline="-25000"/>
              <a:t>f</a:t>
            </a:r>
            <a:r>
              <a:rPr lang="en-US"/>
              <a:t> + PE</a:t>
            </a:r>
            <a:r>
              <a:rPr lang="en-US" baseline="-25000"/>
              <a:t>f</a:t>
            </a:r>
            <a:r>
              <a:rPr lang="en-US"/>
              <a:t> = KE</a:t>
            </a:r>
            <a:r>
              <a:rPr lang="en-US" baseline="-25000"/>
              <a:t>0</a:t>
            </a:r>
            <a:r>
              <a:rPr lang="en-US"/>
              <a:t> + PE</a:t>
            </a:r>
            <a:r>
              <a:rPr lang="en-US" baseline="-25000"/>
              <a:t>0</a:t>
            </a:r>
            <a:endParaRPr lang="en-US"/>
          </a:p>
          <a:p>
            <a:r>
              <a:rPr lang="en-US"/>
              <a:t>½ mv</a:t>
            </a:r>
            <a:r>
              <a:rPr lang="en-US" baseline="30000"/>
              <a:t>2</a:t>
            </a:r>
            <a:r>
              <a:rPr lang="en-US"/>
              <a:t> + mgh = ½ mv</a:t>
            </a:r>
            <a:r>
              <a:rPr lang="en-US" baseline="30000"/>
              <a:t>2</a:t>
            </a:r>
            <a:r>
              <a:rPr lang="en-US"/>
              <a:t> + mgh</a:t>
            </a:r>
          </a:p>
          <a:p>
            <a:r>
              <a:rPr lang="en-US"/>
              <a:t>½ v</a:t>
            </a:r>
            <a:r>
              <a:rPr lang="en-US" baseline="30000"/>
              <a:t>2</a:t>
            </a:r>
            <a:r>
              <a:rPr lang="en-US"/>
              <a:t> + gh = ½ v</a:t>
            </a:r>
            <a:r>
              <a:rPr lang="en-US" baseline="30000"/>
              <a:t>2</a:t>
            </a:r>
            <a:r>
              <a:rPr lang="en-US"/>
              <a:t> + gh</a:t>
            </a:r>
          </a:p>
          <a:p>
            <a:r>
              <a:rPr lang="en-US"/>
              <a:t>½ (11 m/s)</a:t>
            </a:r>
            <a:r>
              <a:rPr lang="en-US" baseline="30000"/>
              <a:t>2</a:t>
            </a:r>
            <a:r>
              <a:rPr lang="en-US"/>
              <a:t> + (9.8 m/s</a:t>
            </a:r>
            <a:r>
              <a:rPr lang="en-US" baseline="30000"/>
              <a:t>2</a:t>
            </a:r>
            <a:r>
              <a:rPr lang="en-US"/>
              <a:t>)(0 m) = ½ v</a:t>
            </a:r>
            <a:r>
              <a:rPr lang="en-US" baseline="30000"/>
              <a:t>2</a:t>
            </a:r>
            <a:r>
              <a:rPr lang="en-US"/>
              <a:t> + (9.8 m/s</a:t>
            </a:r>
            <a:r>
              <a:rPr lang="en-US" baseline="30000"/>
              <a:t>2</a:t>
            </a:r>
            <a:r>
              <a:rPr lang="en-US"/>
              <a:t>)(5.0 m)</a:t>
            </a:r>
          </a:p>
          <a:p>
            <a:r>
              <a:rPr lang="en-US"/>
              <a:t>60.5 (m/s)</a:t>
            </a:r>
            <a:r>
              <a:rPr lang="en-US" baseline="30000"/>
              <a:t>2</a:t>
            </a:r>
            <a:r>
              <a:rPr lang="en-US"/>
              <a:t> = ½ v</a:t>
            </a:r>
            <a:r>
              <a:rPr lang="en-US" baseline="30000"/>
              <a:t>2</a:t>
            </a:r>
            <a:r>
              <a:rPr lang="en-US"/>
              <a:t> + 49 (m/s)</a:t>
            </a:r>
            <a:r>
              <a:rPr lang="en-US" baseline="30000"/>
              <a:t>2</a:t>
            </a:r>
            <a:endParaRPr lang="en-US"/>
          </a:p>
          <a:p>
            <a:r>
              <a:rPr lang="en-US"/>
              <a:t>11.5 (m/s)</a:t>
            </a:r>
            <a:r>
              <a:rPr lang="en-US" baseline="30000"/>
              <a:t>2 </a:t>
            </a:r>
            <a:r>
              <a:rPr lang="en-US"/>
              <a:t>= ½ v</a:t>
            </a:r>
            <a:r>
              <a:rPr lang="en-US" baseline="30000"/>
              <a:t>2</a:t>
            </a:r>
            <a:endParaRPr lang="en-US"/>
          </a:p>
          <a:p>
            <a:r>
              <a:rPr lang="en-US"/>
              <a:t>23 (m/s)</a:t>
            </a:r>
            <a:r>
              <a:rPr lang="en-US" baseline="30000"/>
              <a:t>2</a:t>
            </a:r>
            <a:r>
              <a:rPr lang="en-US"/>
              <a:t> = v</a:t>
            </a:r>
            <a:r>
              <a:rPr lang="en-US" baseline="30000"/>
              <a:t>2</a:t>
            </a:r>
            <a:endParaRPr lang="en-US"/>
          </a:p>
          <a:p>
            <a:r>
              <a:rPr lang="en-US"/>
              <a:t>4.8 m/s = v</a:t>
            </a:r>
            <a:endParaRPr lang="en-US" baseline="300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1B5A9A-2DF9-4CCB-866E-810F8BB018D1}" type="slidenum">
              <a:rPr lang="en-US"/>
              <a:pPr/>
              <a:t>7</a:t>
            </a:fld>
            <a:endParaRPr lang="en-US"/>
          </a:p>
        </p:txBody>
      </p:sp>
      <p:sp>
        <p:nvSpPr>
          <p:cNvPr id="16386" name="Rectangle 2"/>
          <p:cNvSpPr>
            <a:spLocks noChangeArrowheads="1" noTextEdit="1"/>
          </p:cNvSpPr>
          <p:nvPr>
            <p:ph type="sldImg"/>
          </p:nvPr>
        </p:nvSpPr>
        <p:spPr>
          <a:ln/>
        </p:spPr>
      </p:sp>
      <p:sp>
        <p:nvSpPr>
          <p:cNvPr id="16387" name="Rectangle 3"/>
          <p:cNvSpPr>
            <a:spLocks noGrp="1" noChangeArrowheads="1"/>
          </p:cNvSpPr>
          <p:nvPr>
            <p:ph type="body" idx="1"/>
          </p:nvPr>
        </p:nvSpPr>
        <p:spPr/>
        <p:txBody>
          <a:bodyPr/>
          <a:lstStyle/>
          <a:p>
            <a:r>
              <a:rPr lang="en-US"/>
              <a:t>E</a:t>
            </a:r>
            <a:r>
              <a:rPr lang="en-US" baseline="-25000"/>
              <a:t>f</a:t>
            </a:r>
            <a:r>
              <a:rPr lang="en-US"/>
              <a:t> = E</a:t>
            </a:r>
            <a:r>
              <a:rPr lang="en-US" baseline="-25000"/>
              <a:t>0</a:t>
            </a:r>
            <a:endParaRPr lang="en-US"/>
          </a:p>
          <a:p>
            <a:r>
              <a:rPr lang="en-US"/>
              <a:t>KE</a:t>
            </a:r>
            <a:r>
              <a:rPr lang="en-US" baseline="-25000"/>
              <a:t>f</a:t>
            </a:r>
            <a:r>
              <a:rPr lang="en-US"/>
              <a:t> + PE</a:t>
            </a:r>
            <a:r>
              <a:rPr lang="en-US" baseline="-25000"/>
              <a:t>f</a:t>
            </a:r>
            <a:r>
              <a:rPr lang="en-US"/>
              <a:t> = KE</a:t>
            </a:r>
            <a:r>
              <a:rPr lang="en-US" baseline="-25000"/>
              <a:t>0</a:t>
            </a:r>
            <a:r>
              <a:rPr lang="en-US"/>
              <a:t> + PE</a:t>
            </a:r>
            <a:r>
              <a:rPr lang="en-US" baseline="-25000"/>
              <a:t>0</a:t>
            </a:r>
            <a:endParaRPr lang="en-US"/>
          </a:p>
          <a:p>
            <a:r>
              <a:rPr lang="en-US"/>
              <a:t>½ mv</a:t>
            </a:r>
            <a:r>
              <a:rPr lang="en-US" baseline="30000"/>
              <a:t>2</a:t>
            </a:r>
            <a:r>
              <a:rPr lang="en-US"/>
              <a:t> + mgh = ½ mv</a:t>
            </a:r>
            <a:r>
              <a:rPr lang="en-US" baseline="30000"/>
              <a:t>2</a:t>
            </a:r>
            <a:r>
              <a:rPr lang="en-US"/>
              <a:t> + mgh</a:t>
            </a:r>
          </a:p>
          <a:p>
            <a:r>
              <a:rPr lang="en-US"/>
              <a:t>½ v</a:t>
            </a:r>
            <a:r>
              <a:rPr lang="en-US" baseline="30000"/>
              <a:t>2</a:t>
            </a:r>
            <a:r>
              <a:rPr lang="en-US"/>
              <a:t> + gh = ½ v</a:t>
            </a:r>
            <a:r>
              <a:rPr lang="en-US" baseline="30000"/>
              <a:t>2</a:t>
            </a:r>
            <a:r>
              <a:rPr lang="en-US"/>
              <a:t> + gh</a:t>
            </a:r>
          </a:p>
          <a:p>
            <a:r>
              <a:rPr lang="en-US"/>
              <a:t>½ (14.0 m/s)</a:t>
            </a:r>
            <a:r>
              <a:rPr lang="en-US" baseline="30000"/>
              <a:t>2</a:t>
            </a:r>
            <a:r>
              <a:rPr lang="en-US"/>
              <a:t> + (9.8 m/s</a:t>
            </a:r>
            <a:r>
              <a:rPr lang="en-US" baseline="30000"/>
              <a:t>2</a:t>
            </a:r>
            <a:r>
              <a:rPr lang="en-US"/>
              <a:t>)(31.0 m) = ½ v</a:t>
            </a:r>
            <a:r>
              <a:rPr lang="en-US" baseline="30000"/>
              <a:t>2</a:t>
            </a:r>
            <a:r>
              <a:rPr lang="en-US"/>
              <a:t> + (9.8 m/s</a:t>
            </a:r>
            <a:r>
              <a:rPr lang="en-US" baseline="30000"/>
              <a:t>2</a:t>
            </a:r>
            <a:r>
              <a:rPr lang="en-US"/>
              <a:t>)(0 m)</a:t>
            </a:r>
          </a:p>
          <a:p>
            <a:r>
              <a:rPr lang="en-US"/>
              <a:t>98 (m/s)</a:t>
            </a:r>
            <a:r>
              <a:rPr lang="en-US" baseline="30000"/>
              <a:t>2</a:t>
            </a:r>
            <a:r>
              <a:rPr lang="en-US"/>
              <a:t> + 303.8 (m/s)</a:t>
            </a:r>
            <a:r>
              <a:rPr lang="en-US" baseline="30000"/>
              <a:t>2</a:t>
            </a:r>
            <a:r>
              <a:rPr lang="en-US"/>
              <a:t> = ½ v</a:t>
            </a:r>
            <a:r>
              <a:rPr lang="en-US" baseline="30000"/>
              <a:t>2</a:t>
            </a:r>
            <a:endParaRPr lang="en-US"/>
          </a:p>
          <a:p>
            <a:r>
              <a:rPr lang="en-US"/>
              <a:t>401.8 (m/s)</a:t>
            </a:r>
            <a:r>
              <a:rPr lang="en-US" baseline="30000"/>
              <a:t>2</a:t>
            </a:r>
            <a:r>
              <a:rPr lang="en-US"/>
              <a:t> = ½ v</a:t>
            </a:r>
            <a:r>
              <a:rPr lang="en-US" baseline="30000"/>
              <a:t>2</a:t>
            </a:r>
          </a:p>
          <a:p>
            <a:r>
              <a:rPr lang="en-US"/>
              <a:t>803.6 (m/s)</a:t>
            </a:r>
            <a:r>
              <a:rPr lang="en-US" baseline="30000"/>
              <a:t>2</a:t>
            </a:r>
            <a:r>
              <a:rPr lang="en-US"/>
              <a:t> = v</a:t>
            </a:r>
            <a:r>
              <a:rPr lang="en-US" baseline="30000"/>
              <a:t>2</a:t>
            </a:r>
          </a:p>
          <a:p>
            <a:r>
              <a:rPr lang="en-US"/>
              <a:t>28.3 m/s = v</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CECEBF-4FE6-4D74-8E5D-9BC1CAF4E757}" type="slidenum">
              <a:rPr lang="en-US"/>
              <a:pPr/>
              <a:t>8</a:t>
            </a:fld>
            <a:endParaRPr lang="en-US"/>
          </a:p>
        </p:txBody>
      </p:sp>
      <p:sp>
        <p:nvSpPr>
          <p:cNvPr id="18434" name="Rectangle 2"/>
          <p:cNvSpPr>
            <a:spLocks noChangeArrowheads="1" noTextEdit="1"/>
          </p:cNvSpPr>
          <p:nvPr>
            <p:ph type="sldImg"/>
          </p:nvPr>
        </p:nvSpPr>
        <p:spPr>
          <a:ln/>
        </p:spPr>
      </p:sp>
      <p:sp>
        <p:nvSpPr>
          <p:cNvPr id="18435" name="Rectangle 3"/>
          <p:cNvSpPr>
            <a:spLocks noGrp="1" noChangeArrowheads="1"/>
          </p:cNvSpPr>
          <p:nvPr>
            <p:ph type="body" idx="1"/>
          </p:nvPr>
        </p:nvSpPr>
        <p:spPr/>
        <p:txBody>
          <a:bodyPr/>
          <a:lstStyle/>
          <a:p>
            <a:r>
              <a:rPr lang="en-US"/>
              <a:t>Insert figure 6.19</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33D997-407D-41AD-879E-C1210B061CDB}" type="slidenum">
              <a:rPr lang="en-US"/>
              <a:pPr/>
              <a:t>9</a:t>
            </a:fld>
            <a:endParaRPr lang="en-US"/>
          </a:p>
        </p:txBody>
      </p:sp>
      <p:sp>
        <p:nvSpPr>
          <p:cNvPr id="20482" name="Rectangle 2"/>
          <p:cNvSpPr>
            <a:spLocks noChangeArrowheads="1" noTextEdit="1"/>
          </p:cNvSpPr>
          <p:nvPr>
            <p:ph type="sldImg"/>
          </p:nvPr>
        </p:nvSpPr>
        <p:spPr>
          <a:ln/>
        </p:spPr>
      </p:sp>
      <p:sp>
        <p:nvSpPr>
          <p:cNvPr id="20483" name="Rectangle 3"/>
          <p:cNvSpPr>
            <a:spLocks noGrp="1" noChangeArrowheads="1"/>
          </p:cNvSpPr>
          <p:nvPr>
            <p:ph type="body" idx="1"/>
          </p:nvPr>
        </p:nvSpPr>
        <p:spPr/>
        <p:txBody>
          <a:bodyPr/>
          <a:lstStyle/>
          <a:p>
            <a:r>
              <a:rPr lang="en-US"/>
              <a:t>However, since the air resistance is small, you can usually say that the air resistance is negligible.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9144000" cy="6856413"/>
            <a:chOff x="0" y="0"/>
            <a:chExt cx="5760" cy="4319"/>
          </a:xfrm>
        </p:grpSpPr>
        <p:sp>
          <p:nvSpPr>
            <p:cNvPr id="5123"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endParaRPr lang="en-US"/>
            </a:p>
          </p:txBody>
        </p:sp>
        <p:sp>
          <p:nvSpPr>
            <p:cNvPr id="5124"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en-US"/>
            </a:p>
          </p:txBody>
        </p:sp>
        <p:sp>
          <p:nvSpPr>
            <p:cNvPr id="5125"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endParaRPr lang="en-US"/>
            </a:p>
          </p:txBody>
        </p:sp>
        <p:sp>
          <p:nvSpPr>
            <p:cNvPr id="5126"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5127"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endParaRPr lang="en-US"/>
            </a:p>
          </p:txBody>
        </p:sp>
        <p:sp>
          <p:nvSpPr>
            <p:cNvPr id="5128"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endParaRPr lang="en-US"/>
            </a:p>
          </p:txBody>
        </p:sp>
        <p:sp>
          <p:nvSpPr>
            <p:cNvPr id="5129"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endParaRPr lang="en-US"/>
            </a:p>
          </p:txBody>
        </p:sp>
        <p:sp>
          <p:nvSpPr>
            <p:cNvPr id="5130"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en-US"/>
            </a:p>
          </p:txBody>
        </p:sp>
        <p:sp>
          <p:nvSpPr>
            <p:cNvPr id="5131"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endParaRPr lang="en-US"/>
            </a:p>
          </p:txBody>
        </p:sp>
        <p:sp>
          <p:nvSpPr>
            <p:cNvPr id="5132"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endParaRPr lang="en-US"/>
            </a:p>
          </p:txBody>
        </p:sp>
        <p:sp>
          <p:nvSpPr>
            <p:cNvPr id="5133"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endParaRPr lang="en-US"/>
            </a:p>
          </p:txBody>
        </p:sp>
        <p:sp>
          <p:nvSpPr>
            <p:cNvPr id="5134"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endParaRPr lang="en-US"/>
            </a:p>
          </p:txBody>
        </p:sp>
        <p:sp>
          <p:nvSpPr>
            <p:cNvPr id="5135"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5136"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endParaRPr lang="en-US"/>
            </a:p>
          </p:txBody>
        </p:sp>
        <p:sp>
          <p:nvSpPr>
            <p:cNvPr id="5137"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endParaRPr lang="en-US"/>
            </a:p>
          </p:txBody>
        </p:sp>
        <p:sp>
          <p:nvSpPr>
            <p:cNvPr id="5138"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endParaRPr lang="en-US"/>
            </a:p>
          </p:txBody>
        </p:sp>
        <p:sp>
          <p:nvSpPr>
            <p:cNvPr id="5139"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endParaRPr lang="en-US"/>
            </a:p>
          </p:txBody>
        </p:sp>
        <p:sp>
          <p:nvSpPr>
            <p:cNvPr id="5140"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endParaRPr lang="en-US"/>
            </a:p>
          </p:txBody>
        </p:sp>
        <p:sp>
          <p:nvSpPr>
            <p:cNvPr id="5141"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endParaRPr lang="en-US"/>
            </a:p>
          </p:txBody>
        </p:sp>
        <p:sp>
          <p:nvSpPr>
            <p:cNvPr id="5142"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endParaRPr lang="en-US"/>
            </a:p>
          </p:txBody>
        </p:sp>
        <p:sp>
          <p:nvSpPr>
            <p:cNvPr id="5143"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endParaRPr lang="en-US"/>
            </a:p>
          </p:txBody>
        </p:sp>
        <p:sp>
          <p:nvSpPr>
            <p:cNvPr id="5144"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endParaRPr lang="en-US"/>
            </a:p>
          </p:txBody>
        </p:sp>
        <p:sp>
          <p:nvSpPr>
            <p:cNvPr id="5145"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endParaRPr lang="en-US"/>
            </a:p>
          </p:txBody>
        </p:sp>
        <p:sp>
          <p:nvSpPr>
            <p:cNvPr id="5146"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endParaRPr lang="en-US"/>
            </a:p>
          </p:txBody>
        </p:sp>
        <p:sp>
          <p:nvSpPr>
            <p:cNvPr id="5147"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5148"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endParaRPr lang="en-US"/>
            </a:p>
          </p:txBody>
        </p:sp>
        <p:sp>
          <p:nvSpPr>
            <p:cNvPr id="5149"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endParaRPr lang="en-US"/>
            </a:p>
          </p:txBody>
        </p:sp>
        <p:sp>
          <p:nvSpPr>
            <p:cNvPr id="5150"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endParaRPr lang="en-US"/>
            </a:p>
          </p:txBody>
        </p:sp>
        <p:sp>
          <p:nvSpPr>
            <p:cNvPr id="5151"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en-US"/>
            </a:p>
          </p:txBody>
        </p:sp>
        <p:sp>
          <p:nvSpPr>
            <p:cNvPr id="5152"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endParaRPr lang="en-US"/>
            </a:p>
          </p:txBody>
        </p:sp>
        <p:sp>
          <p:nvSpPr>
            <p:cNvPr id="5153"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endParaRPr lang="en-US"/>
            </a:p>
          </p:txBody>
        </p:sp>
        <p:sp>
          <p:nvSpPr>
            <p:cNvPr id="5154"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5155"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US"/>
            </a:p>
          </p:txBody>
        </p:sp>
        <p:sp>
          <p:nvSpPr>
            <p:cNvPr id="5156"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endParaRPr lang="en-US"/>
            </a:p>
          </p:txBody>
        </p:sp>
        <p:sp>
          <p:nvSpPr>
            <p:cNvPr id="5157"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endParaRPr lang="en-US"/>
            </a:p>
          </p:txBody>
        </p:sp>
        <p:sp>
          <p:nvSpPr>
            <p:cNvPr id="5158"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endParaRPr lang="en-US"/>
            </a:p>
          </p:txBody>
        </p:sp>
        <p:grpSp>
          <p:nvGrpSpPr>
            <p:cNvPr id="5159" name="Group 39"/>
            <p:cNvGrpSpPr>
              <a:grpSpLocks/>
            </p:cNvGrpSpPr>
            <p:nvPr userDrawn="1"/>
          </p:nvGrpSpPr>
          <p:grpSpPr bwMode="auto">
            <a:xfrm>
              <a:off x="0" y="1632"/>
              <a:ext cx="5758" cy="1858"/>
              <a:chOff x="0" y="1632"/>
              <a:chExt cx="5758" cy="1858"/>
            </a:xfrm>
          </p:grpSpPr>
          <p:sp>
            <p:nvSpPr>
              <p:cNvPr id="5160"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en-US"/>
              </a:p>
            </p:txBody>
          </p:sp>
          <p:sp>
            <p:nvSpPr>
              <p:cNvPr id="5161"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endParaRPr lang="en-US"/>
              </a:p>
            </p:txBody>
          </p:sp>
        </p:grpSp>
      </p:grpSp>
      <p:sp>
        <p:nvSpPr>
          <p:cNvPr id="5162" name="Rectangle 42"/>
          <p:cNvSpPr>
            <a:spLocks noGrp="1" noChangeArrowheads="1"/>
          </p:cNvSpPr>
          <p:nvPr>
            <p:ph type="ctrTitle" sz="quarter"/>
          </p:nvPr>
        </p:nvSpPr>
        <p:spPr>
          <a:xfrm>
            <a:off x="457200" y="1600200"/>
            <a:ext cx="8229600" cy="1828800"/>
          </a:xfrm>
        </p:spPr>
        <p:txBody>
          <a:bodyPr/>
          <a:lstStyle>
            <a:lvl1pPr>
              <a:defRPr sz="4800"/>
            </a:lvl1pPr>
          </a:lstStyle>
          <a:p>
            <a:r>
              <a:rPr lang="en-US"/>
              <a:t>Click to edit Master title style</a:t>
            </a:r>
          </a:p>
        </p:txBody>
      </p:sp>
      <p:sp>
        <p:nvSpPr>
          <p:cNvPr id="5163"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5164" name="Rectangle 44"/>
          <p:cNvSpPr>
            <a:spLocks noGrp="1" noChangeArrowheads="1"/>
          </p:cNvSpPr>
          <p:nvPr>
            <p:ph type="dt" sz="quarter" idx="2"/>
          </p:nvPr>
        </p:nvSpPr>
        <p:spPr/>
        <p:txBody>
          <a:bodyPr/>
          <a:lstStyle>
            <a:lvl1pPr>
              <a:defRPr/>
            </a:lvl1pPr>
          </a:lstStyle>
          <a:p>
            <a:endParaRPr lang="en-US"/>
          </a:p>
        </p:txBody>
      </p:sp>
      <p:sp>
        <p:nvSpPr>
          <p:cNvPr id="5165" name="Rectangle 45"/>
          <p:cNvSpPr>
            <a:spLocks noGrp="1" noChangeArrowheads="1"/>
          </p:cNvSpPr>
          <p:nvPr>
            <p:ph type="ftr" sz="quarter" idx="3"/>
          </p:nvPr>
        </p:nvSpPr>
        <p:spPr/>
        <p:txBody>
          <a:bodyPr/>
          <a:lstStyle>
            <a:lvl1pPr>
              <a:defRPr/>
            </a:lvl1pPr>
          </a:lstStyle>
          <a:p>
            <a:endParaRPr lang="en-US"/>
          </a:p>
        </p:txBody>
      </p:sp>
      <p:sp>
        <p:nvSpPr>
          <p:cNvPr id="5166" name="Rectangle 46"/>
          <p:cNvSpPr>
            <a:spLocks noGrp="1" noChangeArrowheads="1"/>
          </p:cNvSpPr>
          <p:nvPr>
            <p:ph type="sldNum" sz="quarter" idx="4"/>
          </p:nvPr>
        </p:nvSpPr>
        <p:spPr/>
        <p:txBody>
          <a:bodyPr/>
          <a:lstStyle>
            <a:lvl1pPr>
              <a:defRPr/>
            </a:lvl1pPr>
          </a:lstStyle>
          <a:p>
            <a:fld id="{4F921216-19FE-4F7B-B0CD-FBAAEC14077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64B4C17-69FE-4DFE-8644-08DCF38F36E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3F69996-4004-4666-AD04-A99B281CD1E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B14D463-90F4-4722-962F-25D2B919E34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BBA569D-7AD5-40E3-887C-D3BC0AC05C2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F7E8899-BDF5-47DA-B022-EAA17C4536A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26633D5-D2B0-45A1-8358-7697BDEEBFB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B68D2D1-51AD-4BC7-B3BA-D40954263FC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0A96F0D-21FA-4B81-BEB9-E5A45B36A4F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72E9156-ADB7-4CC1-B8C7-649F93B9551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C3EB839-7043-4BE2-8085-07AC113591B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37000" contrast="-24000"/>
          </a:blip>
          <a:srcRect/>
          <a:stretch>
            <a:fillRect/>
          </a:stretch>
        </a:blip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9144000" cy="6856413"/>
            <a:chOff x="0" y="0"/>
            <a:chExt cx="5760" cy="4319"/>
          </a:xfrm>
        </p:grpSpPr>
        <p:sp>
          <p:nvSpPr>
            <p:cNvPr id="4099"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endParaRPr lang="en-US"/>
            </a:p>
          </p:txBody>
        </p:sp>
        <p:sp>
          <p:nvSpPr>
            <p:cNvPr id="4100"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en-US"/>
            </a:p>
          </p:txBody>
        </p:sp>
        <p:sp>
          <p:nvSpPr>
            <p:cNvPr id="4101"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endParaRPr lang="en-US"/>
            </a:p>
          </p:txBody>
        </p:sp>
        <p:sp>
          <p:nvSpPr>
            <p:cNvPr id="4102"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4103"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endParaRPr lang="en-US"/>
            </a:p>
          </p:txBody>
        </p:sp>
        <p:sp>
          <p:nvSpPr>
            <p:cNvPr id="4104"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endParaRPr lang="en-US"/>
            </a:p>
          </p:txBody>
        </p:sp>
        <p:sp>
          <p:nvSpPr>
            <p:cNvPr id="4105"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endParaRPr lang="en-US"/>
            </a:p>
          </p:txBody>
        </p:sp>
        <p:sp>
          <p:nvSpPr>
            <p:cNvPr id="4106"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en-US"/>
            </a:p>
          </p:txBody>
        </p:sp>
        <p:sp>
          <p:nvSpPr>
            <p:cNvPr id="4107"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endParaRPr lang="en-US"/>
            </a:p>
          </p:txBody>
        </p:sp>
        <p:sp>
          <p:nvSpPr>
            <p:cNvPr id="4108"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endParaRPr lang="en-US"/>
            </a:p>
          </p:txBody>
        </p:sp>
        <p:sp>
          <p:nvSpPr>
            <p:cNvPr id="4109"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endParaRPr lang="en-US"/>
            </a:p>
          </p:txBody>
        </p:sp>
        <p:sp>
          <p:nvSpPr>
            <p:cNvPr id="4110"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endParaRPr lang="en-US"/>
            </a:p>
          </p:txBody>
        </p:sp>
        <p:sp>
          <p:nvSpPr>
            <p:cNvPr id="4111"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4112"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endParaRPr lang="en-US"/>
            </a:p>
          </p:txBody>
        </p:sp>
        <p:sp>
          <p:nvSpPr>
            <p:cNvPr id="4113"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endParaRPr lang="en-US"/>
            </a:p>
          </p:txBody>
        </p:sp>
        <p:sp>
          <p:nvSpPr>
            <p:cNvPr id="4114"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endParaRPr lang="en-US"/>
            </a:p>
          </p:txBody>
        </p:sp>
        <p:sp>
          <p:nvSpPr>
            <p:cNvPr id="4115"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endParaRPr lang="en-US"/>
            </a:p>
          </p:txBody>
        </p:sp>
        <p:sp>
          <p:nvSpPr>
            <p:cNvPr id="4116"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endParaRPr lang="en-US"/>
            </a:p>
          </p:txBody>
        </p:sp>
        <p:sp>
          <p:nvSpPr>
            <p:cNvPr id="4117"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endParaRPr lang="en-US"/>
            </a:p>
          </p:txBody>
        </p:sp>
        <p:sp>
          <p:nvSpPr>
            <p:cNvPr id="4118"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endParaRPr lang="en-US"/>
            </a:p>
          </p:txBody>
        </p:sp>
        <p:sp>
          <p:nvSpPr>
            <p:cNvPr id="4119"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endParaRPr lang="en-US"/>
            </a:p>
          </p:txBody>
        </p:sp>
        <p:sp>
          <p:nvSpPr>
            <p:cNvPr id="4120"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endParaRPr lang="en-US"/>
            </a:p>
          </p:txBody>
        </p:sp>
        <p:sp>
          <p:nvSpPr>
            <p:cNvPr id="4121"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endParaRPr lang="en-US"/>
            </a:p>
          </p:txBody>
        </p:sp>
        <p:sp>
          <p:nvSpPr>
            <p:cNvPr id="4122"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endParaRPr lang="en-US"/>
            </a:p>
          </p:txBody>
        </p:sp>
        <p:sp>
          <p:nvSpPr>
            <p:cNvPr id="4123"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4124"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endParaRPr lang="en-US"/>
            </a:p>
          </p:txBody>
        </p:sp>
        <p:sp>
          <p:nvSpPr>
            <p:cNvPr id="4125"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endParaRPr lang="en-US"/>
            </a:p>
          </p:txBody>
        </p:sp>
        <p:sp>
          <p:nvSpPr>
            <p:cNvPr id="4126"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endParaRPr lang="en-US"/>
            </a:p>
          </p:txBody>
        </p:sp>
        <p:sp>
          <p:nvSpPr>
            <p:cNvPr id="4127"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en-US"/>
            </a:p>
          </p:txBody>
        </p:sp>
        <p:sp>
          <p:nvSpPr>
            <p:cNvPr id="4128"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endParaRPr lang="en-US"/>
            </a:p>
          </p:txBody>
        </p:sp>
        <p:sp>
          <p:nvSpPr>
            <p:cNvPr id="4129"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endParaRPr lang="en-US"/>
            </a:p>
          </p:txBody>
        </p:sp>
        <p:sp>
          <p:nvSpPr>
            <p:cNvPr id="4130"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4131"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US"/>
            </a:p>
          </p:txBody>
        </p:sp>
        <p:sp>
          <p:nvSpPr>
            <p:cNvPr id="4132"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endParaRPr lang="en-US"/>
            </a:p>
          </p:txBody>
        </p:sp>
        <p:sp>
          <p:nvSpPr>
            <p:cNvPr id="4133"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endParaRPr lang="en-US"/>
            </a:p>
          </p:txBody>
        </p:sp>
        <p:sp>
          <p:nvSpPr>
            <p:cNvPr id="4134"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endParaRPr lang="en-US"/>
            </a:p>
          </p:txBody>
        </p:sp>
        <p:grpSp>
          <p:nvGrpSpPr>
            <p:cNvPr id="4135" name="Group 39"/>
            <p:cNvGrpSpPr>
              <a:grpSpLocks/>
            </p:cNvGrpSpPr>
            <p:nvPr userDrawn="1"/>
          </p:nvGrpSpPr>
          <p:grpSpPr bwMode="auto">
            <a:xfrm>
              <a:off x="0" y="1632"/>
              <a:ext cx="5758" cy="1858"/>
              <a:chOff x="0" y="1632"/>
              <a:chExt cx="5758" cy="1858"/>
            </a:xfrm>
          </p:grpSpPr>
          <p:sp>
            <p:nvSpPr>
              <p:cNvPr id="4136"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en-US"/>
              </a:p>
            </p:txBody>
          </p:sp>
          <p:sp>
            <p:nvSpPr>
              <p:cNvPr id="4137"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endParaRPr lang="en-US"/>
              </a:p>
            </p:txBody>
          </p:sp>
        </p:grpSp>
      </p:grpSp>
      <p:sp>
        <p:nvSpPr>
          <p:cNvPr id="4138"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39"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40"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p>
        </p:txBody>
      </p:sp>
      <p:sp>
        <p:nvSpPr>
          <p:cNvPr id="4141"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en-US"/>
          </a:p>
        </p:txBody>
      </p:sp>
      <p:sp>
        <p:nvSpPr>
          <p:cNvPr id="4142"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3DADA7AE-1324-47AA-A7FD-919417851886}"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90000"/>
        <a:buFont typeface="Wingdings" pitchFamily="2" charset="2"/>
        <a:buBlip>
          <a:blip r:embed="rId14"/>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90000"/>
        <a:buFont typeface="Wingdings" pitchFamily="2" charset="2"/>
        <a:buBlip>
          <a:blip r:embed="rId15"/>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Conservation of Mechanical Energy</a:t>
            </a:r>
          </a:p>
        </p:txBody>
      </p:sp>
      <p:sp>
        <p:nvSpPr>
          <p:cNvPr id="2051" name="Rectangle 3"/>
          <p:cNvSpPr>
            <a:spLocks noGrp="1" noChangeArrowheads="1"/>
          </p:cNvSpPr>
          <p:nvPr>
            <p:ph type="subTitle" idx="1"/>
          </p:nvPr>
        </p:nvSpPr>
        <p:spPr>
          <a:xfrm>
            <a:off x="1295400" y="3886200"/>
            <a:ext cx="6400800" cy="1752600"/>
          </a:xfrm>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Reasoning Strategy for Conservation of ME</a:t>
            </a:r>
          </a:p>
        </p:txBody>
      </p:sp>
      <p:sp>
        <p:nvSpPr>
          <p:cNvPr id="21507" name="Rectangle 3"/>
          <p:cNvSpPr>
            <a:spLocks noGrp="1" noChangeArrowheads="1"/>
          </p:cNvSpPr>
          <p:nvPr>
            <p:ph type="body" idx="1"/>
          </p:nvPr>
        </p:nvSpPr>
        <p:spPr/>
        <p:txBody>
          <a:bodyPr/>
          <a:lstStyle/>
          <a:p>
            <a:pPr>
              <a:lnSpc>
                <a:spcPct val="90000"/>
              </a:lnSpc>
            </a:pPr>
            <a:r>
              <a:rPr lang="en-US"/>
              <a:t>Identify the external conservative and nonconservative forces that act on the object.  For this principle to apply, the total work done by nonconservative forces must be zero.</a:t>
            </a:r>
          </a:p>
          <a:p>
            <a:pPr>
              <a:lnSpc>
                <a:spcPct val="90000"/>
              </a:lnSpc>
            </a:pPr>
            <a:r>
              <a:rPr lang="en-US"/>
              <a:t>Choose the location where the PE is taken to be zero.</a:t>
            </a:r>
          </a:p>
          <a:p>
            <a:pPr>
              <a:lnSpc>
                <a:spcPct val="90000"/>
              </a:lnSpc>
            </a:pPr>
            <a:r>
              <a:rPr lang="en-US"/>
              <a:t>Set the final total ME equal to the initial total 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15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15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Mechanical Energy</a:t>
            </a:r>
          </a:p>
        </p:txBody>
      </p:sp>
      <p:sp>
        <p:nvSpPr>
          <p:cNvPr id="6147" name="Rectangle 3"/>
          <p:cNvSpPr>
            <a:spLocks noGrp="1" noChangeArrowheads="1"/>
          </p:cNvSpPr>
          <p:nvPr>
            <p:ph type="body" idx="1"/>
          </p:nvPr>
        </p:nvSpPr>
        <p:spPr>
          <a:ln>
            <a:solidFill>
              <a:schemeClr val="accent1"/>
            </a:solidFill>
          </a:ln>
        </p:spPr>
        <p:txBody>
          <a:bodyPr/>
          <a:lstStyle/>
          <a:p>
            <a:r>
              <a:rPr lang="en-US" dirty="0"/>
              <a:t>KE and PE = total mechanical energy</a:t>
            </a:r>
          </a:p>
          <a:p>
            <a:endParaRPr lang="en-US" dirty="0"/>
          </a:p>
          <a:p>
            <a:r>
              <a:rPr lang="en-US" dirty="0"/>
              <a:t>E = KE + PE</a:t>
            </a:r>
          </a:p>
          <a:p>
            <a:endParaRPr lang="en-US" dirty="0"/>
          </a:p>
          <a:p>
            <a:pPr lvl="2"/>
            <a:r>
              <a:rPr lang="en-US" dirty="0"/>
              <a:t>Actually there are other forms of energy to include, but we haven’t met them yet in the book</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1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1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bldLvl="3"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152400"/>
            <a:ext cx="8229600" cy="1143000"/>
          </a:xfrm>
        </p:spPr>
        <p:txBody>
          <a:bodyPr/>
          <a:lstStyle/>
          <a:p>
            <a:r>
              <a:rPr lang="en-US" dirty="0"/>
              <a:t>Work Energy Theorem (again)</a:t>
            </a:r>
          </a:p>
        </p:txBody>
      </p:sp>
      <p:sp>
        <p:nvSpPr>
          <p:cNvPr id="7171" name="Rectangle 3"/>
          <p:cNvSpPr>
            <a:spLocks noGrp="1" noChangeArrowheads="1"/>
          </p:cNvSpPr>
          <p:nvPr>
            <p:ph type="body" idx="1"/>
          </p:nvPr>
        </p:nvSpPr>
        <p:spPr>
          <a:xfrm>
            <a:off x="457200" y="1219200"/>
            <a:ext cx="8229600" cy="4530725"/>
          </a:xfrm>
        </p:spPr>
        <p:txBody>
          <a:bodyPr/>
          <a:lstStyle/>
          <a:p>
            <a:r>
              <a:rPr lang="en-US" dirty="0" err="1"/>
              <a:t>W</a:t>
            </a:r>
            <a:r>
              <a:rPr lang="en-US" baseline="-25000" dirty="0" err="1"/>
              <a:t>nc</a:t>
            </a:r>
            <a:r>
              <a:rPr lang="en-US" dirty="0"/>
              <a:t> = (</a:t>
            </a:r>
            <a:r>
              <a:rPr lang="en-US" dirty="0" err="1"/>
              <a:t>KE</a:t>
            </a:r>
            <a:r>
              <a:rPr lang="en-US" baseline="-25000" dirty="0" err="1"/>
              <a:t>f</a:t>
            </a:r>
            <a:r>
              <a:rPr lang="en-US" dirty="0"/>
              <a:t> – </a:t>
            </a:r>
            <a:r>
              <a:rPr lang="en-US" dirty="0" err="1" smtClean="0"/>
              <a:t>KE</a:t>
            </a:r>
            <a:r>
              <a:rPr lang="en-US" baseline="-25000" dirty="0" err="1" smtClean="0"/>
              <a:t>i</a:t>
            </a:r>
            <a:r>
              <a:rPr lang="en-US" dirty="0" smtClean="0"/>
              <a:t>) </a:t>
            </a:r>
            <a:r>
              <a:rPr lang="en-US" dirty="0"/>
              <a:t>+ (</a:t>
            </a:r>
            <a:r>
              <a:rPr lang="en-US" dirty="0" err="1"/>
              <a:t>PE</a:t>
            </a:r>
            <a:r>
              <a:rPr lang="en-US" baseline="-25000" dirty="0" err="1"/>
              <a:t>f</a:t>
            </a:r>
            <a:r>
              <a:rPr lang="en-US" dirty="0"/>
              <a:t> – </a:t>
            </a:r>
            <a:r>
              <a:rPr lang="en-US" dirty="0" err="1" smtClean="0"/>
              <a:t>PE</a:t>
            </a:r>
            <a:r>
              <a:rPr lang="en-US" baseline="-25000" dirty="0" err="1" smtClean="0"/>
              <a:t>i</a:t>
            </a:r>
            <a:r>
              <a:rPr lang="en-US" dirty="0" smtClean="0"/>
              <a:t>)</a:t>
            </a:r>
            <a:endParaRPr lang="en-US" dirty="0"/>
          </a:p>
          <a:p>
            <a:pPr lvl="2"/>
            <a:r>
              <a:rPr lang="en-US" dirty="0"/>
              <a:t>Rearrange</a:t>
            </a:r>
          </a:p>
          <a:p>
            <a:r>
              <a:rPr lang="en-US" dirty="0" err="1"/>
              <a:t>W</a:t>
            </a:r>
            <a:r>
              <a:rPr lang="en-US" baseline="-25000" dirty="0" err="1"/>
              <a:t>nc</a:t>
            </a:r>
            <a:r>
              <a:rPr lang="en-US" dirty="0"/>
              <a:t> = (</a:t>
            </a:r>
            <a:r>
              <a:rPr lang="en-US" dirty="0" err="1" smtClean="0"/>
              <a:t>KE</a:t>
            </a:r>
            <a:r>
              <a:rPr lang="en-US" baseline="-25000" dirty="0" err="1"/>
              <a:t>f</a:t>
            </a:r>
            <a:r>
              <a:rPr lang="en-US" dirty="0" smtClean="0"/>
              <a:t> </a:t>
            </a:r>
            <a:r>
              <a:rPr lang="en-US" dirty="0"/>
              <a:t>+ </a:t>
            </a:r>
            <a:r>
              <a:rPr lang="en-US" dirty="0" err="1"/>
              <a:t>PE</a:t>
            </a:r>
            <a:r>
              <a:rPr lang="en-US" baseline="-25000" dirty="0" err="1"/>
              <a:t>f</a:t>
            </a:r>
            <a:r>
              <a:rPr lang="en-US" dirty="0"/>
              <a:t>) – (</a:t>
            </a:r>
            <a:r>
              <a:rPr lang="en-US" dirty="0" err="1" smtClean="0"/>
              <a:t>KE</a:t>
            </a:r>
            <a:r>
              <a:rPr lang="en-US" baseline="-25000" dirty="0" err="1" smtClean="0"/>
              <a:t>i</a:t>
            </a:r>
            <a:r>
              <a:rPr lang="en-US" dirty="0" smtClean="0"/>
              <a:t> </a:t>
            </a:r>
            <a:r>
              <a:rPr lang="en-US" dirty="0"/>
              <a:t>+ </a:t>
            </a:r>
            <a:r>
              <a:rPr lang="en-US" dirty="0" err="1" smtClean="0"/>
              <a:t>PE</a:t>
            </a:r>
            <a:r>
              <a:rPr lang="en-US" baseline="-25000" dirty="0" err="1" smtClean="0"/>
              <a:t>i</a:t>
            </a:r>
            <a:r>
              <a:rPr lang="en-US" dirty="0" smtClean="0"/>
              <a:t>) </a:t>
            </a:r>
            <a:endParaRPr lang="en-US" dirty="0"/>
          </a:p>
          <a:p>
            <a:endParaRPr lang="en-US" dirty="0"/>
          </a:p>
          <a:p>
            <a:r>
              <a:rPr lang="en-US" dirty="0" err="1"/>
              <a:t>W</a:t>
            </a:r>
            <a:r>
              <a:rPr lang="en-US" baseline="-25000" dirty="0" err="1"/>
              <a:t>nc</a:t>
            </a:r>
            <a:r>
              <a:rPr lang="en-US" dirty="0"/>
              <a:t> = </a:t>
            </a:r>
            <a:r>
              <a:rPr lang="en-US" dirty="0" err="1"/>
              <a:t>E</a:t>
            </a:r>
            <a:r>
              <a:rPr lang="en-US" baseline="-25000" dirty="0" err="1"/>
              <a:t>f</a:t>
            </a:r>
            <a:r>
              <a:rPr lang="en-US" dirty="0"/>
              <a:t> – </a:t>
            </a:r>
            <a:r>
              <a:rPr lang="en-US" dirty="0" err="1" smtClean="0"/>
              <a:t>E</a:t>
            </a:r>
            <a:r>
              <a:rPr lang="en-US" baseline="-25000" dirty="0" err="1" smtClean="0"/>
              <a:t>i</a:t>
            </a:r>
            <a:endParaRPr lang="en-US" dirty="0"/>
          </a:p>
          <a:p>
            <a:endParaRPr lang="en-US" dirty="0"/>
          </a:p>
          <a:p>
            <a:r>
              <a:rPr lang="en-US" dirty="0" err="1"/>
              <a:t>Nonconservative</a:t>
            </a:r>
            <a:r>
              <a:rPr lang="en-US" dirty="0"/>
              <a:t> forces change the total mechanical energy of the </a:t>
            </a:r>
            <a:r>
              <a:rPr lang="en-US" dirty="0" smtClean="0"/>
              <a:t>system</a:t>
            </a:r>
          </a:p>
          <a:p>
            <a:pPr lvl="1"/>
            <a:r>
              <a:rPr lang="en-US" dirty="0" err="1" smtClean="0"/>
              <a:t>Noneconservative</a:t>
            </a:r>
            <a:r>
              <a:rPr lang="en-US" dirty="0" smtClean="0"/>
              <a:t> forces = friction</a:t>
            </a:r>
          </a:p>
          <a:p>
            <a:pPr lvl="2"/>
            <a:r>
              <a:rPr lang="en-US" dirty="0" smtClean="0"/>
              <a:t>Air resistance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17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171">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7171">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717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bldLvl="3"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W</a:t>
            </a:r>
            <a:r>
              <a:rPr lang="en-US" baseline="-25000"/>
              <a:t>nc</a:t>
            </a:r>
            <a:r>
              <a:rPr lang="en-US"/>
              <a:t> = 0</a:t>
            </a:r>
          </a:p>
        </p:txBody>
      </p:sp>
      <p:sp>
        <p:nvSpPr>
          <p:cNvPr id="8195" name="Rectangle 3"/>
          <p:cNvSpPr>
            <a:spLocks noGrp="1" noChangeArrowheads="1"/>
          </p:cNvSpPr>
          <p:nvPr>
            <p:ph type="body" idx="1"/>
          </p:nvPr>
        </p:nvSpPr>
        <p:spPr>
          <a:xfrm>
            <a:off x="457200" y="1600200"/>
            <a:ext cx="8229600" cy="5257800"/>
          </a:xfrm>
        </p:spPr>
        <p:txBody>
          <a:bodyPr/>
          <a:lstStyle/>
          <a:p>
            <a:pPr>
              <a:lnSpc>
                <a:spcPct val="90000"/>
              </a:lnSpc>
            </a:pPr>
            <a:r>
              <a:rPr lang="en-US" sz="2800"/>
              <a:t>W</a:t>
            </a:r>
            <a:r>
              <a:rPr lang="en-US" sz="2800" baseline="-25000"/>
              <a:t>nc</a:t>
            </a:r>
            <a:r>
              <a:rPr lang="en-US" sz="2800"/>
              <a:t> = E</a:t>
            </a:r>
            <a:r>
              <a:rPr lang="en-US" sz="2800" baseline="-25000"/>
              <a:t>f</a:t>
            </a:r>
            <a:r>
              <a:rPr lang="en-US" sz="2800"/>
              <a:t> – E</a:t>
            </a:r>
            <a:r>
              <a:rPr lang="en-US" sz="2800" baseline="-25000"/>
              <a:t>0</a:t>
            </a:r>
            <a:endParaRPr lang="en-US" sz="2800"/>
          </a:p>
          <a:p>
            <a:pPr>
              <a:lnSpc>
                <a:spcPct val="90000"/>
              </a:lnSpc>
            </a:pPr>
            <a:endParaRPr lang="en-US" sz="2800"/>
          </a:p>
          <a:p>
            <a:pPr>
              <a:lnSpc>
                <a:spcPct val="90000"/>
              </a:lnSpc>
            </a:pPr>
            <a:r>
              <a:rPr lang="en-US" sz="2800"/>
              <a:t>If W</a:t>
            </a:r>
            <a:r>
              <a:rPr lang="en-US" sz="2800" baseline="-25000"/>
              <a:t>nc</a:t>
            </a:r>
            <a:r>
              <a:rPr lang="en-US" sz="2800"/>
              <a:t> = 0 like if friction or air resistance is negligible</a:t>
            </a:r>
          </a:p>
          <a:p>
            <a:pPr>
              <a:lnSpc>
                <a:spcPct val="90000"/>
              </a:lnSpc>
            </a:pPr>
            <a:endParaRPr lang="en-US" sz="2800"/>
          </a:p>
          <a:p>
            <a:pPr>
              <a:lnSpc>
                <a:spcPct val="90000"/>
              </a:lnSpc>
            </a:pPr>
            <a:r>
              <a:rPr lang="en-US" sz="2800"/>
              <a:t>0 = E</a:t>
            </a:r>
            <a:r>
              <a:rPr lang="en-US" sz="2800" baseline="-25000"/>
              <a:t>f</a:t>
            </a:r>
            <a:r>
              <a:rPr lang="en-US" sz="2800"/>
              <a:t> – E</a:t>
            </a:r>
            <a:r>
              <a:rPr lang="en-US" sz="2800" baseline="-25000"/>
              <a:t>0</a:t>
            </a:r>
            <a:endParaRPr lang="en-US" sz="2800"/>
          </a:p>
          <a:p>
            <a:pPr>
              <a:lnSpc>
                <a:spcPct val="90000"/>
              </a:lnSpc>
            </a:pPr>
            <a:endParaRPr lang="en-US" sz="2800"/>
          </a:p>
          <a:p>
            <a:pPr>
              <a:lnSpc>
                <a:spcPct val="90000"/>
              </a:lnSpc>
            </a:pPr>
            <a:r>
              <a:rPr lang="en-US" sz="2800"/>
              <a:t>E</a:t>
            </a:r>
            <a:r>
              <a:rPr lang="en-US" sz="2800" baseline="-25000"/>
              <a:t>f </a:t>
            </a:r>
            <a:r>
              <a:rPr lang="en-US" sz="2800"/>
              <a:t> = E</a:t>
            </a:r>
            <a:r>
              <a:rPr lang="en-US" sz="2800" baseline="-25000"/>
              <a:t>0</a:t>
            </a:r>
            <a:endParaRPr lang="en-US" sz="2800"/>
          </a:p>
          <a:p>
            <a:pPr>
              <a:lnSpc>
                <a:spcPct val="90000"/>
              </a:lnSpc>
            </a:pPr>
            <a:endParaRPr lang="en-US" sz="2800"/>
          </a:p>
          <a:p>
            <a:pPr>
              <a:lnSpc>
                <a:spcPct val="90000"/>
              </a:lnSpc>
            </a:pPr>
            <a:r>
              <a:rPr lang="en-US" sz="2800"/>
              <a:t>If all forces are conservative, then the total mechanical energy does not change</a:t>
            </a:r>
          </a:p>
        </p:txBody>
      </p:sp>
      <p:sp>
        <p:nvSpPr>
          <p:cNvPr id="8196" name="Oval 4"/>
          <p:cNvSpPr>
            <a:spLocks noChangeArrowheads="1"/>
          </p:cNvSpPr>
          <p:nvPr/>
        </p:nvSpPr>
        <p:spPr bwMode="auto">
          <a:xfrm>
            <a:off x="228600" y="4648200"/>
            <a:ext cx="2667000" cy="914400"/>
          </a:xfrm>
          <a:prstGeom prst="ellipse">
            <a:avLst/>
          </a:prstGeom>
          <a:noFill/>
          <a:ln w="57150">
            <a:solidFill>
              <a:schemeClr val="tx1"/>
            </a:solidFill>
            <a:round/>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19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19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19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8195">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8196"/>
                                        </p:tgtEl>
                                        <p:attrNameLst>
                                          <p:attrName>style.visibility</p:attrName>
                                        </p:attrNameLst>
                                      </p:cBhvr>
                                      <p:to>
                                        <p:strVal val="visible"/>
                                      </p:to>
                                    </p:set>
                                    <p:anim calcmode="lin" valueType="num">
                                      <p:cBhvr additive="base">
                                        <p:cTn id="27" dur="500" fill="hold"/>
                                        <p:tgtEl>
                                          <p:spTgt spid="8196"/>
                                        </p:tgtEl>
                                        <p:attrNameLst>
                                          <p:attrName>ppt_x</p:attrName>
                                        </p:attrNameLst>
                                      </p:cBhvr>
                                      <p:tavLst>
                                        <p:tav tm="0">
                                          <p:val>
                                            <p:strVal val="0-#ppt_w/2"/>
                                          </p:val>
                                        </p:tav>
                                        <p:tav tm="100000">
                                          <p:val>
                                            <p:strVal val="#ppt_x"/>
                                          </p:val>
                                        </p:tav>
                                      </p:tavLst>
                                    </p:anim>
                                    <p:anim calcmode="lin" valueType="num">
                                      <p:cBhvr additive="base">
                                        <p:cTn id="28" dur="500" fill="hold"/>
                                        <p:tgtEl>
                                          <p:spTgt spid="819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P spid="8196"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4000"/>
              <a:t>Conservation of Mechanical Energy</a:t>
            </a:r>
          </a:p>
        </p:txBody>
      </p:sp>
      <p:sp>
        <p:nvSpPr>
          <p:cNvPr id="9219" name="Rectangle 3"/>
          <p:cNvSpPr>
            <a:spLocks noGrp="1" noChangeArrowheads="1"/>
          </p:cNvSpPr>
          <p:nvPr>
            <p:ph type="body" idx="1"/>
          </p:nvPr>
        </p:nvSpPr>
        <p:spPr/>
        <p:txBody>
          <a:bodyPr/>
          <a:lstStyle/>
          <a:p>
            <a:r>
              <a:rPr lang="en-US"/>
              <a:t>If there is no work done by nonconservative forces</a:t>
            </a:r>
          </a:p>
          <a:p>
            <a:r>
              <a:rPr lang="en-US"/>
              <a:t>Total mechanical energy is constant</a:t>
            </a:r>
          </a:p>
        </p:txBody>
      </p:sp>
      <p:pic>
        <p:nvPicPr>
          <p:cNvPr id="9220" name="Picture 4" descr="rollercoaster"/>
          <p:cNvPicPr>
            <a:picLocks noChangeAspect="1" noChangeArrowheads="1" noCrop="1"/>
          </p:cNvPicPr>
          <p:nvPr>
            <p:ph sz="half" idx="4294967295"/>
          </p:nvPr>
        </p:nvPicPr>
        <p:blipFill>
          <a:blip r:embed="rId2" cstate="print"/>
          <a:srcRect/>
          <a:stretch>
            <a:fillRect/>
          </a:stretch>
        </p:blipFill>
        <p:spPr>
          <a:xfrm>
            <a:off x="838200" y="3429000"/>
            <a:ext cx="6134100" cy="2894013"/>
          </a:xfrm>
          <a:noFill/>
          <a:ln/>
        </p:spPr>
      </p:pic>
      <p:sp>
        <p:nvSpPr>
          <p:cNvPr id="9222" name="Rectangle 6"/>
          <p:cNvSpPr>
            <a:spLocks noChangeArrowheads="1"/>
          </p:cNvSpPr>
          <p:nvPr/>
        </p:nvSpPr>
        <p:spPr bwMode="auto">
          <a:xfrm>
            <a:off x="1752600" y="3657600"/>
            <a:ext cx="5715000" cy="701675"/>
          </a:xfrm>
          <a:prstGeom prst="rect">
            <a:avLst/>
          </a:prstGeom>
          <a:noFill/>
          <a:ln w="9525">
            <a:noFill/>
            <a:miter lim="800000"/>
            <a:headEnd/>
            <a:tailEnd/>
          </a:ln>
          <a:effectLst/>
        </p:spPr>
        <p:txBody>
          <a:bodyPr>
            <a:spAutoFit/>
          </a:bodyPr>
          <a:lstStyle/>
          <a:p>
            <a:r>
              <a:rPr lang="en-US" sz="4000" dirty="0" err="1" smtClean="0">
                <a:solidFill>
                  <a:srgbClr val="CC3300"/>
                </a:solidFill>
                <a:effectLst>
                  <a:outerShdw blurRad="38100" dist="38100" dir="2700000" algn="tl">
                    <a:srgbClr val="000000"/>
                  </a:outerShdw>
                </a:effectLst>
              </a:rPr>
              <a:t>KE</a:t>
            </a:r>
            <a:r>
              <a:rPr lang="en-US" sz="4000" baseline="-25000" dirty="0" err="1" smtClean="0">
                <a:solidFill>
                  <a:srgbClr val="CC3300"/>
                </a:solidFill>
                <a:effectLst>
                  <a:outerShdw blurRad="38100" dist="38100" dir="2700000" algn="tl">
                    <a:srgbClr val="000000"/>
                  </a:outerShdw>
                </a:effectLst>
              </a:rPr>
              <a:t>i</a:t>
            </a:r>
            <a:r>
              <a:rPr lang="en-US" sz="4000" dirty="0" smtClean="0">
                <a:solidFill>
                  <a:srgbClr val="CC3300"/>
                </a:solidFill>
                <a:effectLst>
                  <a:outerShdw blurRad="38100" dist="38100" dir="2700000" algn="tl">
                    <a:srgbClr val="000000"/>
                  </a:outerShdw>
                </a:effectLst>
              </a:rPr>
              <a:t> </a:t>
            </a:r>
            <a:r>
              <a:rPr lang="en-US" sz="4000" dirty="0">
                <a:solidFill>
                  <a:srgbClr val="CC3300"/>
                </a:solidFill>
                <a:effectLst>
                  <a:outerShdw blurRad="38100" dist="38100" dir="2700000" algn="tl">
                    <a:srgbClr val="000000"/>
                  </a:outerShdw>
                </a:effectLst>
              </a:rPr>
              <a:t>+ </a:t>
            </a:r>
            <a:r>
              <a:rPr lang="en-US" sz="4000" dirty="0" err="1" smtClean="0">
                <a:solidFill>
                  <a:srgbClr val="CC3300"/>
                </a:solidFill>
                <a:effectLst>
                  <a:outerShdw blurRad="38100" dist="38100" dir="2700000" algn="tl">
                    <a:srgbClr val="000000"/>
                  </a:outerShdw>
                </a:effectLst>
              </a:rPr>
              <a:t>PE</a:t>
            </a:r>
            <a:r>
              <a:rPr lang="en-US" sz="4000" baseline="-25000" dirty="0" err="1" smtClean="0">
                <a:solidFill>
                  <a:srgbClr val="CC3300"/>
                </a:solidFill>
                <a:effectLst>
                  <a:outerShdw blurRad="38100" dist="38100" dir="2700000" algn="tl">
                    <a:srgbClr val="000000"/>
                  </a:outerShdw>
                </a:effectLst>
              </a:rPr>
              <a:t>i</a:t>
            </a:r>
            <a:r>
              <a:rPr lang="en-US" sz="4000" dirty="0" smtClean="0">
                <a:solidFill>
                  <a:srgbClr val="CC3300"/>
                </a:solidFill>
                <a:effectLst>
                  <a:outerShdw blurRad="38100" dist="38100" dir="2700000" algn="tl">
                    <a:srgbClr val="000000"/>
                  </a:outerShdw>
                </a:effectLst>
              </a:rPr>
              <a:t> </a:t>
            </a:r>
            <a:r>
              <a:rPr lang="en-US" sz="4000" dirty="0">
                <a:solidFill>
                  <a:srgbClr val="CC3300"/>
                </a:solidFill>
                <a:effectLst>
                  <a:outerShdw blurRad="38100" dist="38100" dir="2700000" algn="tl">
                    <a:srgbClr val="000000"/>
                  </a:outerShdw>
                </a:effectLst>
              </a:rPr>
              <a:t>= </a:t>
            </a:r>
            <a:r>
              <a:rPr lang="en-US" sz="4000" dirty="0" err="1">
                <a:solidFill>
                  <a:srgbClr val="CC3300"/>
                </a:solidFill>
                <a:effectLst>
                  <a:outerShdw blurRad="38100" dist="38100" dir="2700000" algn="tl">
                    <a:srgbClr val="000000"/>
                  </a:outerShdw>
                </a:effectLst>
              </a:rPr>
              <a:t>KE</a:t>
            </a:r>
            <a:r>
              <a:rPr lang="en-US" sz="4000" baseline="-25000" dirty="0" err="1">
                <a:solidFill>
                  <a:srgbClr val="CC3300"/>
                </a:solidFill>
                <a:effectLst>
                  <a:outerShdw blurRad="38100" dist="38100" dir="2700000" algn="tl">
                    <a:srgbClr val="000000"/>
                  </a:outerShdw>
                </a:effectLst>
              </a:rPr>
              <a:t>f</a:t>
            </a:r>
            <a:r>
              <a:rPr lang="en-US" sz="4000" dirty="0">
                <a:solidFill>
                  <a:srgbClr val="CC3300"/>
                </a:solidFill>
                <a:effectLst>
                  <a:outerShdw blurRad="38100" dist="38100" dir="2700000" algn="tl">
                    <a:srgbClr val="000000"/>
                  </a:outerShdw>
                </a:effectLst>
              </a:rPr>
              <a:t> + </a:t>
            </a:r>
            <a:r>
              <a:rPr lang="en-US" sz="4000" dirty="0" err="1">
                <a:solidFill>
                  <a:srgbClr val="CC3300"/>
                </a:solidFill>
                <a:effectLst>
                  <a:outerShdw blurRad="38100" dist="38100" dir="2700000" algn="tl">
                    <a:srgbClr val="000000"/>
                  </a:outerShdw>
                </a:effectLst>
              </a:rPr>
              <a:t>PE</a:t>
            </a:r>
            <a:r>
              <a:rPr lang="en-US" sz="4000" baseline="-25000" dirty="0" err="1">
                <a:solidFill>
                  <a:srgbClr val="CC3300"/>
                </a:solidFill>
                <a:effectLst>
                  <a:outerShdw blurRad="38100" dist="38100" dir="2700000" algn="tl">
                    <a:srgbClr val="000000"/>
                  </a:outerShdw>
                </a:effectLst>
              </a:rPr>
              <a:t>f</a:t>
            </a:r>
            <a:endParaRPr lang="en-US" sz="4000" baseline="-25000" dirty="0">
              <a:solidFill>
                <a:srgbClr val="CC3300"/>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92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9222"/>
                                        </p:tgtEl>
                                        <p:attrNameLst>
                                          <p:attrName>style.visibility</p:attrName>
                                        </p:attrNameLst>
                                      </p:cBhvr>
                                      <p:to>
                                        <p:strVal val="visible"/>
                                      </p:to>
                                    </p:set>
                                    <p:anim calcmode="lin" valueType="num">
                                      <p:cBhvr additive="base">
                                        <p:cTn id="19" dur="500" fill="hold"/>
                                        <p:tgtEl>
                                          <p:spTgt spid="9222"/>
                                        </p:tgtEl>
                                        <p:attrNameLst>
                                          <p:attrName>ppt_x</p:attrName>
                                        </p:attrNameLst>
                                      </p:cBhvr>
                                      <p:tavLst>
                                        <p:tav tm="0">
                                          <p:val>
                                            <p:strVal val="1+#ppt_w/2"/>
                                          </p:val>
                                        </p:tav>
                                        <p:tav tm="100000">
                                          <p:val>
                                            <p:strVal val="#ppt_x"/>
                                          </p:val>
                                        </p:tav>
                                      </p:tavLst>
                                    </p:anim>
                                    <p:anim calcmode="lin" valueType="num">
                                      <p:cBhvr additive="base">
                                        <p:cTn id="20" dur="500" fill="hold"/>
                                        <p:tgtEl>
                                          <p:spTgt spid="92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P spid="9222"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show="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4000"/>
              <a:t>Example 1</a:t>
            </a:r>
          </a:p>
        </p:txBody>
      </p:sp>
      <p:sp>
        <p:nvSpPr>
          <p:cNvPr id="12291" name="Rectangle 3"/>
          <p:cNvSpPr>
            <a:spLocks noGrp="1" noChangeArrowheads="1"/>
          </p:cNvSpPr>
          <p:nvPr>
            <p:ph type="body" idx="1"/>
          </p:nvPr>
        </p:nvSpPr>
        <p:spPr>
          <a:xfrm>
            <a:off x="457200" y="1600200"/>
            <a:ext cx="8229600" cy="5029200"/>
          </a:xfrm>
        </p:spPr>
        <p:txBody>
          <a:bodyPr/>
          <a:lstStyle/>
          <a:p>
            <a:r>
              <a:rPr lang="en-US"/>
              <a:t>A cyclist approaches the bottom of a gradual hill at a speed of 11 m/s.  The hill is 5.0 m high, and the cyclist estimates that she is going fast enough to coast up and over it without pedaling.  Ignoring air resistance and friction, find the speed at which the cyclist crests the hill.</a:t>
            </a:r>
          </a:p>
          <a:p>
            <a:endParaRPr lang="en-US"/>
          </a:p>
          <a:p>
            <a:r>
              <a:rPr lang="en-US"/>
              <a:t>v = 4.8 m/s</a:t>
            </a:r>
          </a:p>
        </p:txBody>
      </p:sp>
      <p:pic>
        <p:nvPicPr>
          <p:cNvPr id="12292" name="Picture 4" descr="c:\Program Files\Microsoft Office\Clipart\standard\stddir4\pe02933_.wmf"/>
          <p:cNvPicPr>
            <a:picLocks noChangeAspect="1" noChangeArrowheads="1"/>
          </p:cNvPicPr>
          <p:nvPr/>
        </p:nvPicPr>
        <p:blipFill>
          <a:blip r:embed="rId3" cstate="print"/>
          <a:srcRect/>
          <a:stretch>
            <a:fillRect/>
          </a:stretch>
        </p:blipFill>
        <p:spPr bwMode="auto">
          <a:xfrm>
            <a:off x="6324600" y="4648200"/>
            <a:ext cx="1595438" cy="22098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2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show="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Example 2</a:t>
            </a:r>
          </a:p>
        </p:txBody>
      </p:sp>
      <p:sp>
        <p:nvSpPr>
          <p:cNvPr id="15363" name="Rectangle 3"/>
          <p:cNvSpPr>
            <a:spLocks noGrp="1" noChangeArrowheads="1"/>
          </p:cNvSpPr>
          <p:nvPr>
            <p:ph type="body" idx="1"/>
          </p:nvPr>
        </p:nvSpPr>
        <p:spPr>
          <a:xfrm>
            <a:off x="457200" y="1600200"/>
            <a:ext cx="8229600" cy="5029200"/>
          </a:xfrm>
        </p:spPr>
        <p:txBody>
          <a:bodyPr/>
          <a:lstStyle/>
          <a:p>
            <a:r>
              <a:rPr lang="en-US"/>
              <a:t>A slingshot fires a pebble from the top of a building at a speed of 14.0 m/s.  The building is 31.0 m tall. Ignoring air resistance, find the speed with which the pebble strikes the ground when the pebble is fired (a) horizontally, (b) vertically straight up, and (c) vertically straight down.</a:t>
            </a:r>
          </a:p>
          <a:p>
            <a:r>
              <a:rPr lang="en-US"/>
              <a:t>v = 28.3 m/s</a:t>
            </a:r>
          </a:p>
        </p:txBody>
      </p:sp>
      <p:pic>
        <p:nvPicPr>
          <p:cNvPr id="15364" name="Picture 4" descr="c:\Program Files\Microsoft Office\Clipart\standard\stddir4\sl00388_.wmf"/>
          <p:cNvPicPr>
            <a:picLocks noChangeAspect="1" noChangeArrowheads="1"/>
          </p:cNvPicPr>
          <p:nvPr/>
        </p:nvPicPr>
        <p:blipFill>
          <a:blip r:embed="rId3" cstate="print"/>
          <a:srcRect/>
          <a:stretch>
            <a:fillRect/>
          </a:stretch>
        </p:blipFill>
        <p:spPr bwMode="auto">
          <a:xfrm>
            <a:off x="4114800" y="5105400"/>
            <a:ext cx="1692275" cy="17526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36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Conceptual Example</a:t>
            </a:r>
          </a:p>
        </p:txBody>
      </p:sp>
      <p:sp>
        <p:nvSpPr>
          <p:cNvPr id="17411" name="Rectangle 3"/>
          <p:cNvSpPr>
            <a:spLocks noGrp="1" noChangeArrowheads="1"/>
          </p:cNvSpPr>
          <p:nvPr>
            <p:ph type="body" idx="1"/>
          </p:nvPr>
        </p:nvSpPr>
        <p:spPr/>
        <p:txBody>
          <a:bodyPr/>
          <a:lstStyle/>
          <a:p>
            <a:r>
              <a:rPr lang="en-US"/>
              <a:t>A rope is tied to a tree limb and used by a swimmer to swing into the water below.  The person starts from rest with the rope held in the horizontal position, swings down and then lets go of the rope.  Three forces act on him; W, T, and air resistance.  Can conservation of mechanical energy be used to find the speed when he lets go of the rope?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Conceptual Example</a:t>
            </a:r>
          </a:p>
        </p:txBody>
      </p:sp>
      <p:sp>
        <p:nvSpPr>
          <p:cNvPr id="19459" name="Rectangle 3"/>
          <p:cNvSpPr>
            <a:spLocks noGrp="1" noChangeArrowheads="1"/>
          </p:cNvSpPr>
          <p:nvPr>
            <p:ph type="body" idx="1"/>
          </p:nvPr>
        </p:nvSpPr>
        <p:spPr/>
        <p:txBody>
          <a:bodyPr/>
          <a:lstStyle/>
          <a:p>
            <a:pPr>
              <a:lnSpc>
                <a:spcPct val="90000"/>
              </a:lnSpc>
            </a:pPr>
            <a:r>
              <a:rPr lang="en-US" dirty="0"/>
              <a:t>In order to use conservation of mechanical energy, </a:t>
            </a:r>
            <a:r>
              <a:rPr lang="en-US" dirty="0" err="1"/>
              <a:t>W</a:t>
            </a:r>
            <a:r>
              <a:rPr lang="en-US" baseline="-25000" dirty="0" err="1"/>
              <a:t>nc</a:t>
            </a:r>
            <a:r>
              <a:rPr lang="en-US" dirty="0"/>
              <a:t> = 0</a:t>
            </a:r>
          </a:p>
          <a:p>
            <a:pPr>
              <a:lnSpc>
                <a:spcPct val="90000"/>
              </a:lnSpc>
            </a:pPr>
            <a:endParaRPr lang="en-US" dirty="0"/>
          </a:p>
          <a:p>
            <a:pPr>
              <a:lnSpc>
                <a:spcPct val="90000"/>
              </a:lnSpc>
            </a:pPr>
            <a:r>
              <a:rPr lang="en-US" dirty="0" err="1"/>
              <a:t>Nonconservative</a:t>
            </a:r>
            <a:r>
              <a:rPr lang="en-US" dirty="0"/>
              <a:t> force in example</a:t>
            </a:r>
          </a:p>
          <a:p>
            <a:pPr lvl="2">
              <a:lnSpc>
                <a:spcPct val="90000"/>
              </a:lnSpc>
            </a:pPr>
            <a:r>
              <a:rPr lang="en-US" dirty="0"/>
              <a:t>Tension </a:t>
            </a:r>
            <a:r>
              <a:rPr lang="en-US" dirty="0">
                <a:sym typeface="Wingdings" pitchFamily="2" charset="2"/>
              </a:rPr>
              <a:t> perpendicular to the motion so W = 0</a:t>
            </a:r>
          </a:p>
          <a:p>
            <a:pPr lvl="2">
              <a:lnSpc>
                <a:spcPct val="90000"/>
              </a:lnSpc>
            </a:pPr>
            <a:r>
              <a:rPr lang="en-US" dirty="0">
                <a:sym typeface="Wingdings" pitchFamily="2" charset="2"/>
              </a:rPr>
              <a:t>Air Resistance  opposite and parallel to motion</a:t>
            </a:r>
          </a:p>
          <a:p>
            <a:pPr lvl="3">
              <a:lnSpc>
                <a:spcPct val="90000"/>
              </a:lnSpc>
            </a:pPr>
            <a:r>
              <a:rPr lang="en-US" dirty="0"/>
              <a:t>Work does not equal 0</a:t>
            </a:r>
          </a:p>
          <a:p>
            <a:pPr>
              <a:lnSpc>
                <a:spcPct val="90000"/>
              </a:lnSpc>
            </a:pPr>
            <a:endParaRPr lang="en-US" dirty="0"/>
          </a:p>
          <a:p>
            <a:pPr>
              <a:lnSpc>
                <a:spcPct val="90000"/>
              </a:lnSpc>
            </a:pPr>
            <a:r>
              <a:rPr lang="en-US" dirty="0"/>
              <a:t>Cannot use conservation of ME</a:t>
            </a:r>
          </a:p>
          <a:p>
            <a:pPr>
              <a:lnSpc>
                <a:spcPct val="90000"/>
              </a:lnSpc>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4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45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945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945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945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945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bldLvl="4" autoUpdateAnimBg="0"/>
    </p:bldLst>
  </p:timing>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BEAM</Template>
  <TotalTime>204</TotalTime>
  <Words>657</Words>
  <Application>Microsoft Office PowerPoint</Application>
  <PresentationFormat>On-screen Show (4:3)</PresentationFormat>
  <Paragraphs>77</Paragraphs>
  <Slides>10</Slides>
  <Notes>4</Notes>
  <HiddenSlides>2</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Times New Roman</vt:lpstr>
      <vt:lpstr>Wingdings</vt:lpstr>
      <vt:lpstr>Beam</vt:lpstr>
      <vt:lpstr>Conservation of Mechanical Energy</vt:lpstr>
      <vt:lpstr>Mechanical Energy</vt:lpstr>
      <vt:lpstr>Work Energy Theorem (again)</vt:lpstr>
      <vt:lpstr>Wnc = 0</vt:lpstr>
      <vt:lpstr>Conservation of Mechanical Energy</vt:lpstr>
      <vt:lpstr>Example 1</vt:lpstr>
      <vt:lpstr>Example 2</vt:lpstr>
      <vt:lpstr>Conceptual Example</vt:lpstr>
      <vt:lpstr>Conceptual Example</vt:lpstr>
      <vt:lpstr>Reasoning Strategy for Conservation of ME</vt:lpstr>
    </vt:vector>
  </TitlesOfParts>
  <Company>Andrews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Conservation of Mechanical Energy</dc:title>
  <dc:creator>Richard Wright</dc:creator>
  <cp:lastModifiedBy>Mshull</cp:lastModifiedBy>
  <cp:revision>20</cp:revision>
  <dcterms:created xsi:type="dcterms:W3CDTF">2005-11-28T20:16:33Z</dcterms:created>
  <dcterms:modified xsi:type="dcterms:W3CDTF">2013-12-11T13:43:19Z</dcterms:modified>
</cp:coreProperties>
</file>