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321" r:id="rId2"/>
    <p:sldId id="322" r:id="rId3"/>
    <p:sldId id="340" r:id="rId4"/>
    <p:sldId id="327" r:id="rId5"/>
    <p:sldId id="324" r:id="rId6"/>
    <p:sldId id="32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C6C00"/>
    <a:srgbClr val="FF0000"/>
    <a:srgbClr val="FB5FFF"/>
    <a:srgbClr val="FFFF66"/>
    <a:srgbClr val="66FF66"/>
    <a:srgbClr val="FFCC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1" autoAdjust="0"/>
  </p:normalViewPr>
  <p:slideViewPr>
    <p:cSldViewPr snapToGrid="0"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47FBB5-BEEE-4CB6-891E-507CB1655C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3878AC-9B6B-450E-9D38-B1D4DA6F59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6" name="Group 30"/>
          <p:cNvGrpSpPr>
            <a:grpSpLocks/>
          </p:cNvGrpSpPr>
          <p:nvPr/>
        </p:nvGrpSpPr>
        <p:grpSpPr bwMode="auto">
          <a:xfrm>
            <a:off x="-3175" y="1600200"/>
            <a:ext cx="9147175" cy="1063625"/>
            <a:chOff x="-2" y="1008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 flipH="1">
              <a:off x="-2" y="1034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008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1489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100000">
                  <a:schemeClr val="tx2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3962400" y="2798763"/>
            <a:ext cx="5181600" cy="3165475"/>
          </a:xfrm>
        </p:spPr>
        <p:txBody>
          <a:bodyPr/>
          <a:lstStyle>
            <a:lvl1pPr algn="ctr">
              <a:defRPr b="0"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0" y="471488"/>
            <a:ext cx="9144000" cy="1108075"/>
          </a:xfrm>
        </p:spPr>
        <p:txBody>
          <a:bodyPr anchor="b"/>
          <a:lstStyle>
            <a:lvl1pPr marL="0" indent="0" algn="ctr">
              <a:buFont typeface="Monotype Sorts" pitchFamily="2" charset="2"/>
              <a:buNone/>
              <a:defRPr sz="4400"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6956109-1CE9-415A-BD39-A7F2AE1FDB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27" name="AutoShape 31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6580188" y="6316663"/>
            <a:ext cx="365125" cy="365125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folHlink"/>
                </a:solidFill>
                <a:latin typeface="Arial" charset="0"/>
              </a:rPr>
              <a:t>I</a:t>
            </a:r>
          </a:p>
        </p:txBody>
      </p:sp>
      <p:sp>
        <p:nvSpPr>
          <p:cNvPr id="4128" name="AutoShape 32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7240588" y="6316663"/>
            <a:ext cx="365125" cy="365125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folHlink"/>
                </a:solidFill>
                <a:latin typeface="Arial" charset="0"/>
              </a:rPr>
              <a:t>II</a:t>
            </a:r>
          </a:p>
        </p:txBody>
      </p:sp>
      <p:sp>
        <p:nvSpPr>
          <p:cNvPr id="4129" name="AutoShape 33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7900988" y="6316663"/>
            <a:ext cx="365125" cy="365125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folHlink"/>
                </a:solidFill>
                <a:latin typeface="Arial" charset="0"/>
              </a:rPr>
              <a:t>III</a:t>
            </a:r>
          </a:p>
        </p:txBody>
      </p:sp>
      <p:sp>
        <p:nvSpPr>
          <p:cNvPr id="4130" name="AutoShape 34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561388" y="6316663"/>
            <a:ext cx="365125" cy="365125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folHlink"/>
                </a:solidFill>
                <a:latin typeface="Arial" charset="0"/>
              </a:rPr>
              <a:t>IV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3D319-5E41-4028-9E44-E98108899D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228600"/>
            <a:ext cx="2000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8483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A17C8-252E-4ACE-8A29-0789C7EBD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75528-AE8E-4713-8985-A21C77BC17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C10D8-8E84-43F8-A25F-64E39713B2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57016-ECAF-46D9-9485-DFE3C51C9D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008A8-F061-409E-B00E-AB5433C10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ED7BD-0320-4FF8-83D1-ACF8E1345A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2A6BD-9C84-409D-B55C-F07EAA43C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955F2-470B-44B2-AC42-6FC19A713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CB39E-DFFD-465C-82D6-965D22CF66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2" name="Group 30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CF183523-6D26-447F-8121-15A245AE68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n"/>
        <a:defRPr kumimoji="1" sz="3400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Symbol" pitchFamily="18" charset="2"/>
        <a:buChar char="·"/>
        <a:defRPr kumimoji="1" sz="34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Font typeface="CommonBullets" pitchFamily="34" charset="2"/>
        <a:buChar char=","/>
        <a:defRPr kumimoji="1" sz="34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1" name="Picture 5" descr="flas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100" y="3055938"/>
            <a:ext cx="3603625" cy="34417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7578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Molarity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latin typeface="Arial" charset="0"/>
            </a:endParaRPr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Ch. </a:t>
            </a:r>
            <a:r>
              <a:rPr lang="en-US" dirty="0" smtClean="0"/>
              <a:t>10– </a:t>
            </a:r>
            <a:r>
              <a:rPr lang="en-US" dirty="0"/>
              <a:t>The Mole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Molarity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2050" y="1044575"/>
            <a:ext cx="7772400" cy="11049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/>
              <a:t>Concentration of a solution.</a:t>
            </a:r>
            <a:endParaRPr lang="en-US">
              <a:sym typeface="Symbol" pitchFamily="18" charset="2"/>
            </a:endParaRPr>
          </a:p>
        </p:txBody>
      </p:sp>
      <p:graphicFrame>
        <p:nvGraphicFramePr>
          <p:cNvPr id="104448" name="Object 2048"/>
          <p:cNvGraphicFramePr>
            <a:graphicFrameLocks noChangeAspect="1"/>
          </p:cNvGraphicFramePr>
          <p:nvPr/>
        </p:nvGraphicFramePr>
        <p:xfrm>
          <a:off x="1219200" y="3597275"/>
          <a:ext cx="7802563" cy="1600200"/>
        </p:xfrm>
        <a:graphic>
          <a:graphicData uri="http://schemas.openxmlformats.org/presentationml/2006/ole">
            <p:oleObj spid="_x0000_s104448" name="Equation" r:id="rId3" imgW="2095200" imgH="419040" progId="Equation.3">
              <p:embed/>
            </p:oleObj>
          </a:graphicData>
        </a:graphic>
      </p:graphicFrame>
      <p:grpSp>
        <p:nvGrpSpPr>
          <p:cNvPr id="76815" name="Group 15"/>
          <p:cNvGrpSpPr>
            <a:grpSpLocks/>
          </p:cNvGrpSpPr>
          <p:nvPr/>
        </p:nvGrpSpPr>
        <p:grpSpPr bwMode="auto">
          <a:xfrm>
            <a:off x="2890838" y="5046663"/>
            <a:ext cx="5162550" cy="1811337"/>
            <a:chOff x="1821" y="3179"/>
            <a:chExt cx="3252" cy="1141"/>
          </a:xfrm>
        </p:grpSpPr>
        <p:sp>
          <p:nvSpPr>
            <p:cNvPr id="76810" name="Rectangle 10"/>
            <p:cNvSpPr>
              <a:spLocks noChangeArrowheads="1"/>
            </p:cNvSpPr>
            <p:nvPr/>
          </p:nvSpPr>
          <p:spPr bwMode="auto">
            <a:xfrm>
              <a:off x="1821" y="3624"/>
              <a:ext cx="3252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lnSpc>
                  <a:spcPct val="150000"/>
                </a:lnSpc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400" dirty="0">
                  <a:solidFill>
                    <a:srgbClr val="FFFF66"/>
                  </a:solidFill>
                  <a:latin typeface="Arial" charset="0"/>
                </a:rPr>
                <a:t>total combined volume</a:t>
              </a:r>
              <a:endParaRPr kumimoji="1" lang="en-US" sz="3400" dirty="0">
                <a:solidFill>
                  <a:srgbClr val="FFFF66"/>
                </a:solidFill>
                <a:latin typeface="Arial" charset="0"/>
                <a:sym typeface="Symbol" pitchFamily="18" charset="2"/>
              </a:endParaRPr>
            </a:p>
          </p:txBody>
        </p:sp>
        <p:sp>
          <p:nvSpPr>
            <p:cNvPr id="76812" name="AutoShape 12"/>
            <p:cNvSpPr>
              <a:spLocks noChangeArrowheads="1"/>
            </p:cNvSpPr>
            <p:nvPr/>
          </p:nvSpPr>
          <p:spPr bwMode="auto">
            <a:xfrm>
              <a:off x="3355" y="3179"/>
              <a:ext cx="185" cy="623"/>
            </a:xfrm>
            <a:prstGeom prst="upArrow">
              <a:avLst>
                <a:gd name="adj1" fmla="val 34056"/>
                <a:gd name="adj2" fmla="val 84330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6816" name="Group 16"/>
          <p:cNvGrpSpPr>
            <a:grpSpLocks/>
          </p:cNvGrpSpPr>
          <p:nvPr/>
        </p:nvGrpSpPr>
        <p:grpSpPr bwMode="auto">
          <a:xfrm>
            <a:off x="3116263" y="1779588"/>
            <a:ext cx="6027737" cy="1892300"/>
            <a:chOff x="1963" y="1121"/>
            <a:chExt cx="3797" cy="1192"/>
          </a:xfrm>
        </p:grpSpPr>
        <p:sp>
          <p:nvSpPr>
            <p:cNvPr id="76808" name="Rectangle 8"/>
            <p:cNvSpPr>
              <a:spLocks noChangeArrowheads="1"/>
            </p:cNvSpPr>
            <p:nvPr/>
          </p:nvSpPr>
          <p:spPr bwMode="auto">
            <a:xfrm>
              <a:off x="1963" y="1121"/>
              <a:ext cx="3797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lnSpc>
                  <a:spcPct val="150000"/>
                </a:lnSpc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400">
                  <a:solidFill>
                    <a:srgbClr val="FFFF66"/>
                  </a:solidFill>
                  <a:latin typeface="Arial" charset="0"/>
                </a:rPr>
                <a:t>substance being dissolved</a:t>
              </a:r>
              <a:endParaRPr kumimoji="1" lang="en-US" sz="3400">
                <a:solidFill>
                  <a:schemeClr val="folHlink"/>
                </a:solidFill>
                <a:latin typeface="Arial" charset="0"/>
                <a:sym typeface="Symbol" pitchFamily="18" charset="2"/>
              </a:endParaRPr>
            </a:p>
          </p:txBody>
        </p:sp>
        <p:sp>
          <p:nvSpPr>
            <p:cNvPr id="76814" name="AutoShape 14"/>
            <p:cNvSpPr>
              <a:spLocks noChangeArrowheads="1"/>
            </p:cNvSpPr>
            <p:nvPr/>
          </p:nvSpPr>
          <p:spPr bwMode="auto">
            <a:xfrm flipV="1">
              <a:off x="4920" y="1690"/>
              <a:ext cx="185" cy="623"/>
            </a:xfrm>
            <a:prstGeom prst="upArrow">
              <a:avLst>
                <a:gd name="adj1" fmla="val 34056"/>
                <a:gd name="adj2" fmla="val 84330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Molarity</a:t>
            </a:r>
            <a:endParaRPr lang="en-US" dirty="0"/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1330325" y="1304925"/>
            <a:ext cx="2335213" cy="1422400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/>
              <a:t>2</a:t>
            </a:r>
            <a:r>
              <a:rPr lang="en-US" sz="4000" b="1" i="1"/>
              <a:t>M HCl</a:t>
            </a:r>
            <a:endParaRPr lang="en-US" sz="4000" b="1"/>
          </a:p>
        </p:txBody>
      </p:sp>
      <p:grpSp>
        <p:nvGrpSpPr>
          <p:cNvPr id="97303" name="Group 23"/>
          <p:cNvGrpSpPr>
            <a:grpSpLocks/>
          </p:cNvGrpSpPr>
          <p:nvPr/>
        </p:nvGrpSpPr>
        <p:grpSpPr bwMode="auto">
          <a:xfrm>
            <a:off x="2403475" y="3133725"/>
            <a:ext cx="2725738" cy="1422400"/>
            <a:chOff x="1514" y="1974"/>
            <a:chExt cx="1717" cy="896"/>
          </a:xfrm>
        </p:grpSpPr>
        <p:sp>
          <p:nvSpPr>
            <p:cNvPr id="97284" name="Rectangle 4"/>
            <p:cNvSpPr>
              <a:spLocks noChangeArrowheads="1"/>
            </p:cNvSpPr>
            <p:nvPr/>
          </p:nvSpPr>
          <p:spPr bwMode="auto">
            <a:xfrm>
              <a:off x="1514" y="1974"/>
              <a:ext cx="1717" cy="896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4000" b="1"/>
            </a:p>
          </p:txBody>
        </p:sp>
        <p:graphicFrame>
          <p:nvGraphicFramePr>
            <p:cNvPr id="97285" name="Object 5"/>
            <p:cNvGraphicFramePr>
              <a:graphicFrameLocks noChangeAspect="1"/>
            </p:cNvGraphicFramePr>
            <p:nvPr/>
          </p:nvGraphicFramePr>
          <p:xfrm>
            <a:off x="1677" y="2023"/>
            <a:ext cx="1317" cy="797"/>
          </p:xfrm>
          <a:graphic>
            <a:graphicData uri="http://schemas.openxmlformats.org/presentationml/2006/ole">
              <p:oleObj spid="_x0000_s97285" name="Equation" r:id="rId3" imgW="647640" imgH="393480" progId="Equation.3">
                <p:embed/>
              </p:oleObj>
            </a:graphicData>
          </a:graphic>
        </p:graphicFrame>
      </p:grpSp>
      <p:grpSp>
        <p:nvGrpSpPr>
          <p:cNvPr id="97301" name="Group 21"/>
          <p:cNvGrpSpPr>
            <a:grpSpLocks/>
          </p:cNvGrpSpPr>
          <p:nvPr/>
        </p:nvGrpSpPr>
        <p:grpSpPr bwMode="auto">
          <a:xfrm>
            <a:off x="3478213" y="4964113"/>
            <a:ext cx="4840287" cy="1395412"/>
            <a:chOff x="2528" y="3127"/>
            <a:chExt cx="3049" cy="879"/>
          </a:xfrm>
        </p:grpSpPr>
        <p:sp>
          <p:nvSpPr>
            <p:cNvPr id="97286" name="Rectangle 6"/>
            <p:cNvSpPr>
              <a:spLocks noChangeArrowheads="1"/>
            </p:cNvSpPr>
            <p:nvPr/>
          </p:nvSpPr>
          <p:spPr bwMode="auto">
            <a:xfrm>
              <a:off x="2528" y="3127"/>
              <a:ext cx="3049" cy="879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4000" b="1"/>
            </a:p>
          </p:txBody>
        </p:sp>
        <p:graphicFrame>
          <p:nvGraphicFramePr>
            <p:cNvPr id="97287" name="Object 7"/>
            <p:cNvGraphicFramePr>
              <a:graphicFrameLocks noChangeAspect="1"/>
            </p:cNvGraphicFramePr>
            <p:nvPr/>
          </p:nvGraphicFramePr>
          <p:xfrm>
            <a:off x="2568" y="3168"/>
            <a:ext cx="2944" cy="797"/>
          </p:xfrm>
          <a:graphic>
            <a:graphicData uri="http://schemas.openxmlformats.org/presentationml/2006/ole">
              <p:oleObj spid="_x0000_s97287" name="Equation" r:id="rId4" imgW="1447560" imgH="393480" progId="Equation.3">
                <p:embed/>
              </p:oleObj>
            </a:graphicData>
          </a:graphic>
        </p:graphicFrame>
      </p:grp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3730625" y="1679575"/>
            <a:ext cx="498157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folHlink"/>
                </a:solidFill>
                <a:latin typeface="Arial" charset="0"/>
              </a:rPr>
              <a:t>What does this mean?</a:t>
            </a:r>
          </a:p>
        </p:txBody>
      </p:sp>
      <p:sp>
        <p:nvSpPr>
          <p:cNvPr id="97291" name="AutoShape 11"/>
          <p:cNvSpPr>
            <a:spLocks noChangeArrowheads="1"/>
          </p:cNvSpPr>
          <p:nvPr/>
        </p:nvSpPr>
        <p:spPr bwMode="auto">
          <a:xfrm flipV="1">
            <a:off x="1500188" y="2736850"/>
            <a:ext cx="877887" cy="874713"/>
          </a:xfrm>
          <a:custGeom>
            <a:avLst/>
            <a:gdLst>
              <a:gd name="G0" fmla="+- 15116 0 0"/>
              <a:gd name="G1" fmla="+- 3881 0 0"/>
              <a:gd name="G2" fmla="+- 12158 0 3881"/>
              <a:gd name="G3" fmla="+- G2 0 3881"/>
              <a:gd name="G4" fmla="*/ G3 32768 32059"/>
              <a:gd name="G5" fmla="*/ G4 1 2"/>
              <a:gd name="G6" fmla="+- 21600 0 15116"/>
              <a:gd name="G7" fmla="*/ G6 3881 6079"/>
              <a:gd name="G8" fmla="+- G7 15116 0"/>
              <a:gd name="T0" fmla="*/ 15116 w 21600"/>
              <a:gd name="T1" fmla="*/ 0 h 21600"/>
              <a:gd name="T2" fmla="*/ 15116 w 21600"/>
              <a:gd name="T3" fmla="*/ 12158 h 21600"/>
              <a:gd name="T4" fmla="*/ 224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16" y="0"/>
                </a:lnTo>
                <a:lnTo>
                  <a:pt x="15116" y="3881"/>
                </a:lnTo>
                <a:lnTo>
                  <a:pt x="12427" y="3881"/>
                </a:lnTo>
                <a:cubicBezTo>
                  <a:pt x="5564" y="3881"/>
                  <a:pt x="0" y="7587"/>
                  <a:pt x="0" y="12158"/>
                </a:cubicBezTo>
                <a:lnTo>
                  <a:pt x="0" y="21600"/>
                </a:lnTo>
                <a:lnTo>
                  <a:pt x="4493" y="21600"/>
                </a:lnTo>
                <a:lnTo>
                  <a:pt x="4493" y="12158"/>
                </a:lnTo>
                <a:cubicBezTo>
                  <a:pt x="4493" y="10015"/>
                  <a:pt x="8045" y="8277"/>
                  <a:pt x="12427" y="8277"/>
                </a:cubicBezTo>
                <a:lnTo>
                  <a:pt x="15116" y="8277"/>
                </a:lnTo>
                <a:lnTo>
                  <a:pt x="15116" y="12158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4" name="AutoShape 14"/>
          <p:cNvSpPr>
            <a:spLocks noChangeArrowheads="1"/>
          </p:cNvSpPr>
          <p:nvPr/>
        </p:nvSpPr>
        <p:spPr bwMode="auto">
          <a:xfrm flipV="1">
            <a:off x="2590800" y="4572000"/>
            <a:ext cx="877888" cy="874713"/>
          </a:xfrm>
          <a:custGeom>
            <a:avLst/>
            <a:gdLst>
              <a:gd name="G0" fmla="+- 15116 0 0"/>
              <a:gd name="G1" fmla="+- 3881 0 0"/>
              <a:gd name="G2" fmla="+- 12158 0 3881"/>
              <a:gd name="G3" fmla="+- G2 0 3881"/>
              <a:gd name="G4" fmla="*/ G3 32768 32059"/>
              <a:gd name="G5" fmla="*/ G4 1 2"/>
              <a:gd name="G6" fmla="+- 21600 0 15116"/>
              <a:gd name="G7" fmla="*/ G6 3881 6079"/>
              <a:gd name="G8" fmla="+- G7 15116 0"/>
              <a:gd name="T0" fmla="*/ 15116 w 21600"/>
              <a:gd name="T1" fmla="*/ 0 h 21600"/>
              <a:gd name="T2" fmla="*/ 15116 w 21600"/>
              <a:gd name="T3" fmla="*/ 12158 h 21600"/>
              <a:gd name="T4" fmla="*/ 224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16" y="0"/>
                </a:lnTo>
                <a:lnTo>
                  <a:pt x="15116" y="3881"/>
                </a:lnTo>
                <a:lnTo>
                  <a:pt x="12427" y="3881"/>
                </a:lnTo>
                <a:cubicBezTo>
                  <a:pt x="5564" y="3881"/>
                  <a:pt x="0" y="7587"/>
                  <a:pt x="0" y="12158"/>
                </a:cubicBezTo>
                <a:lnTo>
                  <a:pt x="0" y="21600"/>
                </a:lnTo>
                <a:lnTo>
                  <a:pt x="4493" y="21600"/>
                </a:lnTo>
                <a:lnTo>
                  <a:pt x="4493" y="12158"/>
                </a:lnTo>
                <a:cubicBezTo>
                  <a:pt x="4493" y="10015"/>
                  <a:pt x="8045" y="8277"/>
                  <a:pt x="12427" y="8277"/>
                </a:cubicBezTo>
                <a:lnTo>
                  <a:pt x="15116" y="8277"/>
                </a:lnTo>
                <a:lnTo>
                  <a:pt x="15116" y="12158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animBg="1" autoUpdateAnimBg="0"/>
      <p:bldP spid="97289" grpId="0" autoUpdateAnimBg="0"/>
      <p:bldP spid="97291" grpId="0" animBg="1"/>
      <p:bldP spid="972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Molarity</a:t>
            </a:r>
            <a:r>
              <a:rPr lang="en-US" dirty="0" smtClean="0"/>
              <a:t> </a:t>
            </a:r>
            <a:r>
              <a:rPr lang="en-US" dirty="0"/>
              <a:t>Calculations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1363663" y="1255713"/>
            <a:ext cx="2378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 algn="ctr"/>
            <a:r>
              <a:rPr lang="en-US" sz="3200" b="1">
                <a:solidFill>
                  <a:srgbClr val="FFFF66"/>
                </a:solidFill>
                <a:latin typeface="Arial" charset="0"/>
              </a:rPr>
              <a:t>molar mass</a:t>
            </a:r>
          </a:p>
          <a:p>
            <a:pPr algn="ctr"/>
            <a:r>
              <a:rPr lang="en-US" sz="2800" b="1">
                <a:solidFill>
                  <a:srgbClr val="FFFF66"/>
                </a:solidFill>
                <a:latin typeface="Arial" charset="0"/>
              </a:rPr>
              <a:t>(</a:t>
            </a:r>
            <a:r>
              <a:rPr lang="en-US" sz="2800" b="1" i="1">
                <a:solidFill>
                  <a:srgbClr val="FFFF66"/>
                </a:solidFill>
                <a:latin typeface="Arial" charset="0"/>
              </a:rPr>
              <a:t>g/mol</a:t>
            </a:r>
            <a:r>
              <a:rPr lang="en-US" sz="2800" b="1">
                <a:solidFill>
                  <a:srgbClr val="FFFF66"/>
                </a:solidFill>
                <a:latin typeface="Arial" charset="0"/>
              </a:rPr>
              <a:t>)</a:t>
            </a:r>
            <a:endParaRPr lang="en-US" sz="3200" b="1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82959" name="Rectangle 15"/>
          <p:cNvSpPr>
            <a:spLocks noChangeArrowheads="1"/>
          </p:cNvSpPr>
          <p:nvPr/>
        </p:nvSpPr>
        <p:spPr bwMode="auto">
          <a:xfrm>
            <a:off x="4670425" y="1084263"/>
            <a:ext cx="28289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 algn="ctr"/>
            <a:r>
              <a:rPr lang="en-US" sz="3200" b="1">
                <a:solidFill>
                  <a:srgbClr val="FFCC00"/>
                </a:solidFill>
                <a:latin typeface="Arial" charset="0"/>
              </a:rPr>
              <a:t>6.02 </a:t>
            </a:r>
            <a:r>
              <a:rPr lang="en-US" sz="3200" b="1">
                <a:solidFill>
                  <a:srgbClr val="FFCC00"/>
                </a:solidFill>
                <a:latin typeface="Arial" charset="0"/>
                <a:sym typeface="Symbol" pitchFamily="18" charset="2"/>
              </a:rPr>
              <a:t> 10</a:t>
            </a:r>
            <a:r>
              <a:rPr lang="en-US" sz="3200" b="1" baseline="30000">
                <a:solidFill>
                  <a:srgbClr val="FFCC00"/>
                </a:solidFill>
                <a:latin typeface="Arial" charset="0"/>
                <a:sym typeface="Symbol" pitchFamily="18" charset="2"/>
              </a:rPr>
              <a:t>23</a:t>
            </a:r>
          </a:p>
          <a:p>
            <a:pPr algn="ctr"/>
            <a:r>
              <a:rPr lang="en-US" sz="2800" b="1">
                <a:solidFill>
                  <a:srgbClr val="FFCC00"/>
                </a:solidFill>
                <a:latin typeface="Arial" charset="0"/>
              </a:rPr>
              <a:t>(</a:t>
            </a:r>
            <a:r>
              <a:rPr lang="en-US" sz="2800" b="1" i="1">
                <a:solidFill>
                  <a:srgbClr val="FFCC00"/>
                </a:solidFill>
                <a:latin typeface="Arial" charset="0"/>
              </a:rPr>
              <a:t>particles/mol</a:t>
            </a:r>
            <a:r>
              <a:rPr lang="en-US" sz="2800" b="1">
                <a:solidFill>
                  <a:srgbClr val="FFCC00"/>
                </a:solidFill>
                <a:latin typeface="Arial" charset="0"/>
              </a:rPr>
              <a:t>)</a:t>
            </a:r>
            <a:endParaRPr lang="en-US" sz="3200" b="1">
              <a:solidFill>
                <a:srgbClr val="FFCC00"/>
              </a:solidFill>
              <a:latin typeface="Arial" charset="0"/>
            </a:endParaRPr>
          </a:p>
        </p:txBody>
      </p:sp>
      <p:grpSp>
        <p:nvGrpSpPr>
          <p:cNvPr id="82970" name="Group 26"/>
          <p:cNvGrpSpPr>
            <a:grpSpLocks/>
          </p:cNvGrpSpPr>
          <p:nvPr/>
        </p:nvGrpSpPr>
        <p:grpSpPr bwMode="auto">
          <a:xfrm>
            <a:off x="31750" y="2114550"/>
            <a:ext cx="9086850" cy="4654550"/>
            <a:chOff x="20" y="1332"/>
            <a:chExt cx="5724" cy="2932"/>
          </a:xfrm>
        </p:grpSpPr>
        <p:sp>
          <p:nvSpPr>
            <p:cNvPr id="82952" name="Rectangle 8"/>
            <p:cNvSpPr>
              <a:spLocks noChangeArrowheads="1"/>
            </p:cNvSpPr>
            <p:nvPr/>
          </p:nvSpPr>
          <p:spPr bwMode="auto">
            <a:xfrm>
              <a:off x="20" y="1332"/>
              <a:ext cx="959" cy="1243"/>
            </a:xfrm>
            <a:prstGeom prst="rect">
              <a:avLst/>
            </a:prstGeom>
            <a:solidFill>
              <a:schemeClr val="tx2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pPr algn="ctr"/>
              <a:endParaRPr lang="en-US" sz="600">
                <a:latin typeface="Arial" charset="0"/>
              </a:endParaRPr>
            </a:p>
            <a:p>
              <a:pPr algn="ctr">
                <a:spcBef>
                  <a:spcPts val="900"/>
                </a:spcBef>
              </a:pPr>
              <a:r>
                <a:rPr lang="en-US" sz="2800" b="1">
                  <a:solidFill>
                    <a:schemeClr val="folHlink"/>
                  </a:solidFill>
                  <a:latin typeface="Arial" charset="0"/>
                </a:rPr>
                <a:t>MASS</a:t>
              </a:r>
            </a:p>
            <a:p>
              <a:pPr algn="ctr">
                <a:spcBef>
                  <a:spcPts val="900"/>
                </a:spcBef>
              </a:pPr>
              <a:r>
                <a:rPr lang="en-US" sz="2800" b="1">
                  <a:solidFill>
                    <a:schemeClr val="folHlink"/>
                  </a:solidFill>
                  <a:latin typeface="Arial" charset="0"/>
                </a:rPr>
                <a:t>IN</a:t>
              </a:r>
            </a:p>
            <a:p>
              <a:pPr algn="ctr">
                <a:spcBef>
                  <a:spcPts val="900"/>
                </a:spcBef>
              </a:pPr>
              <a:r>
                <a:rPr lang="en-US" sz="2800" b="1">
                  <a:solidFill>
                    <a:schemeClr val="folHlink"/>
                  </a:solidFill>
                  <a:latin typeface="Arial" charset="0"/>
                </a:rPr>
                <a:t>GRAMS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82953" name="Rectangle 9"/>
            <p:cNvSpPr>
              <a:spLocks noChangeArrowheads="1"/>
            </p:cNvSpPr>
            <p:nvPr/>
          </p:nvSpPr>
          <p:spPr bwMode="auto">
            <a:xfrm>
              <a:off x="2213" y="1332"/>
              <a:ext cx="959" cy="1244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pPr algn="ctr"/>
              <a:endParaRPr lang="en-US" sz="1600" b="1">
                <a:latin typeface="Arial" charset="0"/>
              </a:endParaRPr>
            </a:p>
            <a:p>
              <a:pPr algn="ctr">
                <a:spcBef>
                  <a:spcPct val="80000"/>
                </a:spcBef>
              </a:pPr>
              <a:r>
                <a:rPr lang="en-US" sz="3200" b="1">
                  <a:solidFill>
                    <a:schemeClr val="folHlink"/>
                  </a:solidFill>
                  <a:latin typeface="Arial" charset="0"/>
                </a:rPr>
                <a:t>MOLES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82954" name="Line 10"/>
            <p:cNvSpPr>
              <a:spLocks noChangeShapeType="1"/>
            </p:cNvSpPr>
            <p:nvPr/>
          </p:nvSpPr>
          <p:spPr bwMode="auto">
            <a:xfrm>
              <a:off x="1058" y="1699"/>
              <a:ext cx="1055" cy="1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lIns="12700" tIns="12700" rIns="12700" bIns="12700"/>
            <a:lstStyle/>
            <a:p>
              <a:endParaRPr lang="en-US"/>
            </a:p>
          </p:txBody>
        </p:sp>
        <p:sp>
          <p:nvSpPr>
            <p:cNvPr id="82955" name="Line 11"/>
            <p:cNvSpPr>
              <a:spLocks noChangeShapeType="1"/>
            </p:cNvSpPr>
            <p:nvPr/>
          </p:nvSpPr>
          <p:spPr bwMode="auto">
            <a:xfrm>
              <a:off x="3259" y="1699"/>
              <a:ext cx="1055" cy="1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lIns="12700" tIns="12700" rIns="12700" bIns="12700"/>
            <a:lstStyle/>
            <a:p>
              <a:endParaRPr lang="en-US"/>
            </a:p>
          </p:txBody>
        </p:sp>
        <p:sp>
          <p:nvSpPr>
            <p:cNvPr id="82956" name="Line 12"/>
            <p:cNvSpPr>
              <a:spLocks noChangeShapeType="1"/>
            </p:cNvSpPr>
            <p:nvPr/>
          </p:nvSpPr>
          <p:spPr bwMode="auto">
            <a:xfrm>
              <a:off x="1059" y="2126"/>
              <a:ext cx="1055" cy="1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 type="triangle" w="lg" len="lg"/>
              <a:tailEnd type="none" w="sm" len="sm"/>
            </a:ln>
            <a:effectLst/>
          </p:spPr>
          <p:txBody>
            <a:bodyPr lIns="12700" tIns="12700" rIns="12700" bIns="12700"/>
            <a:lstStyle/>
            <a:p>
              <a:endParaRPr lang="en-US"/>
            </a:p>
          </p:txBody>
        </p:sp>
        <p:sp>
          <p:nvSpPr>
            <p:cNvPr id="82957" name="Line 13"/>
            <p:cNvSpPr>
              <a:spLocks noChangeShapeType="1"/>
            </p:cNvSpPr>
            <p:nvPr/>
          </p:nvSpPr>
          <p:spPr bwMode="auto">
            <a:xfrm>
              <a:off x="3259" y="2126"/>
              <a:ext cx="1055" cy="1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triangle" w="lg" len="lg"/>
              <a:tailEnd type="none" w="sm" len="sm"/>
            </a:ln>
            <a:effectLst/>
          </p:spPr>
          <p:txBody>
            <a:bodyPr lIns="12700" tIns="12700" rIns="12700" bIns="12700"/>
            <a:lstStyle/>
            <a:p>
              <a:endParaRPr lang="en-US"/>
            </a:p>
          </p:txBody>
        </p:sp>
        <p:sp>
          <p:nvSpPr>
            <p:cNvPr id="82958" name="Rectangle 14"/>
            <p:cNvSpPr>
              <a:spLocks noChangeArrowheads="1"/>
            </p:cNvSpPr>
            <p:nvPr/>
          </p:nvSpPr>
          <p:spPr bwMode="auto">
            <a:xfrm>
              <a:off x="4418" y="1332"/>
              <a:ext cx="1326" cy="1244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pPr algn="ctr"/>
              <a:endParaRPr lang="en-US" sz="600">
                <a:latin typeface="Arial" charset="0"/>
              </a:endParaRPr>
            </a:p>
            <a:p>
              <a:pPr algn="ctr">
                <a:spcBef>
                  <a:spcPts val="900"/>
                </a:spcBef>
              </a:pPr>
              <a:r>
                <a:rPr lang="en-US" sz="2800" b="1">
                  <a:solidFill>
                    <a:schemeClr val="folHlink"/>
                  </a:solidFill>
                  <a:latin typeface="Arial" charset="0"/>
                </a:rPr>
                <a:t>NUMBER</a:t>
              </a:r>
            </a:p>
            <a:p>
              <a:pPr algn="ctr">
                <a:spcBef>
                  <a:spcPts val="900"/>
                </a:spcBef>
              </a:pPr>
              <a:r>
                <a:rPr lang="en-US" sz="2800" b="1">
                  <a:solidFill>
                    <a:schemeClr val="folHlink"/>
                  </a:solidFill>
                  <a:latin typeface="Arial" charset="0"/>
                </a:rPr>
                <a:t>OF</a:t>
              </a:r>
            </a:p>
            <a:p>
              <a:pPr algn="ctr">
                <a:spcBef>
                  <a:spcPts val="900"/>
                </a:spcBef>
              </a:pPr>
              <a:r>
                <a:rPr lang="en-US" sz="2800" b="1">
                  <a:solidFill>
                    <a:schemeClr val="folHlink"/>
                  </a:solidFill>
                  <a:latin typeface="Arial" charset="0"/>
                </a:rPr>
                <a:t>PARTICLES</a:t>
              </a:r>
            </a:p>
            <a:p>
              <a:pPr algn="ctr"/>
              <a:endParaRPr lang="en-US" sz="1600">
                <a:latin typeface="Arial" charset="0"/>
              </a:endParaRPr>
            </a:p>
          </p:txBody>
        </p:sp>
        <p:sp>
          <p:nvSpPr>
            <p:cNvPr id="82961" name="Rectangle 17"/>
            <p:cNvSpPr>
              <a:spLocks noChangeArrowheads="1"/>
            </p:cNvSpPr>
            <p:nvPr/>
          </p:nvSpPr>
          <p:spPr bwMode="auto">
            <a:xfrm>
              <a:off x="2064" y="3412"/>
              <a:ext cx="1259" cy="852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pPr algn="ctr"/>
              <a:r>
                <a:rPr lang="en-US" sz="2800" b="1">
                  <a:solidFill>
                    <a:schemeClr val="folHlink"/>
                  </a:solidFill>
                  <a:latin typeface="Arial" charset="0"/>
                </a:rPr>
                <a:t>LITERS</a:t>
              </a:r>
            </a:p>
            <a:p>
              <a:pPr algn="ctr"/>
              <a:r>
                <a:rPr lang="en-US" sz="2800" b="1">
                  <a:solidFill>
                    <a:schemeClr val="folHlink"/>
                  </a:solidFill>
                  <a:latin typeface="Arial" charset="0"/>
                </a:rPr>
                <a:t>OF</a:t>
              </a:r>
            </a:p>
            <a:p>
              <a:pPr algn="ctr"/>
              <a:r>
                <a:rPr lang="en-US" sz="2800" b="1">
                  <a:solidFill>
                    <a:schemeClr val="folHlink"/>
                  </a:solidFill>
                  <a:latin typeface="Arial" charset="0"/>
                </a:rPr>
                <a:t>SOLUTION</a:t>
              </a:r>
              <a:endParaRPr lang="en-US" sz="1600" b="1">
                <a:latin typeface="Arial" charset="0"/>
              </a:endParaRPr>
            </a:p>
          </p:txBody>
        </p:sp>
        <p:grpSp>
          <p:nvGrpSpPr>
            <p:cNvPr id="82968" name="Group 24"/>
            <p:cNvGrpSpPr>
              <a:grpSpLocks/>
            </p:cNvGrpSpPr>
            <p:nvPr/>
          </p:nvGrpSpPr>
          <p:grpSpPr bwMode="auto">
            <a:xfrm rot="-5400000">
              <a:off x="2350" y="2792"/>
              <a:ext cx="680" cy="428"/>
              <a:chOff x="1008" y="2840"/>
              <a:chExt cx="1056" cy="428"/>
            </a:xfrm>
          </p:grpSpPr>
          <p:sp>
            <p:nvSpPr>
              <p:cNvPr id="82966" name="Line 22"/>
              <p:cNvSpPr>
                <a:spLocks noChangeShapeType="1"/>
              </p:cNvSpPr>
              <p:nvPr/>
            </p:nvSpPr>
            <p:spPr bwMode="auto">
              <a:xfrm>
                <a:off x="1008" y="2840"/>
                <a:ext cx="1055" cy="1"/>
              </a:xfrm>
              <a:prstGeom prst="line">
                <a:avLst/>
              </a:prstGeom>
              <a:noFill/>
              <a:ln w="38100">
                <a:solidFill>
                  <a:srgbClr val="66FF66"/>
                </a:solidFill>
                <a:round/>
                <a:headEnd type="none" w="sm" len="sm"/>
                <a:tailEnd type="triangle" w="lg" len="lg"/>
              </a:ln>
              <a:effectLst/>
            </p:spPr>
            <p:txBody>
              <a:bodyPr lIns="12700" tIns="12700" rIns="12700" bIns="12700"/>
              <a:lstStyle/>
              <a:p>
                <a:endParaRPr lang="en-US"/>
              </a:p>
            </p:txBody>
          </p:sp>
          <p:sp>
            <p:nvSpPr>
              <p:cNvPr id="82967" name="Line 23"/>
              <p:cNvSpPr>
                <a:spLocks noChangeShapeType="1"/>
              </p:cNvSpPr>
              <p:nvPr/>
            </p:nvSpPr>
            <p:spPr bwMode="auto">
              <a:xfrm>
                <a:off x="1009" y="3267"/>
                <a:ext cx="1055" cy="1"/>
              </a:xfrm>
              <a:prstGeom prst="line">
                <a:avLst/>
              </a:prstGeom>
              <a:noFill/>
              <a:ln w="38100">
                <a:solidFill>
                  <a:srgbClr val="66FF66"/>
                </a:solidFill>
                <a:round/>
                <a:headEnd type="triangle" w="lg" len="lg"/>
                <a:tailEnd type="none" w="sm" len="sm"/>
              </a:ln>
              <a:effectLst/>
            </p:spPr>
            <p:txBody>
              <a:bodyPr lIns="12700" tIns="12700" rIns="12700" bIns="12700"/>
              <a:lstStyle/>
              <a:p>
                <a:endParaRPr lang="en-US"/>
              </a:p>
            </p:txBody>
          </p:sp>
        </p:grpSp>
      </p:grpSp>
      <p:sp>
        <p:nvSpPr>
          <p:cNvPr id="82969" name="Rectangle 25"/>
          <p:cNvSpPr>
            <a:spLocks noChangeArrowheads="1"/>
          </p:cNvSpPr>
          <p:nvPr/>
        </p:nvSpPr>
        <p:spPr bwMode="auto">
          <a:xfrm>
            <a:off x="4532313" y="4216400"/>
            <a:ext cx="2378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 algn="ctr"/>
            <a:r>
              <a:rPr lang="en-US" sz="3200" b="1">
                <a:solidFill>
                  <a:srgbClr val="66FF66"/>
                </a:solidFill>
                <a:latin typeface="Arial" charset="0"/>
              </a:rPr>
              <a:t>Molarity</a:t>
            </a:r>
          </a:p>
          <a:p>
            <a:pPr algn="ctr"/>
            <a:r>
              <a:rPr lang="en-US" sz="2800" b="1" i="1">
                <a:solidFill>
                  <a:srgbClr val="66FF66"/>
                </a:solidFill>
                <a:latin typeface="Arial" charset="0"/>
              </a:rPr>
              <a:t>(mol/L)</a:t>
            </a:r>
            <a:endParaRPr lang="en-US" sz="3200" b="1">
              <a:solidFill>
                <a:srgbClr val="66FF6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 autoUpdateAnimBg="0"/>
      <p:bldP spid="82959" grpId="0" autoUpdateAnimBg="0"/>
      <p:bldP spid="8296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Molarity</a:t>
            </a:r>
            <a:r>
              <a:rPr lang="en-US" dirty="0" smtClean="0"/>
              <a:t> </a:t>
            </a:r>
            <a:r>
              <a:rPr lang="en-US" dirty="0"/>
              <a:t>Calculations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341438"/>
            <a:ext cx="7747000" cy="18256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800"/>
              <a:t>How many grams of NaCl are required to make 0.500L of 0.25</a:t>
            </a:r>
            <a:r>
              <a:rPr lang="en-US" sz="3800" i="1"/>
              <a:t>M</a:t>
            </a:r>
            <a:r>
              <a:rPr lang="en-US" sz="3800"/>
              <a:t> NaCl? </a:t>
            </a: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516063" y="3614738"/>
            <a:ext cx="1878012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0.500 L</a:t>
            </a:r>
            <a:endParaRPr kumimoji="1" lang="en-US" sz="3800" baseline="30000">
              <a:solidFill>
                <a:schemeClr val="folHlink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1498600" y="4362450"/>
            <a:ext cx="6326188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91" name="Line 19"/>
          <p:cNvSpPr>
            <a:spLocks noChangeShapeType="1"/>
          </p:cNvSpPr>
          <p:nvPr/>
        </p:nvSpPr>
        <p:spPr bwMode="auto">
          <a:xfrm>
            <a:off x="3435350" y="3276600"/>
            <a:ext cx="0" cy="2170113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3486150" y="3614738"/>
            <a:ext cx="2230438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0.25 mol</a:t>
            </a:r>
          </a:p>
          <a:p>
            <a:pPr marL="342900" indent="-342900" algn="ctr">
              <a:spcBef>
                <a:spcPct val="4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1 L</a:t>
            </a:r>
            <a:endParaRPr kumimoji="1" lang="en-US" sz="3800">
              <a:solidFill>
                <a:schemeClr val="folHlink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79893" name="Rectangle 21"/>
          <p:cNvSpPr>
            <a:spLocks noChangeArrowheads="1"/>
          </p:cNvSpPr>
          <p:nvPr/>
        </p:nvSpPr>
        <p:spPr bwMode="auto">
          <a:xfrm>
            <a:off x="5078413" y="5899150"/>
            <a:ext cx="406558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= 7.3 g NaCl</a:t>
            </a:r>
          </a:p>
        </p:txBody>
      </p:sp>
      <p:sp>
        <p:nvSpPr>
          <p:cNvPr id="79895" name="Rectangle 23"/>
          <p:cNvSpPr>
            <a:spLocks noChangeArrowheads="1"/>
          </p:cNvSpPr>
          <p:nvPr/>
        </p:nvSpPr>
        <p:spPr bwMode="auto">
          <a:xfrm>
            <a:off x="5789613" y="3614738"/>
            <a:ext cx="1960562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58.44 g</a:t>
            </a:r>
          </a:p>
          <a:p>
            <a:pPr marL="342900" indent="-342900">
              <a:spcBef>
                <a:spcPct val="4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1 mol</a:t>
            </a:r>
            <a:endParaRPr kumimoji="1" lang="en-US" sz="3800">
              <a:solidFill>
                <a:schemeClr val="folHlink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79902" name="Line 30"/>
          <p:cNvSpPr>
            <a:spLocks noChangeShapeType="1"/>
          </p:cNvSpPr>
          <p:nvPr/>
        </p:nvSpPr>
        <p:spPr bwMode="auto">
          <a:xfrm>
            <a:off x="5711825" y="3278188"/>
            <a:ext cx="0" cy="2170112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9906" name="Group 34"/>
          <p:cNvGrpSpPr>
            <a:grpSpLocks/>
          </p:cNvGrpSpPr>
          <p:nvPr/>
        </p:nvGrpSpPr>
        <p:grpSpPr bwMode="auto">
          <a:xfrm>
            <a:off x="2855913" y="3765550"/>
            <a:ext cx="2155825" cy="1179513"/>
            <a:chOff x="1799" y="2372"/>
            <a:chExt cx="1358" cy="743"/>
          </a:xfrm>
        </p:grpSpPr>
        <p:sp>
          <p:nvSpPr>
            <p:cNvPr id="79900" name="Line 28"/>
            <p:cNvSpPr>
              <a:spLocks noChangeShapeType="1"/>
            </p:cNvSpPr>
            <p:nvPr/>
          </p:nvSpPr>
          <p:spPr bwMode="auto">
            <a:xfrm flipH="1">
              <a:off x="1799" y="2372"/>
              <a:ext cx="293" cy="2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3" name="Line 31"/>
            <p:cNvSpPr>
              <a:spLocks noChangeShapeType="1"/>
            </p:cNvSpPr>
            <p:nvPr/>
          </p:nvSpPr>
          <p:spPr bwMode="auto">
            <a:xfrm flipH="1">
              <a:off x="2864" y="2891"/>
              <a:ext cx="293" cy="2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908" name="Group 36"/>
          <p:cNvGrpSpPr>
            <a:grpSpLocks/>
          </p:cNvGrpSpPr>
          <p:nvPr/>
        </p:nvGrpSpPr>
        <p:grpSpPr bwMode="auto">
          <a:xfrm>
            <a:off x="4649788" y="3802063"/>
            <a:ext cx="2462212" cy="1166812"/>
            <a:chOff x="2929" y="2395"/>
            <a:chExt cx="1551" cy="735"/>
          </a:xfrm>
        </p:grpSpPr>
        <p:sp>
          <p:nvSpPr>
            <p:cNvPr id="79905" name="Line 33"/>
            <p:cNvSpPr>
              <a:spLocks noChangeShapeType="1"/>
            </p:cNvSpPr>
            <p:nvPr/>
          </p:nvSpPr>
          <p:spPr bwMode="auto">
            <a:xfrm flipH="1">
              <a:off x="2929" y="2395"/>
              <a:ext cx="570" cy="2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7" name="Line 35"/>
            <p:cNvSpPr>
              <a:spLocks noChangeShapeType="1"/>
            </p:cNvSpPr>
            <p:nvPr/>
          </p:nvSpPr>
          <p:spPr bwMode="auto">
            <a:xfrm flipH="1">
              <a:off x="3910" y="2906"/>
              <a:ext cx="570" cy="2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912" name="Group 40"/>
          <p:cNvGrpSpPr>
            <a:grpSpLocks/>
          </p:cNvGrpSpPr>
          <p:nvPr/>
        </p:nvGrpSpPr>
        <p:grpSpPr bwMode="auto">
          <a:xfrm>
            <a:off x="0" y="5065713"/>
            <a:ext cx="3575050" cy="1792287"/>
            <a:chOff x="0" y="3191"/>
            <a:chExt cx="2252" cy="1129"/>
          </a:xfrm>
        </p:grpSpPr>
        <p:sp>
          <p:nvSpPr>
            <p:cNvPr id="79910" name="Oval 38"/>
            <p:cNvSpPr>
              <a:spLocks noChangeArrowheads="1"/>
            </p:cNvSpPr>
            <p:nvPr/>
          </p:nvSpPr>
          <p:spPr bwMode="auto">
            <a:xfrm>
              <a:off x="0" y="3191"/>
              <a:ext cx="2252" cy="1129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9911" name="Object 39"/>
            <p:cNvGraphicFramePr>
              <a:graphicFrameLocks noChangeAspect="1"/>
            </p:cNvGraphicFramePr>
            <p:nvPr/>
          </p:nvGraphicFramePr>
          <p:xfrm>
            <a:off x="91" y="3458"/>
            <a:ext cx="2055" cy="675"/>
          </p:xfrm>
          <a:graphic>
            <a:graphicData uri="http://schemas.openxmlformats.org/presentationml/2006/ole">
              <p:oleObj spid="_x0000_s79911" name="Equation" r:id="rId3" imgW="119376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9" grpId="0" autoUpdateAnimBg="0"/>
      <p:bldP spid="79892" grpId="0" autoUpdateAnimBg="0"/>
      <p:bldP spid="79893" grpId="0" autoUpdateAnimBg="0"/>
      <p:bldP spid="7989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Molarity</a:t>
            </a:r>
            <a:r>
              <a:rPr lang="en-US" dirty="0" smtClean="0"/>
              <a:t> </a:t>
            </a:r>
            <a:r>
              <a:rPr lang="en-US" dirty="0"/>
              <a:t>Calculations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341438"/>
            <a:ext cx="7970837" cy="18256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800"/>
              <a:t>Find the molarity of a 250 mL solution containing 10.0 g of NaF. 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1506538" y="3282950"/>
            <a:ext cx="171608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10.0 g</a:t>
            </a:r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1550988" y="4000500"/>
            <a:ext cx="35401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>
            <a:off x="3230563" y="3090863"/>
            <a:ext cx="0" cy="181768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3294063" y="3300413"/>
            <a:ext cx="3035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1 mol</a:t>
            </a:r>
          </a:p>
          <a:p>
            <a:pPr marL="342900" indent="-342900">
              <a:spcBef>
                <a:spcPct val="3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41.99 g 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5067300" y="3667125"/>
            <a:ext cx="40767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= 0.238 mol NaF</a:t>
            </a:r>
          </a:p>
        </p:txBody>
      </p:sp>
      <p:grpSp>
        <p:nvGrpSpPr>
          <p:cNvPr id="77840" name="Group 16"/>
          <p:cNvGrpSpPr>
            <a:grpSpLocks/>
          </p:cNvGrpSpPr>
          <p:nvPr/>
        </p:nvGrpSpPr>
        <p:grpSpPr bwMode="auto">
          <a:xfrm>
            <a:off x="2641600" y="3362325"/>
            <a:ext cx="2406650" cy="1374775"/>
            <a:chOff x="1664" y="2118"/>
            <a:chExt cx="1516" cy="866"/>
          </a:xfrm>
        </p:grpSpPr>
        <p:sp>
          <p:nvSpPr>
            <p:cNvPr id="77834" name="Line 10"/>
            <p:cNvSpPr>
              <a:spLocks noChangeShapeType="1"/>
            </p:cNvSpPr>
            <p:nvPr/>
          </p:nvSpPr>
          <p:spPr bwMode="auto">
            <a:xfrm flipH="1">
              <a:off x="1664" y="2118"/>
              <a:ext cx="238" cy="3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5" name="Line 11"/>
            <p:cNvSpPr>
              <a:spLocks noChangeShapeType="1"/>
            </p:cNvSpPr>
            <p:nvPr/>
          </p:nvSpPr>
          <p:spPr bwMode="auto">
            <a:xfrm flipH="1">
              <a:off x="2942" y="2630"/>
              <a:ext cx="238" cy="3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2481263" y="5346700"/>
            <a:ext cx="233997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0.238 mol</a:t>
            </a:r>
          </a:p>
          <a:p>
            <a:pPr marL="342900" indent="-342900" algn="ctr">
              <a:spcBef>
                <a:spcPct val="3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0.25 L </a:t>
            </a:r>
          </a:p>
        </p:txBody>
      </p:sp>
      <p:grpSp>
        <p:nvGrpSpPr>
          <p:cNvPr id="77841" name="Group 17"/>
          <p:cNvGrpSpPr>
            <a:grpSpLocks/>
          </p:cNvGrpSpPr>
          <p:nvPr/>
        </p:nvGrpSpPr>
        <p:grpSpPr bwMode="auto">
          <a:xfrm>
            <a:off x="1357313" y="5670550"/>
            <a:ext cx="3508375" cy="790575"/>
            <a:chOff x="855" y="3379"/>
            <a:chExt cx="2210" cy="498"/>
          </a:xfrm>
        </p:grpSpPr>
        <p:sp>
          <p:nvSpPr>
            <p:cNvPr id="77836" name="Rectangle 12"/>
            <p:cNvSpPr>
              <a:spLocks noChangeArrowheads="1"/>
            </p:cNvSpPr>
            <p:nvPr/>
          </p:nvSpPr>
          <p:spPr bwMode="auto">
            <a:xfrm>
              <a:off x="855" y="3379"/>
              <a:ext cx="668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800" i="1">
                  <a:solidFill>
                    <a:schemeClr val="folHlink"/>
                  </a:solidFill>
                  <a:latin typeface="Arial" charset="0"/>
                </a:rPr>
                <a:t>M</a:t>
              </a:r>
              <a:r>
                <a:rPr kumimoji="1" lang="en-US" sz="3800">
                  <a:solidFill>
                    <a:schemeClr val="folHlink"/>
                  </a:solidFill>
                  <a:latin typeface="Arial" charset="0"/>
                </a:rPr>
                <a:t> =</a:t>
              </a:r>
            </a:p>
          </p:txBody>
        </p:sp>
        <p:sp>
          <p:nvSpPr>
            <p:cNvPr id="77838" name="Line 14"/>
            <p:cNvSpPr>
              <a:spLocks noChangeShapeType="1"/>
            </p:cNvSpPr>
            <p:nvPr/>
          </p:nvSpPr>
          <p:spPr bwMode="auto">
            <a:xfrm>
              <a:off x="1527" y="3628"/>
              <a:ext cx="153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5067300" y="5670550"/>
            <a:ext cx="40767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= 0.95</a:t>
            </a:r>
            <a:r>
              <a:rPr kumimoji="1" lang="en-US" sz="3800" i="1">
                <a:solidFill>
                  <a:schemeClr val="folHlink"/>
                </a:solidFill>
                <a:latin typeface="Arial" charset="0"/>
              </a:rPr>
              <a:t>M</a:t>
            </a: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 NaF</a:t>
            </a:r>
          </a:p>
        </p:txBody>
      </p:sp>
      <p:grpSp>
        <p:nvGrpSpPr>
          <p:cNvPr id="77844" name="Group 20"/>
          <p:cNvGrpSpPr>
            <a:grpSpLocks/>
          </p:cNvGrpSpPr>
          <p:nvPr/>
        </p:nvGrpSpPr>
        <p:grpSpPr bwMode="auto">
          <a:xfrm>
            <a:off x="0" y="4068763"/>
            <a:ext cx="1787525" cy="1792287"/>
            <a:chOff x="0" y="1988"/>
            <a:chExt cx="1126" cy="1129"/>
          </a:xfrm>
        </p:grpSpPr>
        <p:sp>
          <p:nvSpPr>
            <p:cNvPr id="77842" name="Oval 18"/>
            <p:cNvSpPr>
              <a:spLocks noChangeArrowheads="1"/>
            </p:cNvSpPr>
            <p:nvPr/>
          </p:nvSpPr>
          <p:spPr bwMode="auto">
            <a:xfrm>
              <a:off x="0" y="1988"/>
              <a:ext cx="1126" cy="1129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7843" name="Object 19"/>
            <p:cNvGraphicFramePr>
              <a:graphicFrameLocks noChangeAspect="1"/>
            </p:cNvGraphicFramePr>
            <p:nvPr/>
          </p:nvGraphicFramePr>
          <p:xfrm>
            <a:off x="5" y="2215"/>
            <a:ext cx="1115" cy="675"/>
          </p:xfrm>
          <a:graphic>
            <a:graphicData uri="http://schemas.openxmlformats.org/presentationml/2006/ole">
              <p:oleObj spid="_x0000_s77843" name="Equation" r:id="rId3" imgW="64764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7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7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7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7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utoUpdateAnimBg="0"/>
      <p:bldP spid="77831" grpId="0" autoUpdateAnimBg="0"/>
      <p:bldP spid="77832" grpId="0" build="p" bldLvl="2" autoUpdateAnimBg="0"/>
      <p:bldP spid="77837" grpId="0" build="p" autoUpdateAnimBg="0"/>
      <p:bldP spid="77839" grpId="0" build="p" bldLvl="2" autoUpdateAnimBg="0"/>
    </p:bld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2094</TotalTime>
  <Words>119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Dads Tie</vt:lpstr>
      <vt:lpstr>Equation</vt:lpstr>
      <vt:lpstr>Molarity </vt:lpstr>
      <vt:lpstr>Molarity</vt:lpstr>
      <vt:lpstr>Molarity</vt:lpstr>
      <vt:lpstr>Molarity Calculations</vt:lpstr>
      <vt:lpstr>Molarity Calculations</vt:lpstr>
      <vt:lpstr>Molarity Calculations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Molarity</dc:title>
  <dc:creator>Robert E. Johannesson</dc:creator>
  <cp:lastModifiedBy>Mshull</cp:lastModifiedBy>
  <cp:revision>169</cp:revision>
  <cp:lastPrinted>2000-01-25T02:31:12Z</cp:lastPrinted>
  <dcterms:created xsi:type="dcterms:W3CDTF">2000-01-04T23:14:30Z</dcterms:created>
  <dcterms:modified xsi:type="dcterms:W3CDTF">2014-03-13T14:28:38Z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>http://www.geocities.com/CollegePark/Locker/3195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16772300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C:\Data\Christy's Stuff\Teaching Stuff\99-00 School Year\Lessons\The Mole</vt:lpwstr>
  </property>
</Properties>
</file>