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06400" y="2590800"/>
            <a:ext cx="8334375" cy="1143000"/>
          </a:xfrm>
        </p:spPr>
        <p:txBody>
          <a:bodyPr anchor="t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1058863"/>
            <a:ext cx="9144000" cy="763587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40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10245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10246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CE3EF257-F131-4129-AC8A-FA368EC21E8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48" name="Picture 1032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13" y="1835150"/>
            <a:ext cx="8789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AutoShape 103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62763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CC"/>
                </a:solidFill>
                <a:latin typeface="Arial Narrow" pitchFamily="34" charset="0"/>
              </a:rPr>
              <a:t>I</a:t>
            </a:r>
            <a:endParaRPr lang="en-US" sz="240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10250" name="AutoShape 10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34263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CC"/>
                </a:solidFill>
                <a:latin typeface="Arial Narrow" pitchFamily="34" charset="0"/>
              </a:rPr>
              <a:t>II</a:t>
            </a:r>
            <a:endParaRPr lang="en-US" sz="240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10251" name="AutoShape 10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07350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CC"/>
                </a:solidFill>
                <a:latin typeface="Arial Narrow" pitchFamily="34" charset="0"/>
              </a:rPr>
              <a:t>III</a:t>
            </a:r>
            <a:endParaRPr lang="en-US" sz="240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10253" name="AutoShape 1037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580438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CC"/>
                </a:solidFill>
                <a:latin typeface="Arial Narrow" pitchFamily="34" charset="0"/>
              </a:rPr>
              <a:t>IV</a:t>
            </a:r>
            <a:endParaRPr lang="en-US" sz="240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27990-ADF9-4660-AD54-43D1EBEB48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0813"/>
            <a:ext cx="2044700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5981700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0760D-A44B-41B1-BB27-D5A8417F0F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B97C6-0D46-4186-BF2F-7381FA3B28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2E6A3-C629-48E0-8B3D-04D70F5E4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E148E-340C-42D2-BD67-3CB2039507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53C0B-C873-44EC-AD82-93DF86280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D0C7E-67D2-45A2-A7C3-A3FF8A5B6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70180-7B92-4D48-B56E-B51BDC4737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D800B-B09D-4203-A0F3-4ECB6CF939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036A1-D27B-4699-91A6-D4F37E6480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721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8750"/>
            <a:ext cx="81788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en-US">
                <a:solidFill>
                  <a:srgbClr val="FFFFCC"/>
                </a:solidFill>
              </a:rPr>
              <a:t>C. Johannesson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pPr eaLnBrk="0" fontAlgn="base" hangingPunct="0">
              <a:spcAft>
                <a:spcPct val="0"/>
              </a:spcAft>
            </a:pPr>
            <a:fld id="{935DE861-1635-4790-9542-9C513C0ADF43}" type="slidenum">
              <a:rPr lang="en-US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  <p:pic>
        <p:nvPicPr>
          <p:cNvPr id="9223" name="Picture 7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13" y="962025"/>
            <a:ext cx="8789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9pPr>
    </p:titleStyle>
    <p:bodyStyle>
      <a:lvl1pPr marL="287338" indent="-2873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rgbClr val="FFFFCC"/>
          </a:solidFill>
          <a:latin typeface="+mn-lt"/>
          <a:ea typeface="+mn-ea"/>
          <a:cs typeface="+mn-cs"/>
        </a:defRPr>
      </a:lvl1pPr>
      <a:lvl2pPr marL="636588" indent="-2349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3200">
          <a:solidFill>
            <a:srgbClr val="FFFFCC"/>
          </a:solidFill>
          <a:latin typeface="+mn-lt"/>
        </a:defRPr>
      </a:lvl2pPr>
      <a:lvl3pPr marL="919163" indent="-1682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3200">
          <a:solidFill>
            <a:srgbClr val="FFFF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rgbClr val="FFFF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424863" cy="790575"/>
          </a:xfrm>
        </p:spPr>
        <p:txBody>
          <a:bodyPr/>
          <a:lstStyle/>
          <a:p>
            <a:r>
              <a:rPr lang="en-US" dirty="0" smtClean="0"/>
              <a:t>Molecular </a:t>
            </a:r>
            <a:r>
              <a:rPr lang="en-US" dirty="0"/>
              <a:t>Nomenclature</a:t>
            </a: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b="1"/>
              <a:t>Prefix System </a:t>
            </a:r>
            <a:r>
              <a:rPr lang="en-US"/>
              <a:t>(binary compounds)</a:t>
            </a:r>
          </a:p>
          <a:p>
            <a:pPr marL="909638" lvl="1" indent="-508000">
              <a:spcBef>
                <a:spcPct val="100000"/>
              </a:spcBef>
              <a:buFont typeface="Monotype Sorts" pitchFamily="2" charset="2"/>
              <a:buNone/>
            </a:pPr>
            <a:r>
              <a:rPr lang="en-US">
                <a:solidFill>
                  <a:schemeClr val="tx1"/>
                </a:solidFill>
              </a:rPr>
              <a:t>1.	</a:t>
            </a:r>
            <a:r>
              <a:rPr lang="en-US">
                <a:solidFill>
                  <a:schemeClr val="tx2"/>
                </a:solidFill>
              </a:rPr>
              <a:t>Less e</a:t>
            </a:r>
            <a:r>
              <a:rPr lang="en-US" baseline="30000">
                <a:solidFill>
                  <a:schemeClr val="tx2"/>
                </a:solidFill>
              </a:rPr>
              <a:t>-</a:t>
            </a:r>
            <a:r>
              <a:rPr lang="en-US">
                <a:solidFill>
                  <a:schemeClr val="tx2"/>
                </a:solidFill>
              </a:rPr>
              <a:t>neg</a:t>
            </a:r>
            <a:r>
              <a:rPr lang="en-US"/>
              <a:t> atom </a:t>
            </a:r>
            <a:br>
              <a:rPr lang="en-US"/>
            </a:br>
            <a:r>
              <a:rPr lang="en-US"/>
              <a:t>comes first. </a:t>
            </a:r>
          </a:p>
          <a:p>
            <a:pPr marL="909638" lvl="1" indent="-508000">
              <a:spcBef>
                <a:spcPct val="100000"/>
              </a:spcBef>
              <a:buFont typeface="Monotype Sorts" pitchFamily="2" charset="2"/>
              <a:buNone/>
            </a:pPr>
            <a:r>
              <a:rPr lang="en-US"/>
              <a:t>2.	Add </a:t>
            </a:r>
            <a:r>
              <a:rPr lang="en-US">
                <a:solidFill>
                  <a:schemeClr val="tx2"/>
                </a:solidFill>
              </a:rPr>
              <a:t>prefixes</a:t>
            </a:r>
            <a:r>
              <a:rPr lang="en-US"/>
              <a:t> to indicate # of atoms.  Omit </a:t>
            </a:r>
            <a:r>
              <a:rPr lang="en-US">
                <a:solidFill>
                  <a:schemeClr val="tx2"/>
                </a:solidFill>
              </a:rPr>
              <a:t>mono-</a:t>
            </a:r>
            <a:r>
              <a:rPr lang="en-US"/>
              <a:t> prefix on first element.</a:t>
            </a:r>
          </a:p>
          <a:p>
            <a:pPr marL="909638" lvl="1" indent="-508000">
              <a:spcBef>
                <a:spcPct val="100000"/>
              </a:spcBef>
              <a:buFont typeface="Monotype Sorts" pitchFamily="2" charset="2"/>
              <a:buNone/>
            </a:pPr>
            <a:r>
              <a:rPr lang="en-US"/>
              <a:t>3.	Change the ending of the </a:t>
            </a:r>
            <a:br>
              <a:rPr lang="en-US"/>
            </a:br>
            <a:r>
              <a:rPr lang="en-US"/>
              <a:t>second element to </a:t>
            </a:r>
            <a:r>
              <a:rPr lang="en-US">
                <a:solidFill>
                  <a:schemeClr val="tx2"/>
                </a:solidFill>
              </a:rPr>
              <a:t>-ide</a:t>
            </a:r>
            <a:r>
              <a:rPr lang="en-US"/>
              <a:t>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10188" y="2125663"/>
            <a:ext cx="2763837" cy="1554162"/>
            <a:chOff x="999" y="1684"/>
            <a:chExt cx="3570" cy="2007"/>
          </a:xfrm>
        </p:grpSpPr>
        <p:pic>
          <p:nvPicPr>
            <p:cNvPr id="206855" name="Picture 7" descr="pertabl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54" y="1968"/>
              <a:ext cx="3115" cy="1723"/>
            </a:xfrm>
            <a:prstGeom prst="rect">
              <a:avLst/>
            </a:prstGeom>
            <a:noFill/>
          </p:spPr>
        </p:pic>
        <p:sp>
          <p:nvSpPr>
            <p:cNvPr id="206856" name="AutoShape 8"/>
            <p:cNvSpPr>
              <a:spLocks noChangeArrowheads="1"/>
            </p:cNvSpPr>
            <p:nvPr/>
          </p:nvSpPr>
          <p:spPr bwMode="auto">
            <a:xfrm>
              <a:off x="1969" y="1684"/>
              <a:ext cx="1916" cy="277"/>
            </a:xfrm>
            <a:prstGeom prst="leftArrow">
              <a:avLst>
                <a:gd name="adj1" fmla="val 50176"/>
                <a:gd name="adj2" fmla="val 103594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3333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Monotype Sorts" pitchFamily="2" charset="2"/>
                <a:buChar char="y"/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  <p:sp>
          <p:nvSpPr>
            <p:cNvPr id="206857" name="AutoShape 9"/>
            <p:cNvSpPr>
              <a:spLocks noChangeArrowheads="1"/>
            </p:cNvSpPr>
            <p:nvPr/>
          </p:nvSpPr>
          <p:spPr bwMode="auto">
            <a:xfrm rot="-5400000">
              <a:off x="180" y="2557"/>
              <a:ext cx="1916" cy="277"/>
            </a:xfrm>
            <a:prstGeom prst="leftArrow">
              <a:avLst>
                <a:gd name="adj1" fmla="val 50907"/>
                <a:gd name="adj2" fmla="val 108654"/>
              </a:avLst>
            </a:prstGeom>
            <a:gradFill rotWithShape="0">
              <a:gsLst>
                <a:gs pos="0">
                  <a:srgbClr val="3333CC"/>
                </a:gs>
                <a:gs pos="100000">
                  <a:srgbClr val="FF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Monotype Sorts" pitchFamily="2" charset="2"/>
                <a:buChar char="y"/>
              </a:pPr>
              <a:endParaRPr kumimoji="1" lang="en-US" sz="4000">
                <a:solidFill>
                  <a:srgbClr val="FFFFCC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6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4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00150" y="1365250"/>
            <a:ext cx="2981325" cy="4575175"/>
          </a:xfrm>
        </p:spPr>
        <p:txBody>
          <a:bodyPr/>
          <a:lstStyle/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 b="1">
                <a:latin typeface="Comic Sans MS" pitchFamily="66" charset="0"/>
              </a:rPr>
              <a:t>	PREFIX</a:t>
            </a:r>
            <a:endParaRPr lang="en-US"/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/>
              <a:t>	mono-</a:t>
            </a: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/>
              <a:t>	</a:t>
            </a:r>
            <a:r>
              <a:rPr lang="en-US">
                <a:solidFill>
                  <a:schemeClr val="tx2"/>
                </a:solidFill>
              </a:rPr>
              <a:t>di-</a:t>
            </a: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/>
              <a:t>	tri-</a:t>
            </a: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/>
              <a:t>	</a:t>
            </a:r>
            <a:r>
              <a:rPr lang="en-US">
                <a:solidFill>
                  <a:schemeClr val="tx2"/>
                </a:solidFill>
              </a:rPr>
              <a:t>tetra-</a:t>
            </a: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/>
              <a:t>	penta-</a:t>
            </a: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/>
              <a:t>	</a:t>
            </a:r>
            <a:r>
              <a:rPr lang="en-US">
                <a:solidFill>
                  <a:schemeClr val="tx2"/>
                </a:solidFill>
              </a:rPr>
              <a:t>hexa-</a:t>
            </a: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>
                <a:solidFill>
                  <a:schemeClr val="tx2"/>
                </a:solidFill>
              </a:rPr>
              <a:t>	</a:t>
            </a:r>
            <a:r>
              <a:rPr lang="en-US"/>
              <a:t>hepta-</a:t>
            </a:r>
            <a:endParaRPr lang="en-US">
              <a:solidFill>
                <a:schemeClr val="tx2"/>
              </a:solidFill>
            </a:endParaRP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>
                <a:solidFill>
                  <a:schemeClr val="tx2"/>
                </a:solidFill>
              </a:rPr>
              <a:t>	octa-</a:t>
            </a: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>
                <a:solidFill>
                  <a:schemeClr val="tx2"/>
                </a:solidFill>
              </a:rPr>
              <a:t>	</a:t>
            </a:r>
            <a:r>
              <a:rPr lang="en-US"/>
              <a:t>nona-</a:t>
            </a:r>
            <a:endParaRPr lang="en-US">
              <a:solidFill>
                <a:schemeClr val="tx2"/>
              </a:solidFill>
            </a:endParaRP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>
                <a:solidFill>
                  <a:schemeClr val="tx2"/>
                </a:solidFill>
              </a:rPr>
              <a:t>	deca-</a:t>
            </a:r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70338" y="1365250"/>
            <a:ext cx="4013200" cy="4551363"/>
          </a:xfrm>
        </p:spPr>
        <p:txBody>
          <a:bodyPr/>
          <a:lstStyle/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 b="1">
                <a:latin typeface="Comic Sans MS" pitchFamily="66" charset="0"/>
              </a:rPr>
              <a:t>NUMBER</a:t>
            </a:r>
            <a:endParaRPr lang="en-US"/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/>
              <a:t>1</a:t>
            </a:r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/>
              <a:t>3</a:t>
            </a:r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>
                <a:solidFill>
                  <a:schemeClr val="tx2"/>
                </a:solidFill>
              </a:rPr>
              <a:t>4</a:t>
            </a:r>
            <a:endParaRPr lang="en-US"/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/>
              <a:t>5</a:t>
            </a:r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>
                <a:solidFill>
                  <a:schemeClr val="tx2"/>
                </a:solidFill>
              </a:rPr>
              <a:t>6</a:t>
            </a:r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/>
              <a:t>7</a:t>
            </a:r>
            <a:endParaRPr lang="en-US">
              <a:solidFill>
                <a:schemeClr val="tx2"/>
              </a:solidFill>
            </a:endParaRPr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>
                <a:solidFill>
                  <a:schemeClr val="tx2"/>
                </a:solidFill>
              </a:rPr>
              <a:t>8</a:t>
            </a:r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/>
              <a:t>9</a:t>
            </a:r>
            <a:endParaRPr lang="en-US">
              <a:solidFill>
                <a:schemeClr val="tx2"/>
              </a:solidFill>
            </a:endParaRPr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>
                <a:solidFill>
                  <a:schemeClr val="tx2"/>
                </a:solidFill>
              </a:rPr>
              <a:t>10</a:t>
            </a:r>
            <a:endParaRPr lang="en-US"/>
          </a:p>
        </p:txBody>
      </p:sp>
      <p:sp>
        <p:nvSpPr>
          <p:cNvPr id="207877" name="Line 5"/>
          <p:cNvSpPr>
            <a:spLocks noChangeShapeType="1"/>
          </p:cNvSpPr>
          <p:nvPr/>
        </p:nvSpPr>
        <p:spPr bwMode="auto">
          <a:xfrm>
            <a:off x="1704975" y="1890713"/>
            <a:ext cx="573563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endParaRPr kumimoji="1" lang="en-US" sz="4000">
              <a:solidFill>
                <a:srgbClr val="FFFFCC"/>
              </a:solidFill>
            </a:endParaRPr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439150" cy="790575"/>
          </a:xfrm>
        </p:spPr>
        <p:txBody>
          <a:bodyPr/>
          <a:lstStyle/>
          <a:p>
            <a:r>
              <a:rPr lang="en-US" dirty="0" smtClean="0"/>
              <a:t>Molecular </a:t>
            </a:r>
            <a:r>
              <a:rPr lang="en-US" dirty="0"/>
              <a:t>Nomenclature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r>
              <a:rPr kumimoji="1" lang="en-US" sz="3200" b="1">
                <a:solidFill>
                  <a:srgbClr val="FFFFCC"/>
                </a:solidFill>
              </a:rPr>
              <a:t>CCl</a:t>
            </a:r>
            <a:r>
              <a:rPr kumimoji="1" lang="en-US" sz="3200" b="1" baseline="-25000">
                <a:solidFill>
                  <a:srgbClr val="FFFFCC"/>
                </a:solidFill>
              </a:rPr>
              <a:t>4</a:t>
            </a:r>
            <a:endParaRPr kumimoji="1" lang="en-US" sz="3200" b="1">
              <a:solidFill>
                <a:srgbClr val="FFFFCC"/>
              </a:solidFill>
            </a:endParaRPr>
          </a:p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endParaRPr kumimoji="1" lang="en-US" sz="3200" b="1">
              <a:solidFill>
                <a:srgbClr val="FFFFCC"/>
              </a:solidFill>
            </a:endParaRPr>
          </a:p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r>
              <a:rPr kumimoji="1" lang="en-US" sz="3200" b="1">
                <a:solidFill>
                  <a:srgbClr val="FFFFCC"/>
                </a:solidFill>
              </a:rPr>
              <a:t>N</a:t>
            </a:r>
            <a:r>
              <a:rPr kumimoji="1" lang="en-US" sz="3200" b="1" baseline="-25000">
                <a:solidFill>
                  <a:srgbClr val="FFFFCC"/>
                </a:solidFill>
              </a:rPr>
              <a:t>2</a:t>
            </a:r>
            <a:r>
              <a:rPr kumimoji="1" lang="en-US" sz="3200" b="1">
                <a:solidFill>
                  <a:srgbClr val="FFFFCC"/>
                </a:solidFill>
              </a:rPr>
              <a:t>O</a:t>
            </a:r>
          </a:p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endParaRPr kumimoji="1" lang="en-US" sz="3200" b="1">
              <a:solidFill>
                <a:srgbClr val="FFFFCC"/>
              </a:solidFill>
            </a:endParaRPr>
          </a:p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r>
              <a:rPr kumimoji="1" lang="en-US" sz="3200" b="1">
                <a:solidFill>
                  <a:srgbClr val="FFFFCC"/>
                </a:solidFill>
              </a:rPr>
              <a:t>SF</a:t>
            </a:r>
            <a:r>
              <a:rPr kumimoji="1" lang="en-US" sz="3200" b="1" baseline="-25000">
                <a:solidFill>
                  <a:srgbClr val="FFFFCC"/>
                </a:solidFill>
              </a:rPr>
              <a:t>6</a:t>
            </a:r>
            <a:endParaRPr kumimoji="1" lang="en-US" sz="3200">
              <a:solidFill>
                <a:srgbClr val="FFFFCC"/>
              </a:solidFill>
            </a:endParaRPr>
          </a:p>
          <a:p>
            <a:pPr marL="636588" lvl="1" indent="-23495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endParaRPr kumimoji="1" lang="en-US" sz="3200">
              <a:solidFill>
                <a:srgbClr val="FFFFCC"/>
              </a:solidFill>
            </a:endParaRP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433388" y="2590800"/>
            <a:ext cx="525938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r>
              <a:rPr kumimoji="1" lang="en-US" sz="3200">
                <a:solidFill>
                  <a:srgbClr val="FFFFCC"/>
                </a:solidFill>
              </a:rPr>
              <a:t>carbon tetrachloride </a:t>
            </a: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433388" y="4037013"/>
            <a:ext cx="5259387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r>
              <a:rPr kumimoji="1" lang="en-US" sz="3200">
                <a:solidFill>
                  <a:srgbClr val="FFFFCC"/>
                </a:solidFill>
              </a:rPr>
              <a:t>dinitrogen monoxide</a:t>
            </a:r>
          </a:p>
        </p:txBody>
      </p:sp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433388" y="5476875"/>
            <a:ext cx="72263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r>
              <a:rPr kumimoji="1" lang="en-US" sz="3200">
                <a:solidFill>
                  <a:srgbClr val="FFFFCC"/>
                </a:solidFill>
              </a:rPr>
              <a:t>sulfur hexafluoride</a:t>
            </a:r>
          </a:p>
        </p:txBody>
      </p:sp>
      <p:sp>
        <p:nvSpPr>
          <p:cNvPr id="20890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334375" cy="790575"/>
          </a:xfrm>
        </p:spPr>
        <p:txBody>
          <a:bodyPr/>
          <a:lstStyle/>
          <a:p>
            <a:r>
              <a:rPr lang="en-US" dirty="0" smtClean="0"/>
              <a:t>Molecular </a:t>
            </a:r>
            <a:r>
              <a:rPr lang="en-US" dirty="0"/>
              <a:t>Nomenclature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utoUpdateAnimBg="0"/>
      <p:bldP spid="208901" grpId="0" autoUpdateAnimBg="0"/>
      <p:bldP spid="2089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479425" y="1946275"/>
            <a:ext cx="7535863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r>
              <a:rPr kumimoji="1" lang="en-US" sz="3200" b="1">
                <a:solidFill>
                  <a:srgbClr val="FFFFCC"/>
                </a:solidFill>
              </a:rPr>
              <a:t>arsenic trichloride</a:t>
            </a:r>
          </a:p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endParaRPr kumimoji="1" lang="en-US" sz="3200" b="1">
              <a:solidFill>
                <a:srgbClr val="FFFFCC"/>
              </a:solidFill>
            </a:endParaRPr>
          </a:p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r>
              <a:rPr kumimoji="1" lang="en-US" sz="3200" b="1">
                <a:solidFill>
                  <a:srgbClr val="FFFFCC"/>
                </a:solidFill>
              </a:rPr>
              <a:t>dinitrogen pentoxide</a:t>
            </a:r>
          </a:p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endParaRPr kumimoji="1" lang="en-US" sz="3200" b="1">
              <a:solidFill>
                <a:srgbClr val="FFFFCC"/>
              </a:solidFill>
            </a:endParaRPr>
          </a:p>
          <a:p>
            <a:pPr marL="287338" indent="-28733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z"/>
            </a:pPr>
            <a:r>
              <a:rPr kumimoji="1" lang="en-US" sz="3200" b="1">
                <a:solidFill>
                  <a:srgbClr val="FFFFCC"/>
                </a:solidFill>
              </a:rPr>
              <a:t>tetraphosphorus decoxide</a:t>
            </a:r>
            <a:endParaRPr kumimoji="1" lang="en-US" sz="3200">
              <a:solidFill>
                <a:srgbClr val="FFFFCC"/>
              </a:solidFill>
            </a:endParaRPr>
          </a:p>
          <a:p>
            <a:pPr marL="636588" lvl="1" indent="-23495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endParaRPr kumimoji="1" lang="en-US" sz="3200">
              <a:solidFill>
                <a:srgbClr val="FFFFCC"/>
              </a:solidFill>
            </a:endParaRP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433388" y="2590800"/>
            <a:ext cx="525938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r>
              <a:rPr kumimoji="1" lang="en-US" sz="3200">
                <a:solidFill>
                  <a:srgbClr val="FFFFCC"/>
                </a:solidFill>
              </a:rPr>
              <a:t>AsCl</a:t>
            </a:r>
            <a:r>
              <a:rPr kumimoji="1" lang="en-US" sz="3200" baseline="-25000">
                <a:solidFill>
                  <a:srgbClr val="FFFFCC"/>
                </a:solidFill>
              </a:rPr>
              <a:t>3</a:t>
            </a:r>
            <a:r>
              <a:rPr kumimoji="1" lang="en-US" sz="3200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433388" y="4049713"/>
            <a:ext cx="5259387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r>
              <a:rPr kumimoji="1" lang="en-US" sz="3200">
                <a:solidFill>
                  <a:srgbClr val="FFFFCC"/>
                </a:solidFill>
              </a:rPr>
              <a:t>N</a:t>
            </a:r>
            <a:r>
              <a:rPr kumimoji="1" lang="en-US" sz="3200" baseline="-25000">
                <a:solidFill>
                  <a:srgbClr val="FFFFCC"/>
                </a:solidFill>
              </a:rPr>
              <a:t>2</a:t>
            </a:r>
            <a:r>
              <a:rPr kumimoji="1" lang="en-US" sz="3200">
                <a:solidFill>
                  <a:srgbClr val="FFFFCC"/>
                </a:solidFill>
              </a:rPr>
              <a:t>O</a:t>
            </a:r>
            <a:r>
              <a:rPr kumimoji="1" lang="en-US" sz="3200" baseline="-25000">
                <a:solidFill>
                  <a:srgbClr val="FFFFCC"/>
                </a:solidFill>
              </a:rPr>
              <a:t>5</a:t>
            </a:r>
            <a:endParaRPr kumimoji="1" lang="en-US" sz="3200">
              <a:solidFill>
                <a:srgbClr val="FFFFCC"/>
              </a:solidFill>
            </a:endParaRPr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433388" y="5476875"/>
            <a:ext cx="72263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Char char="y"/>
            </a:pPr>
            <a:r>
              <a:rPr kumimoji="1" lang="en-US" sz="3200">
                <a:solidFill>
                  <a:srgbClr val="FFFFCC"/>
                </a:solidFill>
              </a:rPr>
              <a:t>P</a:t>
            </a:r>
            <a:r>
              <a:rPr kumimoji="1" lang="en-US" sz="3200" baseline="-25000">
                <a:solidFill>
                  <a:srgbClr val="FFFFCC"/>
                </a:solidFill>
              </a:rPr>
              <a:t>4</a:t>
            </a:r>
            <a:r>
              <a:rPr kumimoji="1" lang="en-US" sz="3200">
                <a:solidFill>
                  <a:srgbClr val="FFFFCC"/>
                </a:solidFill>
              </a:rPr>
              <a:t>O</a:t>
            </a:r>
            <a:r>
              <a:rPr kumimoji="1" lang="en-US" sz="3200" baseline="-25000">
                <a:solidFill>
                  <a:srgbClr val="FFFFCC"/>
                </a:solidFill>
              </a:rPr>
              <a:t>10</a:t>
            </a:r>
          </a:p>
        </p:txBody>
      </p:sp>
      <p:sp>
        <p:nvSpPr>
          <p:cNvPr id="21095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321675" cy="790575"/>
          </a:xfrm>
        </p:spPr>
        <p:txBody>
          <a:bodyPr/>
          <a:lstStyle/>
          <a:p>
            <a:r>
              <a:rPr lang="en-US" dirty="0" smtClean="0"/>
              <a:t>Molecular </a:t>
            </a:r>
            <a:r>
              <a:rPr lang="en-US" dirty="0"/>
              <a:t>Nomenclature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autoUpdateAnimBg="0"/>
      <p:bldP spid="210949" grpId="0" autoUpdateAnimBg="0"/>
      <p:bldP spid="2109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1026" descr="pertable"/>
          <p:cNvPicPr>
            <a:picLocks noChangeAspect="1" noChangeArrowheads="1"/>
          </p:cNvPicPr>
          <p:nvPr/>
        </p:nvPicPr>
        <p:blipFill>
          <a:blip r:embed="rId2" cstate="print"/>
          <a:srcRect b="26956"/>
          <a:stretch>
            <a:fillRect/>
          </a:stretch>
        </p:blipFill>
        <p:spPr bwMode="auto">
          <a:xfrm>
            <a:off x="36513" y="2817813"/>
            <a:ext cx="9107487" cy="3679825"/>
          </a:xfrm>
          <a:prstGeom prst="rect">
            <a:avLst/>
          </a:prstGeom>
          <a:noFill/>
        </p:spPr>
      </p:pic>
      <p:sp>
        <p:nvSpPr>
          <p:cNvPr id="229379" name="Rectangle 1027"/>
          <p:cNvSpPr>
            <a:spLocks noChangeArrowheads="1"/>
          </p:cNvSpPr>
          <p:nvPr/>
        </p:nvSpPr>
        <p:spPr bwMode="auto">
          <a:xfrm>
            <a:off x="7088188" y="3387725"/>
            <a:ext cx="495300" cy="482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None/>
            </a:pPr>
            <a:r>
              <a:rPr kumimoji="1" lang="en-US" sz="2400" b="1">
                <a:solidFill>
                  <a:srgbClr val="FFFFCC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229380" name="Rectangle 1028"/>
          <p:cNvSpPr>
            <a:spLocks noChangeArrowheads="1"/>
          </p:cNvSpPr>
          <p:nvPr/>
        </p:nvSpPr>
        <p:spPr bwMode="auto">
          <a:xfrm>
            <a:off x="7586663" y="3387725"/>
            <a:ext cx="495300" cy="482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None/>
            </a:pPr>
            <a:r>
              <a:rPr kumimoji="1" lang="en-US" sz="2400" b="1">
                <a:solidFill>
                  <a:srgbClr val="FFFFCC"/>
                </a:solidFill>
                <a:latin typeface="Times New Roman" pitchFamily="18" charset="0"/>
              </a:rPr>
              <a:t>O</a:t>
            </a:r>
          </a:p>
        </p:txBody>
      </p:sp>
      <p:sp>
        <p:nvSpPr>
          <p:cNvPr id="229381" name="Rectangle 1029"/>
          <p:cNvSpPr>
            <a:spLocks noChangeArrowheads="1"/>
          </p:cNvSpPr>
          <p:nvPr/>
        </p:nvSpPr>
        <p:spPr bwMode="auto">
          <a:xfrm>
            <a:off x="8080375" y="3387725"/>
            <a:ext cx="495300" cy="482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None/>
            </a:pPr>
            <a:r>
              <a:rPr kumimoji="1" lang="en-US" sz="2400" b="1">
                <a:solidFill>
                  <a:srgbClr val="FFFFCC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229382" name="Rectangle 1030"/>
          <p:cNvSpPr>
            <a:spLocks noChangeArrowheads="1"/>
          </p:cNvSpPr>
          <p:nvPr/>
        </p:nvSpPr>
        <p:spPr bwMode="auto">
          <a:xfrm>
            <a:off x="8080375" y="3878263"/>
            <a:ext cx="495300" cy="482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None/>
            </a:pPr>
            <a:r>
              <a:rPr kumimoji="1" lang="en-US" sz="2400" b="1">
                <a:solidFill>
                  <a:srgbClr val="FFFFCC"/>
                </a:solidFill>
                <a:latin typeface="Times New Roman" pitchFamily="18" charset="0"/>
              </a:rPr>
              <a:t>Cl</a:t>
            </a:r>
          </a:p>
        </p:txBody>
      </p:sp>
      <p:sp>
        <p:nvSpPr>
          <p:cNvPr id="229383" name="Rectangle 1031"/>
          <p:cNvSpPr>
            <a:spLocks noChangeArrowheads="1"/>
          </p:cNvSpPr>
          <p:nvPr/>
        </p:nvSpPr>
        <p:spPr bwMode="auto">
          <a:xfrm>
            <a:off x="8080375" y="4356100"/>
            <a:ext cx="495300" cy="482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None/>
            </a:pPr>
            <a:r>
              <a:rPr kumimoji="1" lang="en-US" sz="2400" b="1">
                <a:solidFill>
                  <a:srgbClr val="FFFFCC"/>
                </a:solidFill>
                <a:latin typeface="Times New Roman" pitchFamily="18" charset="0"/>
              </a:rPr>
              <a:t>Br</a:t>
            </a:r>
          </a:p>
        </p:txBody>
      </p:sp>
      <p:sp>
        <p:nvSpPr>
          <p:cNvPr id="229384" name="Rectangle 1032"/>
          <p:cNvSpPr>
            <a:spLocks noChangeArrowheads="1"/>
          </p:cNvSpPr>
          <p:nvPr/>
        </p:nvSpPr>
        <p:spPr bwMode="auto">
          <a:xfrm>
            <a:off x="8080375" y="4845050"/>
            <a:ext cx="495300" cy="482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None/>
            </a:pPr>
            <a:r>
              <a:rPr kumimoji="1" lang="en-US" sz="2400" b="1">
                <a:solidFill>
                  <a:srgbClr val="FFFFCC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229385" name="Rectangle 1033"/>
          <p:cNvSpPr>
            <a:spLocks noChangeArrowheads="1"/>
          </p:cNvSpPr>
          <p:nvPr/>
        </p:nvSpPr>
        <p:spPr bwMode="auto">
          <a:xfrm>
            <a:off x="115888" y="2890838"/>
            <a:ext cx="495300" cy="482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Monotype Sorts" pitchFamily="2" charset="2"/>
              <a:buNone/>
            </a:pPr>
            <a:r>
              <a:rPr kumimoji="1" lang="en-US" sz="2400" b="1">
                <a:solidFill>
                  <a:srgbClr val="FFFFCC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229386" name="Rectangle 1034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486775" cy="790575"/>
          </a:xfrm>
        </p:spPr>
        <p:txBody>
          <a:bodyPr/>
          <a:lstStyle/>
          <a:p>
            <a:r>
              <a:rPr lang="en-US" dirty="0" smtClean="0"/>
              <a:t>Molecular </a:t>
            </a:r>
            <a:r>
              <a:rPr lang="en-US" dirty="0"/>
              <a:t>Nomenclature</a:t>
            </a:r>
          </a:p>
        </p:txBody>
      </p:sp>
      <p:sp>
        <p:nvSpPr>
          <p:cNvPr id="229387" name="Rectangle 1035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1525588"/>
          </a:xfrm>
        </p:spPr>
        <p:txBody>
          <a:bodyPr/>
          <a:lstStyle/>
          <a:p>
            <a:r>
              <a:rPr lang="en-US" b="1"/>
              <a:t>The Seven Diatomic Elements</a:t>
            </a: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 sz="3600" b="1">
                <a:solidFill>
                  <a:schemeClr val="tx1"/>
                </a:solidFill>
                <a:latin typeface="Times New Roman" pitchFamily="18" charset="0"/>
              </a:rPr>
              <a:t>Br</a:t>
            </a:r>
            <a:r>
              <a:rPr lang="en-US" sz="3600" b="1" baseline="-2500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sz="3600" b="1">
                <a:solidFill>
                  <a:schemeClr val="tx1"/>
                </a:solidFill>
                <a:latin typeface="Times New Roman" pitchFamily="18" charset="0"/>
              </a:rPr>
              <a:t>  I</a:t>
            </a:r>
            <a:r>
              <a:rPr lang="en-US" sz="3600" b="1" baseline="-2500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sz="3600" b="1">
                <a:solidFill>
                  <a:schemeClr val="tx1"/>
                </a:solidFill>
                <a:latin typeface="Times New Roman" pitchFamily="18" charset="0"/>
              </a:rPr>
              <a:t>  N</a:t>
            </a:r>
            <a:r>
              <a:rPr lang="en-US" sz="3600" b="1" baseline="-2500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sz="3600" b="1">
                <a:solidFill>
                  <a:schemeClr val="tx1"/>
                </a:solidFill>
                <a:latin typeface="Times New Roman" pitchFamily="18" charset="0"/>
              </a:rPr>
              <a:t>  Cl</a:t>
            </a:r>
            <a:r>
              <a:rPr lang="en-US" sz="3600" b="1" baseline="-2500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sz="3600" b="1">
                <a:solidFill>
                  <a:schemeClr val="tx1"/>
                </a:solidFill>
                <a:latin typeface="Times New Roman" pitchFamily="18" charset="0"/>
              </a:rPr>
              <a:t>  H</a:t>
            </a:r>
            <a:r>
              <a:rPr lang="en-US" sz="3600" b="1" baseline="-2500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sz="3600" b="1">
                <a:solidFill>
                  <a:schemeClr val="tx1"/>
                </a:solidFill>
                <a:latin typeface="Times New Roman" pitchFamily="18" charset="0"/>
              </a:rPr>
              <a:t>  O</a:t>
            </a:r>
            <a:r>
              <a:rPr lang="en-US" sz="3600" b="1" baseline="-2500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sz="3600" b="1">
                <a:solidFill>
                  <a:schemeClr val="tx1"/>
                </a:solidFill>
                <a:latin typeface="Times New Roman" pitchFamily="18" charset="0"/>
              </a:rPr>
              <a:t>  F</a:t>
            </a:r>
            <a:r>
              <a:rPr lang="en-US" sz="3600" b="1" baseline="-25000">
                <a:solidFill>
                  <a:schemeClr val="tx1"/>
                </a:solidFill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9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9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7" grpId="0" build="p" autoUpdateAnimBg="0" advAuto="0"/>
    </p:bldLst>
  </p:timing>
</p:sld>
</file>

<file path=ppt/theme/theme1.xml><?xml version="1.0" encoding="utf-8"?>
<a:theme xmlns:a="http://schemas.openxmlformats.org/drawingml/2006/main" name="Contemporary Portrait">
  <a:themeElements>
    <a:clrScheme name="">
      <a:dk1>
        <a:srgbClr val="000000"/>
      </a:dk1>
      <a:lt1>
        <a:srgbClr val="FFFFCC"/>
      </a:lt1>
      <a:dk2>
        <a:srgbClr val="000066"/>
      </a:dk2>
      <a:lt2>
        <a:srgbClr val="FFCC00"/>
      </a:lt2>
      <a:accent1>
        <a:srgbClr val="FFCC00"/>
      </a:accent1>
      <a:accent2>
        <a:srgbClr val="FFCC00"/>
      </a:accent2>
      <a:accent3>
        <a:srgbClr val="AAAAB8"/>
      </a:accent3>
      <a:accent4>
        <a:srgbClr val="DADAAE"/>
      </a:accent4>
      <a:accent5>
        <a:srgbClr val="FFE2AA"/>
      </a:accent5>
      <a:accent6>
        <a:srgbClr val="E7B900"/>
      </a:accent6>
      <a:hlink>
        <a:srgbClr val="FFFF00"/>
      </a:hlink>
      <a:folHlink>
        <a:srgbClr val="3399FF"/>
      </a:folHlink>
    </a:clrScheme>
    <a:fontScheme name="Contemporary Portra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Contemporary Portrait</vt:lpstr>
      <vt:lpstr>Molecular Nomenclature</vt:lpstr>
      <vt:lpstr>Molecular Nomenclature</vt:lpstr>
      <vt:lpstr>Molecular Nomenclature</vt:lpstr>
      <vt:lpstr>Molecular Nomenclature</vt:lpstr>
      <vt:lpstr>Molecular Nomenclature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Nomenclature</dc:title>
  <dc:creator>Mshull</dc:creator>
  <cp:lastModifiedBy>Mshull</cp:lastModifiedBy>
  <cp:revision>1</cp:revision>
  <dcterms:created xsi:type="dcterms:W3CDTF">2014-02-19T12:49:38Z</dcterms:created>
  <dcterms:modified xsi:type="dcterms:W3CDTF">2014-02-19T12:50:41Z</dcterms:modified>
</cp:coreProperties>
</file>