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7"/>
  </p:notesMasterIdLst>
  <p:sldIdLst>
    <p:sldId id="257" r:id="rId3"/>
    <p:sldId id="258" r:id="rId4"/>
    <p:sldId id="268" r:id="rId5"/>
    <p:sldId id="259" r:id="rId6"/>
    <p:sldId id="260" r:id="rId7"/>
    <p:sldId id="262" r:id="rId8"/>
    <p:sldId id="263" r:id="rId9"/>
    <p:sldId id="264" r:id="rId10"/>
    <p:sldId id="270" r:id="rId11"/>
    <p:sldId id="271" r:id="rId12"/>
    <p:sldId id="272" r:id="rId13"/>
    <p:sldId id="273" r:id="rId14"/>
    <p:sldId id="274" r:id="rId15"/>
    <p:sldId id="275" r:id="rId16"/>
    <p:sldId id="276" r:id="rId17"/>
    <p:sldId id="277" r:id="rId18"/>
    <p:sldId id="278" r:id="rId19"/>
    <p:sldId id="280" r:id="rId20"/>
    <p:sldId id="281" r:id="rId21"/>
    <p:sldId id="282" r:id="rId22"/>
    <p:sldId id="283" r:id="rId23"/>
    <p:sldId id="265" r:id="rId24"/>
    <p:sldId id="266" r:id="rId25"/>
    <p:sldId id="26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jpe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jpe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4.jpe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93FC09-D230-4143-8058-77C66AD559D8}" type="datetimeFigureOut">
              <a:rPr lang="en-US" smtClean="0"/>
              <a:pPr/>
              <a:t>3/8/2017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FA6240-C235-47A8-916E-0D15459874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3810" name="Rectangle 2"/>
          <p:cNvSpPr>
            <a:spLocks noGrp="1" noRot="1" noChangeAspect="1" noChangeArrowheads="1" noTextEdit="1"/>
          </p:cNvSpPr>
          <p:nvPr>
            <p:ph type="sldImg"/>
          </p:nvPr>
        </p:nvSpPr>
        <p:spPr>
          <a:xfrm>
            <a:off x="1150938" y="692150"/>
            <a:ext cx="4556125" cy="3416300"/>
          </a:xfrm>
          <a:ln/>
        </p:spPr>
      </p:sp>
      <p:sp>
        <p:nvSpPr>
          <p:cNvPr id="114381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2978" name="Rectangle 2"/>
          <p:cNvSpPr>
            <a:spLocks noGrp="1" noRot="1" noChangeAspect="1" noChangeArrowheads="1" noTextEdit="1"/>
          </p:cNvSpPr>
          <p:nvPr>
            <p:ph type="sldImg"/>
          </p:nvPr>
        </p:nvSpPr>
        <p:spPr>
          <a:xfrm>
            <a:off x="1150938" y="692150"/>
            <a:ext cx="4556125" cy="3416300"/>
          </a:xfrm>
          <a:ln/>
        </p:spPr>
      </p:sp>
      <p:sp>
        <p:nvSpPr>
          <p:cNvPr id="10229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22" name="Rectangle 2"/>
          <p:cNvSpPr>
            <a:spLocks noGrp="1" noRot="1" noChangeAspect="1" noChangeArrowheads="1" noTextEdit="1"/>
          </p:cNvSpPr>
          <p:nvPr>
            <p:ph type="sldImg"/>
          </p:nvPr>
        </p:nvSpPr>
        <p:spPr>
          <a:xfrm>
            <a:off x="1150938" y="692150"/>
            <a:ext cx="4556125" cy="3416300"/>
          </a:xfrm>
          <a:ln/>
        </p:spPr>
      </p:sp>
      <p:sp>
        <p:nvSpPr>
          <p:cNvPr id="1029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170" name="Rectangle 2"/>
          <p:cNvSpPr>
            <a:spLocks noGrp="1" noRot="1" noChangeAspect="1" noChangeArrowheads="1" noTextEdit="1"/>
          </p:cNvSpPr>
          <p:nvPr>
            <p:ph type="sldImg"/>
          </p:nvPr>
        </p:nvSpPr>
        <p:spPr>
          <a:xfrm>
            <a:off x="1150938" y="692150"/>
            <a:ext cx="4556125" cy="3416300"/>
          </a:xfrm>
          <a:ln/>
        </p:spPr>
      </p:sp>
      <p:sp>
        <p:nvSpPr>
          <p:cNvPr id="10311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slide" Target="../slides/slide2.xml"/><Relationship Id="rId4" Type="http://schemas.openxmlformats.org/officeDocument/2006/relationships/slide" Target="../slides/slide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5" Type="http://schemas.openxmlformats.org/officeDocument/2006/relationships/slide" Target="../slides/slide2.xml"/><Relationship Id="rId4" Type="http://schemas.openxmlformats.org/officeDocument/2006/relationships/slide" Target="../slides/slide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6509" name="Text Box 13"/>
          <p:cNvSpPr txBox="1">
            <a:spLocks noChangeArrowheads="1"/>
          </p:cNvSpPr>
          <p:nvPr userDrawn="1"/>
        </p:nvSpPr>
        <p:spPr bwMode="auto">
          <a:xfrm>
            <a:off x="5283200" y="6643688"/>
            <a:ext cx="3048000" cy="214312"/>
          </a:xfrm>
          <a:prstGeom prst="rect">
            <a:avLst/>
          </a:prstGeom>
          <a:noFill/>
          <a:ln w="12700">
            <a:noFill/>
            <a:miter lim="800000"/>
            <a:headEnd/>
            <a:tailEnd/>
          </a:ln>
          <a:effectLst/>
        </p:spPr>
        <p:txBody>
          <a:bodyPr>
            <a:spAutoFit/>
          </a:bodyPr>
          <a:lstStyle/>
          <a:p>
            <a:pPr eaLnBrk="0" fontAlgn="base" hangingPunct="0">
              <a:spcBef>
                <a:spcPct val="0"/>
              </a:spcBef>
              <a:spcAft>
                <a:spcPct val="0"/>
              </a:spcAft>
            </a:pPr>
            <a:r>
              <a:rPr lang="en-US" sz="800">
                <a:solidFill>
                  <a:srgbClr val="FFFFFF"/>
                </a:solidFill>
              </a:rPr>
              <a:t>Copyright © by Holt, Rinehart and Winston. All rights reserved.</a:t>
            </a:r>
          </a:p>
        </p:txBody>
      </p:sp>
      <p:pic>
        <p:nvPicPr>
          <p:cNvPr id="106510" name="Picture 14"/>
          <p:cNvPicPr>
            <a:picLocks noChangeAspect="1" noChangeArrowheads="1"/>
          </p:cNvPicPr>
          <p:nvPr userDrawn="1"/>
        </p:nvPicPr>
        <p:blipFill>
          <a:blip r:embed="rId2" cstate="print"/>
          <a:srcRect/>
          <a:stretch>
            <a:fillRect/>
          </a:stretch>
        </p:blipFill>
        <p:spPr bwMode="auto">
          <a:xfrm>
            <a:off x="6350000" y="6248400"/>
            <a:ext cx="1792288" cy="393700"/>
          </a:xfrm>
          <a:prstGeom prst="rect">
            <a:avLst/>
          </a:prstGeom>
          <a:noFill/>
          <a:ln w="9525">
            <a:noFill/>
            <a:miter lim="800000"/>
            <a:headEnd/>
            <a:tailEnd/>
          </a:ln>
        </p:spPr>
      </p:pic>
      <p:sp>
        <p:nvSpPr>
          <p:cNvPr id="106511" name="Rectangle 15"/>
          <p:cNvSpPr>
            <a:spLocks noChangeArrowheads="1"/>
          </p:cNvSpPr>
          <p:nvPr userDrawn="1"/>
        </p:nvSpPr>
        <p:spPr bwMode="auto">
          <a:xfrm>
            <a:off x="6483350" y="6278563"/>
            <a:ext cx="1524000" cy="274637"/>
          </a:xfrm>
          <a:prstGeom prst="rect">
            <a:avLst/>
          </a:prstGeom>
          <a:noFill/>
          <a:ln w="12700">
            <a:noFill/>
            <a:miter lim="800000"/>
            <a:headEnd/>
            <a:tailEnd/>
          </a:ln>
          <a:effectLst/>
        </p:spPr>
        <p:txBody>
          <a:bodyPr>
            <a:spAutoFit/>
          </a:bodyPr>
          <a:lstStyle/>
          <a:p>
            <a:pPr algn="ctr" eaLnBrk="0" fontAlgn="base" hangingPunct="0">
              <a:spcBef>
                <a:spcPct val="0"/>
              </a:spcBef>
              <a:spcAft>
                <a:spcPct val="0"/>
              </a:spcAft>
            </a:pPr>
            <a:r>
              <a:rPr lang="en-US" sz="1200" b="1">
                <a:solidFill>
                  <a:srgbClr val="000099"/>
                </a:solidFill>
              </a:rPr>
              <a:t>Resources</a:t>
            </a:r>
            <a:endParaRPr lang="en-US" sz="1000" b="1">
              <a:solidFill>
                <a:srgbClr val="000099"/>
              </a:solidFill>
            </a:endParaRPr>
          </a:p>
        </p:txBody>
      </p:sp>
      <p:pic>
        <p:nvPicPr>
          <p:cNvPr id="106512" name="Picture 16"/>
          <p:cNvPicPr>
            <a:picLocks noChangeAspect="1" noChangeArrowheads="1"/>
          </p:cNvPicPr>
          <p:nvPr userDrawn="1"/>
        </p:nvPicPr>
        <p:blipFill>
          <a:blip r:embed="rId3" cstate="print"/>
          <a:srcRect/>
          <a:stretch>
            <a:fillRect/>
          </a:stretch>
        </p:blipFill>
        <p:spPr bwMode="auto">
          <a:xfrm>
            <a:off x="4445000" y="6248400"/>
            <a:ext cx="1792288" cy="393700"/>
          </a:xfrm>
          <a:prstGeom prst="rect">
            <a:avLst/>
          </a:prstGeom>
          <a:noFill/>
        </p:spPr>
      </p:pic>
      <p:sp>
        <p:nvSpPr>
          <p:cNvPr id="106513" name="Rectangle 17"/>
          <p:cNvSpPr>
            <a:spLocks noChangeArrowheads="1"/>
          </p:cNvSpPr>
          <p:nvPr userDrawn="1"/>
        </p:nvSpPr>
        <p:spPr bwMode="auto">
          <a:xfrm>
            <a:off x="4597400" y="6278563"/>
            <a:ext cx="1524000" cy="274637"/>
          </a:xfrm>
          <a:prstGeom prst="rect">
            <a:avLst/>
          </a:prstGeom>
          <a:noFill/>
          <a:ln w="12700">
            <a:noFill/>
            <a:miter lim="800000"/>
            <a:headEnd/>
            <a:tailEnd/>
          </a:ln>
          <a:effectLst/>
        </p:spPr>
        <p:txBody>
          <a:bodyPr>
            <a:spAutoFit/>
          </a:bodyPr>
          <a:lstStyle/>
          <a:p>
            <a:pPr algn="ctr" eaLnBrk="0" fontAlgn="base" hangingPunct="0">
              <a:spcBef>
                <a:spcPct val="0"/>
              </a:spcBef>
              <a:spcAft>
                <a:spcPct val="0"/>
              </a:spcAft>
            </a:pPr>
            <a:r>
              <a:rPr lang="en-US" sz="1200" b="1">
                <a:solidFill>
                  <a:srgbClr val="000099"/>
                </a:solidFill>
              </a:rPr>
              <a:t>Chapter menu</a:t>
            </a:r>
            <a:endParaRPr lang="en-US" sz="1000" b="1">
              <a:solidFill>
                <a:srgbClr val="000099"/>
              </a:solidFill>
            </a:endParaRPr>
          </a:p>
        </p:txBody>
      </p:sp>
      <p:sp>
        <p:nvSpPr>
          <p:cNvPr id="106514" name="AutoShape 18">
            <a:hlinkClick r:id="rId4" action="ppaction://hlinksldjump" highlightClick="1"/>
          </p:cNvPr>
          <p:cNvSpPr>
            <a:spLocks noChangeArrowheads="1"/>
          </p:cNvSpPr>
          <p:nvPr userDrawn="1"/>
        </p:nvSpPr>
        <p:spPr bwMode="auto">
          <a:xfrm>
            <a:off x="4445000" y="6278563"/>
            <a:ext cx="1792288" cy="274637"/>
          </a:xfrm>
          <a:prstGeom prst="actionButtonBlank">
            <a:avLst/>
          </a:prstGeom>
          <a:noFill/>
          <a:ln w="12700">
            <a:noFill/>
            <a:miter lim="800000"/>
            <a:headEnd/>
            <a:tailEnd/>
          </a:ln>
          <a:effectLst/>
        </p:spPr>
        <p:txBody>
          <a:bodyPr wrap="none" anchor="ctr"/>
          <a:lstStyle/>
          <a:p>
            <a:pPr eaLnBrk="0" fontAlgn="base" hangingPunct="0">
              <a:spcBef>
                <a:spcPct val="0"/>
              </a:spcBef>
              <a:spcAft>
                <a:spcPct val="0"/>
              </a:spcAft>
            </a:pPr>
            <a:endParaRPr lang="en-US" sz="4000" baseline="-25000">
              <a:solidFill>
                <a:srgbClr val="000000"/>
              </a:solidFill>
            </a:endParaRPr>
          </a:p>
        </p:txBody>
      </p:sp>
      <p:sp>
        <p:nvSpPr>
          <p:cNvPr id="106515" name="AutoShape 19">
            <a:hlinkClick r:id="rId5" action="ppaction://hlinksldjump" highlightClick="1"/>
          </p:cNvPr>
          <p:cNvSpPr>
            <a:spLocks noChangeArrowheads="1"/>
          </p:cNvSpPr>
          <p:nvPr userDrawn="1"/>
        </p:nvSpPr>
        <p:spPr bwMode="auto">
          <a:xfrm>
            <a:off x="6350000" y="6278563"/>
            <a:ext cx="1792288" cy="274637"/>
          </a:xfrm>
          <a:prstGeom prst="actionButtonBlank">
            <a:avLst/>
          </a:prstGeom>
          <a:noFill/>
          <a:ln w="12700">
            <a:noFill/>
            <a:miter lim="800000"/>
            <a:headEnd/>
            <a:tailEnd/>
          </a:ln>
          <a:effectLst/>
        </p:spPr>
        <p:txBody>
          <a:bodyPr wrap="none" anchor="ctr"/>
          <a:lstStyle/>
          <a:p>
            <a:pPr eaLnBrk="0" fontAlgn="base" hangingPunct="0">
              <a:spcBef>
                <a:spcPct val="0"/>
              </a:spcBef>
              <a:spcAft>
                <a:spcPct val="0"/>
              </a:spcAft>
            </a:pPr>
            <a:endParaRPr lang="en-US" sz="4000" baseline="-25000">
              <a:solidFill>
                <a:srgbClr val="000000"/>
              </a:solidFill>
            </a:endParaRPr>
          </a:p>
        </p:txBody>
      </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066800"/>
            <a:ext cx="194945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69595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79970" name="Text Box 2"/>
          <p:cNvSpPr txBox="1">
            <a:spLocks noChangeArrowheads="1"/>
          </p:cNvSpPr>
          <p:nvPr/>
        </p:nvSpPr>
        <p:spPr bwMode="auto">
          <a:xfrm>
            <a:off x="5334000" y="6638925"/>
            <a:ext cx="3048000" cy="214313"/>
          </a:xfrm>
          <a:prstGeom prst="rect">
            <a:avLst/>
          </a:prstGeom>
          <a:noFill/>
          <a:ln w="12700">
            <a:noFill/>
            <a:miter lim="800000"/>
            <a:headEnd/>
            <a:tailEnd/>
          </a:ln>
          <a:effectLst/>
        </p:spPr>
        <p:txBody>
          <a:bodyPr>
            <a:spAutoFit/>
          </a:bodyPr>
          <a:lstStyle/>
          <a:p>
            <a:pPr eaLnBrk="0" fontAlgn="base" hangingPunct="0">
              <a:spcBef>
                <a:spcPct val="0"/>
              </a:spcBef>
              <a:spcAft>
                <a:spcPct val="0"/>
              </a:spcAft>
            </a:pPr>
            <a:r>
              <a:rPr lang="en-US" sz="800">
                <a:solidFill>
                  <a:srgbClr val="FFFFFF"/>
                </a:solidFill>
                <a:latin typeface="Arial" charset="0"/>
              </a:rPr>
              <a:t>Copyright © by Holt, Rinehart and Winston. All rights reserved.</a:t>
            </a:r>
          </a:p>
        </p:txBody>
      </p:sp>
      <p:pic>
        <p:nvPicPr>
          <p:cNvPr id="979971" name="Picture 3"/>
          <p:cNvPicPr>
            <a:picLocks noChangeAspect="1" noChangeArrowheads="1"/>
          </p:cNvPicPr>
          <p:nvPr/>
        </p:nvPicPr>
        <p:blipFill>
          <a:blip r:embed="rId2" cstate="print"/>
          <a:srcRect/>
          <a:stretch>
            <a:fillRect/>
          </a:stretch>
        </p:blipFill>
        <p:spPr bwMode="auto">
          <a:xfrm>
            <a:off x="6350000" y="6243638"/>
            <a:ext cx="1792288" cy="393700"/>
          </a:xfrm>
          <a:prstGeom prst="rect">
            <a:avLst/>
          </a:prstGeom>
          <a:noFill/>
          <a:ln w="9525">
            <a:noFill/>
            <a:miter lim="800000"/>
            <a:headEnd/>
            <a:tailEnd/>
          </a:ln>
        </p:spPr>
      </p:pic>
      <p:sp>
        <p:nvSpPr>
          <p:cNvPr id="979972" name="Rectangle 4"/>
          <p:cNvSpPr>
            <a:spLocks noChangeArrowheads="1"/>
          </p:cNvSpPr>
          <p:nvPr/>
        </p:nvSpPr>
        <p:spPr bwMode="auto">
          <a:xfrm>
            <a:off x="6483350" y="6273800"/>
            <a:ext cx="1524000" cy="274638"/>
          </a:xfrm>
          <a:prstGeom prst="rect">
            <a:avLst/>
          </a:prstGeom>
          <a:noFill/>
          <a:ln w="12700">
            <a:noFill/>
            <a:miter lim="800000"/>
            <a:headEnd/>
            <a:tailEnd/>
          </a:ln>
          <a:effectLst/>
        </p:spPr>
        <p:txBody>
          <a:bodyPr>
            <a:spAutoFit/>
          </a:bodyPr>
          <a:lstStyle/>
          <a:p>
            <a:pPr algn="ctr" eaLnBrk="0" fontAlgn="base" hangingPunct="0">
              <a:spcBef>
                <a:spcPct val="0"/>
              </a:spcBef>
              <a:spcAft>
                <a:spcPct val="0"/>
              </a:spcAft>
            </a:pPr>
            <a:r>
              <a:rPr lang="en-US" sz="1200" b="1">
                <a:solidFill>
                  <a:srgbClr val="000099"/>
                </a:solidFill>
                <a:latin typeface="Arial" charset="0"/>
              </a:rPr>
              <a:t>Resources</a:t>
            </a:r>
            <a:endParaRPr lang="en-US" sz="1000" b="1">
              <a:solidFill>
                <a:srgbClr val="000099"/>
              </a:solidFill>
              <a:latin typeface="Arial" charset="0"/>
            </a:endParaRPr>
          </a:p>
        </p:txBody>
      </p:sp>
      <p:pic>
        <p:nvPicPr>
          <p:cNvPr id="979973" name="Picture 5"/>
          <p:cNvPicPr>
            <a:picLocks noChangeAspect="1" noChangeArrowheads="1"/>
          </p:cNvPicPr>
          <p:nvPr/>
        </p:nvPicPr>
        <p:blipFill>
          <a:blip r:embed="rId3" cstate="print"/>
          <a:srcRect/>
          <a:stretch>
            <a:fillRect/>
          </a:stretch>
        </p:blipFill>
        <p:spPr bwMode="auto">
          <a:xfrm>
            <a:off x="4445000" y="6243638"/>
            <a:ext cx="1792288" cy="393700"/>
          </a:xfrm>
          <a:prstGeom prst="rect">
            <a:avLst/>
          </a:prstGeom>
          <a:noFill/>
        </p:spPr>
      </p:pic>
      <p:sp>
        <p:nvSpPr>
          <p:cNvPr id="979974" name="Rectangle 6"/>
          <p:cNvSpPr>
            <a:spLocks noChangeArrowheads="1"/>
          </p:cNvSpPr>
          <p:nvPr/>
        </p:nvSpPr>
        <p:spPr bwMode="auto">
          <a:xfrm>
            <a:off x="4597400" y="6273800"/>
            <a:ext cx="1524000" cy="274638"/>
          </a:xfrm>
          <a:prstGeom prst="rect">
            <a:avLst/>
          </a:prstGeom>
          <a:noFill/>
          <a:ln w="12700">
            <a:noFill/>
            <a:miter lim="800000"/>
            <a:headEnd/>
            <a:tailEnd/>
          </a:ln>
          <a:effectLst/>
        </p:spPr>
        <p:txBody>
          <a:bodyPr>
            <a:spAutoFit/>
          </a:bodyPr>
          <a:lstStyle/>
          <a:p>
            <a:pPr algn="ctr" eaLnBrk="0" fontAlgn="base" hangingPunct="0">
              <a:spcBef>
                <a:spcPct val="0"/>
              </a:spcBef>
              <a:spcAft>
                <a:spcPct val="0"/>
              </a:spcAft>
            </a:pPr>
            <a:r>
              <a:rPr lang="en-US" sz="1200" b="1">
                <a:solidFill>
                  <a:srgbClr val="000099"/>
                </a:solidFill>
                <a:latin typeface="Arial" charset="0"/>
              </a:rPr>
              <a:t>Chapter menu</a:t>
            </a:r>
            <a:endParaRPr lang="en-US" sz="1000" b="1">
              <a:solidFill>
                <a:srgbClr val="000099"/>
              </a:solidFill>
              <a:latin typeface="Arial" charset="0"/>
            </a:endParaRPr>
          </a:p>
        </p:txBody>
      </p:sp>
      <p:sp>
        <p:nvSpPr>
          <p:cNvPr id="979975" name="AutoShape 7">
            <a:hlinkClick r:id="rId4" action="ppaction://hlinksldjump"/>
          </p:cNvPr>
          <p:cNvSpPr>
            <a:spLocks noChangeArrowheads="1"/>
          </p:cNvSpPr>
          <p:nvPr/>
        </p:nvSpPr>
        <p:spPr bwMode="auto">
          <a:xfrm>
            <a:off x="4495800" y="6281738"/>
            <a:ext cx="1716088" cy="274637"/>
          </a:xfrm>
          <a:prstGeom prst="actionButtonBlank">
            <a:avLst/>
          </a:prstGeom>
          <a:noFill/>
          <a:ln w="12700">
            <a:noFill/>
            <a:miter lim="800000"/>
            <a:headEnd/>
            <a:tailEnd/>
          </a:ln>
          <a:effectLst/>
        </p:spPr>
        <p:txBody>
          <a:bodyPr wrap="none" anchor="ctr"/>
          <a:lstStyle/>
          <a:p>
            <a:pPr eaLnBrk="0" fontAlgn="base" hangingPunct="0">
              <a:spcBef>
                <a:spcPct val="0"/>
              </a:spcBef>
              <a:spcAft>
                <a:spcPct val="0"/>
              </a:spcAft>
            </a:pPr>
            <a:endParaRPr lang="en-US" sz="4000" baseline="-25000">
              <a:solidFill>
                <a:srgbClr val="000000"/>
              </a:solidFill>
              <a:latin typeface="Arial" charset="0"/>
            </a:endParaRPr>
          </a:p>
        </p:txBody>
      </p:sp>
      <p:sp>
        <p:nvSpPr>
          <p:cNvPr id="979976" name="AutoShape 8">
            <a:hlinkClick r:id="rId5" action="ppaction://hlinksldjump"/>
          </p:cNvPr>
          <p:cNvSpPr>
            <a:spLocks noChangeArrowheads="1"/>
          </p:cNvSpPr>
          <p:nvPr/>
        </p:nvSpPr>
        <p:spPr bwMode="auto">
          <a:xfrm>
            <a:off x="6386513" y="6299200"/>
            <a:ext cx="1716087" cy="274638"/>
          </a:xfrm>
          <a:prstGeom prst="actionButtonBlank">
            <a:avLst/>
          </a:prstGeom>
          <a:noFill/>
          <a:ln w="12700">
            <a:noFill/>
            <a:miter lim="800000"/>
            <a:headEnd/>
            <a:tailEnd/>
          </a:ln>
          <a:effectLst/>
        </p:spPr>
        <p:txBody>
          <a:bodyPr wrap="none" anchor="ctr"/>
          <a:lstStyle/>
          <a:p>
            <a:pPr eaLnBrk="0" fontAlgn="base" hangingPunct="0">
              <a:spcBef>
                <a:spcPct val="0"/>
              </a:spcBef>
              <a:spcAft>
                <a:spcPct val="0"/>
              </a:spcAft>
            </a:pPr>
            <a:endParaRPr lang="en-US" sz="4000" baseline="-25000">
              <a:solidFill>
                <a:srgbClr val="000000"/>
              </a:solidFill>
              <a:latin typeface="Arial"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66800"/>
            <a:ext cx="2057400" cy="5059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066800"/>
            <a:ext cx="6019800" cy="50593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112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slide" Target="../slides/slide2.xml"/><Relationship Id="rId2" Type="http://schemas.openxmlformats.org/officeDocument/2006/relationships/slideLayout" Target="../slideLayouts/slideLayout2.xml"/><Relationship Id="rId16" Type="http://schemas.openxmlformats.org/officeDocument/2006/relationships/slide" Target="../slides/slide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slide" Target="../slides/slide2.xml"/><Relationship Id="rId2" Type="http://schemas.openxmlformats.org/officeDocument/2006/relationships/slideLayout" Target="../slideLayouts/slideLayout13.xml"/><Relationship Id="rId16" Type="http://schemas.openxmlformats.org/officeDocument/2006/relationships/slide" Target="../slides/slide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bright="-38000" contrast="-35000"/>
          </a:blip>
          <a:srcRect/>
          <a:stretch>
            <a:fillRect/>
          </a:stretch>
        </a:blipFill>
        <a:effectLst/>
      </p:bgPr>
    </p:bg>
    <p:spTree>
      <p:nvGrpSpPr>
        <p:cNvPr id="1" name=""/>
        <p:cNvGrpSpPr/>
        <p:nvPr/>
      </p:nvGrpSpPr>
      <p:grpSpPr>
        <a:xfrm>
          <a:off x="0" y="0"/>
          <a:ext cx="0" cy="0"/>
          <a:chOff x="0" y="0"/>
          <a:chExt cx="0" cy="0"/>
        </a:xfrm>
      </p:grpSpPr>
      <p:sp>
        <p:nvSpPr>
          <p:cNvPr id="1039" name="Text Box 15"/>
          <p:cNvSpPr txBox="1">
            <a:spLocks noChangeArrowheads="1"/>
          </p:cNvSpPr>
          <p:nvPr userDrawn="1"/>
        </p:nvSpPr>
        <p:spPr bwMode="auto">
          <a:xfrm>
            <a:off x="5283200" y="6643688"/>
            <a:ext cx="3048000" cy="214312"/>
          </a:xfrm>
          <a:prstGeom prst="rect">
            <a:avLst/>
          </a:prstGeom>
          <a:noFill/>
          <a:ln w="12700">
            <a:noFill/>
            <a:miter lim="800000"/>
            <a:headEnd/>
            <a:tailEnd/>
          </a:ln>
          <a:effectLst/>
        </p:spPr>
        <p:txBody>
          <a:bodyPr>
            <a:spAutoFit/>
          </a:bodyPr>
          <a:lstStyle/>
          <a:p>
            <a:pPr eaLnBrk="0" fontAlgn="base" hangingPunct="0">
              <a:spcBef>
                <a:spcPct val="0"/>
              </a:spcBef>
              <a:spcAft>
                <a:spcPct val="0"/>
              </a:spcAft>
            </a:pPr>
            <a:r>
              <a:rPr lang="en-US" sz="800">
                <a:solidFill>
                  <a:srgbClr val="FFFFFF"/>
                </a:solidFill>
              </a:rPr>
              <a:t>Copyright © by Holt, Rinehart and Winston. All rights reserved.</a:t>
            </a:r>
          </a:p>
        </p:txBody>
      </p:sp>
      <p:pic>
        <p:nvPicPr>
          <p:cNvPr id="1040" name="Picture 16"/>
          <p:cNvPicPr>
            <a:picLocks noChangeAspect="1" noChangeArrowheads="1"/>
          </p:cNvPicPr>
          <p:nvPr userDrawn="1"/>
        </p:nvPicPr>
        <p:blipFill>
          <a:blip r:embed="rId14" cstate="print"/>
          <a:srcRect/>
          <a:stretch>
            <a:fillRect/>
          </a:stretch>
        </p:blipFill>
        <p:spPr bwMode="auto">
          <a:xfrm>
            <a:off x="6350000" y="6248400"/>
            <a:ext cx="1792288" cy="393700"/>
          </a:xfrm>
          <a:prstGeom prst="rect">
            <a:avLst/>
          </a:prstGeom>
          <a:noFill/>
          <a:ln w="9525">
            <a:noFill/>
            <a:miter lim="800000"/>
            <a:headEnd/>
            <a:tailEnd/>
          </a:ln>
        </p:spPr>
      </p:pic>
      <p:sp>
        <p:nvSpPr>
          <p:cNvPr id="1041" name="Rectangle 17"/>
          <p:cNvSpPr>
            <a:spLocks noChangeArrowheads="1"/>
          </p:cNvSpPr>
          <p:nvPr userDrawn="1"/>
        </p:nvSpPr>
        <p:spPr bwMode="auto">
          <a:xfrm>
            <a:off x="6483350" y="6278563"/>
            <a:ext cx="1524000" cy="274637"/>
          </a:xfrm>
          <a:prstGeom prst="rect">
            <a:avLst/>
          </a:prstGeom>
          <a:noFill/>
          <a:ln w="12700">
            <a:noFill/>
            <a:miter lim="800000"/>
            <a:headEnd/>
            <a:tailEnd/>
          </a:ln>
          <a:effectLst/>
        </p:spPr>
        <p:txBody>
          <a:bodyPr>
            <a:spAutoFit/>
          </a:bodyPr>
          <a:lstStyle/>
          <a:p>
            <a:pPr algn="ctr" eaLnBrk="0" fontAlgn="base" hangingPunct="0">
              <a:spcBef>
                <a:spcPct val="0"/>
              </a:spcBef>
              <a:spcAft>
                <a:spcPct val="0"/>
              </a:spcAft>
            </a:pPr>
            <a:r>
              <a:rPr lang="en-US" sz="1200" b="1">
                <a:solidFill>
                  <a:srgbClr val="000099"/>
                </a:solidFill>
              </a:rPr>
              <a:t>Resources</a:t>
            </a:r>
            <a:endParaRPr lang="en-US" sz="1000" b="1">
              <a:solidFill>
                <a:srgbClr val="000099"/>
              </a:solidFill>
            </a:endParaRPr>
          </a:p>
        </p:txBody>
      </p:sp>
      <p:pic>
        <p:nvPicPr>
          <p:cNvPr id="1042" name="Picture 18"/>
          <p:cNvPicPr>
            <a:picLocks noChangeAspect="1" noChangeArrowheads="1"/>
          </p:cNvPicPr>
          <p:nvPr userDrawn="1"/>
        </p:nvPicPr>
        <p:blipFill>
          <a:blip r:embed="rId15" cstate="print"/>
          <a:srcRect/>
          <a:stretch>
            <a:fillRect/>
          </a:stretch>
        </p:blipFill>
        <p:spPr bwMode="auto">
          <a:xfrm>
            <a:off x="4445000" y="6248400"/>
            <a:ext cx="1792288" cy="393700"/>
          </a:xfrm>
          <a:prstGeom prst="rect">
            <a:avLst/>
          </a:prstGeom>
          <a:noFill/>
        </p:spPr>
      </p:pic>
      <p:sp>
        <p:nvSpPr>
          <p:cNvPr id="1043" name="Rectangle 19"/>
          <p:cNvSpPr>
            <a:spLocks noChangeArrowheads="1"/>
          </p:cNvSpPr>
          <p:nvPr userDrawn="1"/>
        </p:nvSpPr>
        <p:spPr bwMode="auto">
          <a:xfrm>
            <a:off x="4597400" y="6278563"/>
            <a:ext cx="1524000" cy="274637"/>
          </a:xfrm>
          <a:prstGeom prst="rect">
            <a:avLst/>
          </a:prstGeom>
          <a:noFill/>
          <a:ln w="12700">
            <a:noFill/>
            <a:miter lim="800000"/>
            <a:headEnd/>
            <a:tailEnd/>
          </a:ln>
          <a:effectLst/>
        </p:spPr>
        <p:txBody>
          <a:bodyPr>
            <a:spAutoFit/>
          </a:bodyPr>
          <a:lstStyle/>
          <a:p>
            <a:pPr algn="ctr" eaLnBrk="0" fontAlgn="base" hangingPunct="0">
              <a:spcBef>
                <a:spcPct val="0"/>
              </a:spcBef>
              <a:spcAft>
                <a:spcPct val="0"/>
              </a:spcAft>
            </a:pPr>
            <a:r>
              <a:rPr lang="en-US" sz="1200" b="1">
                <a:solidFill>
                  <a:srgbClr val="000099"/>
                </a:solidFill>
              </a:rPr>
              <a:t>Chapter menu</a:t>
            </a:r>
            <a:endParaRPr lang="en-US" sz="1000" b="1">
              <a:solidFill>
                <a:srgbClr val="000099"/>
              </a:solidFill>
            </a:endParaRPr>
          </a:p>
        </p:txBody>
      </p:sp>
      <p:sp>
        <p:nvSpPr>
          <p:cNvPr id="1044" name="AutoShape 20">
            <a:hlinkClick r:id="rId16" action="ppaction://hlinksldjump" highlightClick="1"/>
          </p:cNvPr>
          <p:cNvSpPr>
            <a:spLocks noChangeArrowheads="1"/>
          </p:cNvSpPr>
          <p:nvPr userDrawn="1"/>
        </p:nvSpPr>
        <p:spPr bwMode="auto">
          <a:xfrm>
            <a:off x="4445000" y="6278563"/>
            <a:ext cx="1792288" cy="274637"/>
          </a:xfrm>
          <a:prstGeom prst="actionButtonBlank">
            <a:avLst/>
          </a:prstGeom>
          <a:noFill/>
          <a:ln w="12700">
            <a:noFill/>
            <a:miter lim="800000"/>
            <a:headEnd/>
            <a:tailEnd/>
          </a:ln>
          <a:effectLst/>
        </p:spPr>
        <p:txBody>
          <a:bodyPr wrap="none" anchor="ctr"/>
          <a:lstStyle/>
          <a:p>
            <a:pPr eaLnBrk="0" fontAlgn="base" hangingPunct="0">
              <a:spcBef>
                <a:spcPct val="0"/>
              </a:spcBef>
              <a:spcAft>
                <a:spcPct val="0"/>
              </a:spcAft>
            </a:pPr>
            <a:endParaRPr lang="en-US" sz="4000" baseline="-25000">
              <a:solidFill>
                <a:srgbClr val="000000"/>
              </a:solidFill>
            </a:endParaRPr>
          </a:p>
        </p:txBody>
      </p:sp>
      <p:sp>
        <p:nvSpPr>
          <p:cNvPr id="1045" name="AutoShape 21">
            <a:hlinkClick r:id="rId17" action="ppaction://hlinksldjump" highlightClick="1"/>
          </p:cNvPr>
          <p:cNvSpPr>
            <a:spLocks noChangeArrowheads="1"/>
          </p:cNvSpPr>
          <p:nvPr userDrawn="1"/>
        </p:nvSpPr>
        <p:spPr bwMode="auto">
          <a:xfrm>
            <a:off x="6350000" y="6278563"/>
            <a:ext cx="1792288" cy="274637"/>
          </a:xfrm>
          <a:prstGeom prst="actionButtonBlank">
            <a:avLst/>
          </a:prstGeom>
          <a:noFill/>
          <a:ln w="12700">
            <a:noFill/>
            <a:miter lim="800000"/>
            <a:headEnd/>
            <a:tailEnd/>
          </a:ln>
          <a:effectLst/>
        </p:spPr>
        <p:txBody>
          <a:bodyPr wrap="none" anchor="ctr"/>
          <a:lstStyle/>
          <a:p>
            <a:pPr eaLnBrk="0" fontAlgn="base" hangingPunct="0">
              <a:spcBef>
                <a:spcPct val="0"/>
              </a:spcBef>
              <a:spcAft>
                <a:spcPct val="0"/>
              </a:spcAft>
            </a:pPr>
            <a:endParaRPr lang="en-US" sz="4000" baseline="-25000">
              <a:solidFill>
                <a:srgbClr val="000000"/>
              </a:solidFill>
            </a:endParaRPr>
          </a:p>
        </p:txBody>
      </p:sp>
      <p:sp>
        <p:nvSpPr>
          <p:cNvPr id="1046" name="Rectangle 22"/>
          <p:cNvSpPr>
            <a:spLocks noGrp="1" noChangeArrowheads="1"/>
          </p:cNvSpPr>
          <p:nvPr>
            <p:ph type="title"/>
          </p:nvPr>
        </p:nvSpPr>
        <p:spPr bwMode="auto">
          <a:xfrm>
            <a:off x="685800" y="1066800"/>
            <a:ext cx="7797800" cy="609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7" name="Rectangle 23"/>
          <p:cNvSpPr>
            <a:spLocks noGrp="1" noChangeArrowheads="1"/>
          </p:cNvSpPr>
          <p:nvPr>
            <p:ph type="body" idx="1"/>
          </p:nvPr>
        </p:nvSpPr>
        <p:spPr bwMode="auto">
          <a:xfrm>
            <a:off x="711200" y="1828800"/>
            <a:ext cx="7772400" cy="41148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advClick="0"/>
  <p:txStyles>
    <p:titleStyle>
      <a:lvl1pPr algn="l" rtl="0" eaLnBrk="0" fontAlgn="base" hangingPunct="0">
        <a:spcBef>
          <a:spcPct val="0"/>
        </a:spcBef>
        <a:spcAft>
          <a:spcPct val="0"/>
        </a:spcAft>
        <a:defRPr sz="2800" b="1">
          <a:solidFill>
            <a:srgbClr val="FFCC00"/>
          </a:solidFill>
          <a:latin typeface="+mj-lt"/>
          <a:ea typeface="+mj-ea"/>
          <a:cs typeface="+mj-cs"/>
        </a:defRPr>
      </a:lvl1pPr>
      <a:lvl2pPr algn="l" rtl="0" eaLnBrk="0" fontAlgn="base" hangingPunct="0">
        <a:spcBef>
          <a:spcPct val="0"/>
        </a:spcBef>
        <a:spcAft>
          <a:spcPct val="0"/>
        </a:spcAft>
        <a:defRPr sz="2800" b="1">
          <a:solidFill>
            <a:srgbClr val="FFCC00"/>
          </a:solidFill>
          <a:latin typeface="Arial" charset="0"/>
        </a:defRPr>
      </a:lvl2pPr>
      <a:lvl3pPr algn="l" rtl="0" eaLnBrk="0" fontAlgn="base" hangingPunct="0">
        <a:spcBef>
          <a:spcPct val="0"/>
        </a:spcBef>
        <a:spcAft>
          <a:spcPct val="0"/>
        </a:spcAft>
        <a:defRPr sz="2800" b="1">
          <a:solidFill>
            <a:srgbClr val="FFCC00"/>
          </a:solidFill>
          <a:latin typeface="Arial" charset="0"/>
        </a:defRPr>
      </a:lvl3pPr>
      <a:lvl4pPr algn="l" rtl="0" eaLnBrk="0" fontAlgn="base" hangingPunct="0">
        <a:spcBef>
          <a:spcPct val="0"/>
        </a:spcBef>
        <a:spcAft>
          <a:spcPct val="0"/>
        </a:spcAft>
        <a:defRPr sz="2800" b="1">
          <a:solidFill>
            <a:srgbClr val="FFCC00"/>
          </a:solidFill>
          <a:latin typeface="Arial" charset="0"/>
        </a:defRPr>
      </a:lvl4pPr>
      <a:lvl5pPr algn="l" rtl="0" eaLnBrk="0" fontAlgn="base" hangingPunct="0">
        <a:spcBef>
          <a:spcPct val="0"/>
        </a:spcBef>
        <a:spcAft>
          <a:spcPct val="0"/>
        </a:spcAft>
        <a:defRPr sz="2800" b="1">
          <a:solidFill>
            <a:srgbClr val="FFCC00"/>
          </a:solidFill>
          <a:latin typeface="Arial" charset="0"/>
        </a:defRPr>
      </a:lvl5pPr>
      <a:lvl6pPr marL="457200" algn="l" rtl="0" eaLnBrk="0" fontAlgn="base" hangingPunct="0">
        <a:spcBef>
          <a:spcPct val="0"/>
        </a:spcBef>
        <a:spcAft>
          <a:spcPct val="0"/>
        </a:spcAft>
        <a:defRPr sz="2800" b="1">
          <a:solidFill>
            <a:srgbClr val="FFCC00"/>
          </a:solidFill>
          <a:latin typeface="Arial" charset="0"/>
        </a:defRPr>
      </a:lvl6pPr>
      <a:lvl7pPr marL="914400" algn="l" rtl="0" eaLnBrk="0" fontAlgn="base" hangingPunct="0">
        <a:spcBef>
          <a:spcPct val="0"/>
        </a:spcBef>
        <a:spcAft>
          <a:spcPct val="0"/>
        </a:spcAft>
        <a:defRPr sz="2800" b="1">
          <a:solidFill>
            <a:srgbClr val="FFCC00"/>
          </a:solidFill>
          <a:latin typeface="Arial" charset="0"/>
        </a:defRPr>
      </a:lvl7pPr>
      <a:lvl8pPr marL="1371600" algn="l" rtl="0" eaLnBrk="0" fontAlgn="base" hangingPunct="0">
        <a:spcBef>
          <a:spcPct val="0"/>
        </a:spcBef>
        <a:spcAft>
          <a:spcPct val="0"/>
        </a:spcAft>
        <a:defRPr sz="2800" b="1">
          <a:solidFill>
            <a:srgbClr val="FFCC00"/>
          </a:solidFill>
          <a:latin typeface="Arial" charset="0"/>
        </a:defRPr>
      </a:lvl8pPr>
      <a:lvl9pPr marL="1828800" algn="l" rtl="0" eaLnBrk="0" fontAlgn="base" hangingPunct="0">
        <a:spcBef>
          <a:spcPct val="0"/>
        </a:spcBef>
        <a:spcAft>
          <a:spcPct val="0"/>
        </a:spcAft>
        <a:defRPr sz="2800" b="1">
          <a:solidFill>
            <a:srgbClr val="FFCC00"/>
          </a:solidFill>
          <a:latin typeface="Arial" charset="0"/>
        </a:defRPr>
      </a:lvl9pPr>
    </p:titleStyle>
    <p:bodyStyle>
      <a:lvl1pPr marL="342900" indent="-342900" algn="l" rtl="0" eaLnBrk="0" fontAlgn="base" hangingPunct="0">
        <a:spcBef>
          <a:spcPct val="20000"/>
        </a:spcBef>
        <a:spcAft>
          <a:spcPct val="0"/>
        </a:spcAft>
        <a:buSzPct val="100000"/>
        <a:buChar char="•"/>
        <a:defRPr sz="2400">
          <a:solidFill>
            <a:srgbClr val="FFCC00"/>
          </a:solidFill>
          <a:latin typeface="+mn-lt"/>
          <a:ea typeface="+mn-ea"/>
          <a:cs typeface="+mn-cs"/>
        </a:defRPr>
      </a:lvl1pPr>
      <a:lvl2pPr marL="742950" indent="-285750" algn="l" rtl="0" eaLnBrk="0" fontAlgn="base" hangingPunct="0">
        <a:spcBef>
          <a:spcPct val="20000"/>
        </a:spcBef>
        <a:spcAft>
          <a:spcPct val="0"/>
        </a:spcAft>
        <a:buSzPct val="100000"/>
        <a:buChar char="–"/>
        <a:defRPr sz="2400">
          <a:solidFill>
            <a:srgbClr val="FFCC00"/>
          </a:solidFill>
          <a:latin typeface="+mn-lt"/>
        </a:defRPr>
      </a:lvl2pPr>
      <a:lvl3pPr marL="1143000" indent="-228600" algn="l" rtl="0" eaLnBrk="0" fontAlgn="base" hangingPunct="0">
        <a:spcBef>
          <a:spcPct val="20000"/>
        </a:spcBef>
        <a:spcAft>
          <a:spcPct val="0"/>
        </a:spcAft>
        <a:buSzPct val="100000"/>
        <a:buChar char="•"/>
        <a:defRPr sz="2400">
          <a:solidFill>
            <a:srgbClr val="FFCC00"/>
          </a:solidFill>
          <a:latin typeface="+mn-lt"/>
        </a:defRPr>
      </a:lvl3pPr>
      <a:lvl4pPr marL="1600200" indent="-228600" algn="l" rtl="0" eaLnBrk="0" fontAlgn="base" hangingPunct="0">
        <a:spcBef>
          <a:spcPct val="20000"/>
        </a:spcBef>
        <a:spcAft>
          <a:spcPct val="0"/>
        </a:spcAft>
        <a:buSzPct val="100000"/>
        <a:buChar char="–"/>
        <a:defRPr sz="2400">
          <a:solidFill>
            <a:srgbClr val="FFCC00"/>
          </a:solidFill>
          <a:latin typeface="+mn-lt"/>
        </a:defRPr>
      </a:lvl4pPr>
      <a:lvl5pPr marL="2057400" indent="-228600" algn="l" rtl="0" eaLnBrk="0" fontAlgn="base" hangingPunct="0">
        <a:spcBef>
          <a:spcPct val="20000"/>
        </a:spcBef>
        <a:spcAft>
          <a:spcPct val="0"/>
        </a:spcAft>
        <a:buSzPct val="100000"/>
        <a:buChar char="»"/>
        <a:defRPr sz="2400">
          <a:solidFill>
            <a:srgbClr val="FFCC00"/>
          </a:solidFill>
          <a:latin typeface="+mn-lt"/>
        </a:defRPr>
      </a:lvl5pPr>
      <a:lvl6pPr marL="2514600" indent="-228600" algn="l" rtl="0" eaLnBrk="0" fontAlgn="base" hangingPunct="0">
        <a:spcBef>
          <a:spcPct val="20000"/>
        </a:spcBef>
        <a:spcAft>
          <a:spcPct val="0"/>
        </a:spcAft>
        <a:buSzPct val="100000"/>
        <a:buChar char="»"/>
        <a:defRPr sz="2400">
          <a:solidFill>
            <a:srgbClr val="FFCC00"/>
          </a:solidFill>
          <a:latin typeface="+mn-lt"/>
        </a:defRPr>
      </a:lvl6pPr>
      <a:lvl7pPr marL="2971800" indent="-228600" algn="l" rtl="0" eaLnBrk="0" fontAlgn="base" hangingPunct="0">
        <a:spcBef>
          <a:spcPct val="20000"/>
        </a:spcBef>
        <a:spcAft>
          <a:spcPct val="0"/>
        </a:spcAft>
        <a:buSzPct val="100000"/>
        <a:buChar char="»"/>
        <a:defRPr sz="2400">
          <a:solidFill>
            <a:srgbClr val="FFCC00"/>
          </a:solidFill>
          <a:latin typeface="+mn-lt"/>
        </a:defRPr>
      </a:lvl7pPr>
      <a:lvl8pPr marL="3429000" indent="-228600" algn="l" rtl="0" eaLnBrk="0" fontAlgn="base" hangingPunct="0">
        <a:spcBef>
          <a:spcPct val="20000"/>
        </a:spcBef>
        <a:spcAft>
          <a:spcPct val="0"/>
        </a:spcAft>
        <a:buSzPct val="100000"/>
        <a:buChar char="»"/>
        <a:defRPr sz="2400">
          <a:solidFill>
            <a:srgbClr val="FFCC00"/>
          </a:solidFill>
          <a:latin typeface="+mn-lt"/>
        </a:defRPr>
      </a:lvl8pPr>
      <a:lvl9pPr marL="3886200" indent="-228600" algn="l" rtl="0" eaLnBrk="0" fontAlgn="base" hangingPunct="0">
        <a:spcBef>
          <a:spcPct val="20000"/>
        </a:spcBef>
        <a:spcAft>
          <a:spcPct val="0"/>
        </a:spcAft>
        <a:buSzPct val="100000"/>
        <a:buChar char="»"/>
        <a:defRPr sz="2400">
          <a:solidFill>
            <a:srgbClr val="FFCC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bright="-38000" contrast="-35000"/>
          </a:blip>
          <a:srcRect/>
          <a:stretch>
            <a:fillRect/>
          </a:stretch>
        </a:blipFill>
        <a:effectLst/>
      </p:bgPr>
    </p:bg>
    <p:spTree>
      <p:nvGrpSpPr>
        <p:cNvPr id="1" name=""/>
        <p:cNvGrpSpPr/>
        <p:nvPr/>
      </p:nvGrpSpPr>
      <p:grpSpPr>
        <a:xfrm>
          <a:off x="0" y="0"/>
          <a:ext cx="0" cy="0"/>
          <a:chOff x="0" y="0"/>
          <a:chExt cx="0" cy="0"/>
        </a:xfrm>
      </p:grpSpPr>
      <p:sp>
        <p:nvSpPr>
          <p:cNvPr id="978946" name="Text Box 2"/>
          <p:cNvSpPr txBox="1">
            <a:spLocks noChangeArrowheads="1"/>
          </p:cNvSpPr>
          <p:nvPr/>
        </p:nvSpPr>
        <p:spPr bwMode="auto">
          <a:xfrm>
            <a:off x="5334000" y="6638925"/>
            <a:ext cx="3048000" cy="214313"/>
          </a:xfrm>
          <a:prstGeom prst="rect">
            <a:avLst/>
          </a:prstGeom>
          <a:noFill/>
          <a:ln w="12700">
            <a:noFill/>
            <a:miter lim="800000"/>
            <a:headEnd/>
            <a:tailEnd/>
          </a:ln>
          <a:effectLst/>
        </p:spPr>
        <p:txBody>
          <a:bodyPr>
            <a:spAutoFit/>
          </a:bodyPr>
          <a:lstStyle/>
          <a:p>
            <a:pPr eaLnBrk="0" fontAlgn="base" hangingPunct="0">
              <a:spcBef>
                <a:spcPct val="0"/>
              </a:spcBef>
              <a:spcAft>
                <a:spcPct val="0"/>
              </a:spcAft>
            </a:pPr>
            <a:r>
              <a:rPr lang="en-US" sz="800">
                <a:solidFill>
                  <a:srgbClr val="FFFFFF"/>
                </a:solidFill>
                <a:latin typeface="Arial" charset="0"/>
              </a:rPr>
              <a:t>Copyright © by Holt, Rinehart and Winston. All rights reserved.</a:t>
            </a:r>
          </a:p>
        </p:txBody>
      </p:sp>
      <p:pic>
        <p:nvPicPr>
          <p:cNvPr id="978947" name="Picture 3"/>
          <p:cNvPicPr>
            <a:picLocks noChangeAspect="1" noChangeArrowheads="1"/>
          </p:cNvPicPr>
          <p:nvPr/>
        </p:nvPicPr>
        <p:blipFill>
          <a:blip r:embed="rId14" cstate="print"/>
          <a:srcRect/>
          <a:stretch>
            <a:fillRect/>
          </a:stretch>
        </p:blipFill>
        <p:spPr bwMode="auto">
          <a:xfrm>
            <a:off x="6350000" y="6243638"/>
            <a:ext cx="1792288" cy="393700"/>
          </a:xfrm>
          <a:prstGeom prst="rect">
            <a:avLst/>
          </a:prstGeom>
          <a:noFill/>
          <a:ln w="9525">
            <a:noFill/>
            <a:miter lim="800000"/>
            <a:headEnd/>
            <a:tailEnd/>
          </a:ln>
        </p:spPr>
      </p:pic>
      <p:sp>
        <p:nvSpPr>
          <p:cNvPr id="978948" name="Rectangle 4"/>
          <p:cNvSpPr>
            <a:spLocks noChangeArrowheads="1"/>
          </p:cNvSpPr>
          <p:nvPr/>
        </p:nvSpPr>
        <p:spPr bwMode="auto">
          <a:xfrm>
            <a:off x="6483350" y="6273800"/>
            <a:ext cx="1524000" cy="274638"/>
          </a:xfrm>
          <a:prstGeom prst="rect">
            <a:avLst/>
          </a:prstGeom>
          <a:noFill/>
          <a:ln w="12700">
            <a:noFill/>
            <a:miter lim="800000"/>
            <a:headEnd/>
            <a:tailEnd/>
          </a:ln>
          <a:effectLst/>
        </p:spPr>
        <p:txBody>
          <a:bodyPr>
            <a:spAutoFit/>
          </a:bodyPr>
          <a:lstStyle/>
          <a:p>
            <a:pPr algn="ctr" eaLnBrk="0" fontAlgn="base" hangingPunct="0">
              <a:spcBef>
                <a:spcPct val="0"/>
              </a:spcBef>
              <a:spcAft>
                <a:spcPct val="0"/>
              </a:spcAft>
            </a:pPr>
            <a:r>
              <a:rPr lang="en-US" sz="1200" b="1">
                <a:solidFill>
                  <a:srgbClr val="000099"/>
                </a:solidFill>
                <a:latin typeface="Arial" charset="0"/>
              </a:rPr>
              <a:t>Resources</a:t>
            </a:r>
            <a:endParaRPr lang="en-US" sz="1000" b="1">
              <a:solidFill>
                <a:srgbClr val="000099"/>
              </a:solidFill>
              <a:latin typeface="Arial" charset="0"/>
            </a:endParaRPr>
          </a:p>
        </p:txBody>
      </p:sp>
      <p:pic>
        <p:nvPicPr>
          <p:cNvPr id="978949" name="Picture 5"/>
          <p:cNvPicPr>
            <a:picLocks noChangeAspect="1" noChangeArrowheads="1"/>
          </p:cNvPicPr>
          <p:nvPr/>
        </p:nvPicPr>
        <p:blipFill>
          <a:blip r:embed="rId15" cstate="print"/>
          <a:srcRect/>
          <a:stretch>
            <a:fillRect/>
          </a:stretch>
        </p:blipFill>
        <p:spPr bwMode="auto">
          <a:xfrm>
            <a:off x="4445000" y="6243638"/>
            <a:ext cx="1792288" cy="393700"/>
          </a:xfrm>
          <a:prstGeom prst="rect">
            <a:avLst/>
          </a:prstGeom>
          <a:noFill/>
        </p:spPr>
      </p:pic>
      <p:sp>
        <p:nvSpPr>
          <p:cNvPr id="978950" name="Rectangle 6"/>
          <p:cNvSpPr>
            <a:spLocks noChangeArrowheads="1"/>
          </p:cNvSpPr>
          <p:nvPr/>
        </p:nvSpPr>
        <p:spPr bwMode="auto">
          <a:xfrm>
            <a:off x="4597400" y="6273800"/>
            <a:ext cx="1524000" cy="274638"/>
          </a:xfrm>
          <a:prstGeom prst="rect">
            <a:avLst/>
          </a:prstGeom>
          <a:noFill/>
          <a:ln w="12700">
            <a:noFill/>
            <a:miter lim="800000"/>
            <a:headEnd/>
            <a:tailEnd/>
          </a:ln>
          <a:effectLst/>
        </p:spPr>
        <p:txBody>
          <a:bodyPr>
            <a:spAutoFit/>
          </a:bodyPr>
          <a:lstStyle/>
          <a:p>
            <a:pPr algn="ctr" eaLnBrk="0" fontAlgn="base" hangingPunct="0">
              <a:spcBef>
                <a:spcPct val="0"/>
              </a:spcBef>
              <a:spcAft>
                <a:spcPct val="0"/>
              </a:spcAft>
            </a:pPr>
            <a:r>
              <a:rPr lang="en-US" sz="1200" b="1">
                <a:solidFill>
                  <a:srgbClr val="000099"/>
                </a:solidFill>
                <a:latin typeface="Arial" charset="0"/>
              </a:rPr>
              <a:t>Chapter menu</a:t>
            </a:r>
            <a:endParaRPr lang="en-US" sz="1000" b="1">
              <a:solidFill>
                <a:srgbClr val="000099"/>
              </a:solidFill>
              <a:latin typeface="Arial" charset="0"/>
            </a:endParaRPr>
          </a:p>
        </p:txBody>
      </p:sp>
      <p:sp>
        <p:nvSpPr>
          <p:cNvPr id="978951" name="AutoShape 7">
            <a:hlinkClick r:id="rId16" action="ppaction://hlinksldjump"/>
          </p:cNvPr>
          <p:cNvSpPr>
            <a:spLocks noChangeArrowheads="1"/>
          </p:cNvSpPr>
          <p:nvPr/>
        </p:nvSpPr>
        <p:spPr bwMode="auto">
          <a:xfrm>
            <a:off x="4495800" y="6281738"/>
            <a:ext cx="1716088" cy="274637"/>
          </a:xfrm>
          <a:prstGeom prst="actionButtonBlank">
            <a:avLst/>
          </a:prstGeom>
          <a:noFill/>
          <a:ln w="12700">
            <a:noFill/>
            <a:miter lim="800000"/>
            <a:headEnd/>
            <a:tailEnd/>
          </a:ln>
          <a:effectLst/>
        </p:spPr>
        <p:txBody>
          <a:bodyPr wrap="none" anchor="ctr"/>
          <a:lstStyle/>
          <a:p>
            <a:pPr eaLnBrk="0" fontAlgn="base" hangingPunct="0">
              <a:spcBef>
                <a:spcPct val="0"/>
              </a:spcBef>
              <a:spcAft>
                <a:spcPct val="0"/>
              </a:spcAft>
            </a:pPr>
            <a:endParaRPr lang="en-US" sz="4000" baseline="-25000">
              <a:solidFill>
                <a:srgbClr val="000000"/>
              </a:solidFill>
              <a:latin typeface="Arial" charset="0"/>
            </a:endParaRPr>
          </a:p>
        </p:txBody>
      </p:sp>
      <p:sp>
        <p:nvSpPr>
          <p:cNvPr id="978952" name="AutoShape 8">
            <a:hlinkClick r:id="rId17" action="ppaction://hlinksldjump"/>
          </p:cNvPr>
          <p:cNvSpPr>
            <a:spLocks noChangeArrowheads="1"/>
          </p:cNvSpPr>
          <p:nvPr/>
        </p:nvSpPr>
        <p:spPr bwMode="auto">
          <a:xfrm>
            <a:off x="6386513" y="6299200"/>
            <a:ext cx="1716087" cy="274638"/>
          </a:xfrm>
          <a:prstGeom prst="actionButtonBlank">
            <a:avLst/>
          </a:prstGeom>
          <a:noFill/>
          <a:ln w="12700">
            <a:noFill/>
            <a:miter lim="800000"/>
            <a:headEnd/>
            <a:tailEnd/>
          </a:ln>
          <a:effectLst/>
        </p:spPr>
        <p:txBody>
          <a:bodyPr wrap="none" anchor="ctr"/>
          <a:lstStyle/>
          <a:p>
            <a:pPr eaLnBrk="0" fontAlgn="base" hangingPunct="0">
              <a:spcBef>
                <a:spcPct val="0"/>
              </a:spcBef>
              <a:spcAft>
                <a:spcPct val="0"/>
              </a:spcAft>
            </a:pPr>
            <a:endParaRPr lang="en-US" sz="4000" baseline="-25000">
              <a:solidFill>
                <a:srgbClr val="000000"/>
              </a:solidFill>
              <a:latin typeface="Arial" charset="0"/>
            </a:endParaRPr>
          </a:p>
        </p:txBody>
      </p:sp>
      <p:sp>
        <p:nvSpPr>
          <p:cNvPr id="978954" name="Rectangle 10"/>
          <p:cNvSpPr>
            <a:spLocks noGrp="1" noChangeArrowheads="1"/>
          </p:cNvSpPr>
          <p:nvPr>
            <p:ph type="title"/>
          </p:nvPr>
        </p:nvSpPr>
        <p:spPr bwMode="auto">
          <a:xfrm>
            <a:off x="685800" y="1066800"/>
            <a:ext cx="7924800" cy="609600"/>
          </a:xfrm>
          <a:prstGeom prst="rect">
            <a:avLst/>
          </a:prstGeom>
          <a:noFill/>
          <a:ln w="12700">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fontAlgn="base">
        <a:spcBef>
          <a:spcPct val="0"/>
        </a:spcBef>
        <a:spcAft>
          <a:spcPct val="0"/>
        </a:spcAft>
        <a:defRPr sz="2800" b="1">
          <a:solidFill>
            <a:schemeClr val="tx1"/>
          </a:solidFill>
          <a:latin typeface="+mj-lt"/>
          <a:ea typeface="+mj-ea"/>
          <a:cs typeface="+mj-cs"/>
        </a:defRPr>
      </a:lvl1pPr>
      <a:lvl2pPr algn="l" rtl="0" fontAlgn="base">
        <a:spcBef>
          <a:spcPct val="0"/>
        </a:spcBef>
        <a:spcAft>
          <a:spcPct val="0"/>
        </a:spcAft>
        <a:defRPr sz="2800" b="1">
          <a:solidFill>
            <a:schemeClr val="tx1"/>
          </a:solidFill>
          <a:latin typeface="Arial" charset="0"/>
        </a:defRPr>
      </a:lvl2pPr>
      <a:lvl3pPr algn="l" rtl="0" fontAlgn="base">
        <a:spcBef>
          <a:spcPct val="0"/>
        </a:spcBef>
        <a:spcAft>
          <a:spcPct val="0"/>
        </a:spcAft>
        <a:defRPr sz="2800" b="1">
          <a:solidFill>
            <a:schemeClr val="tx1"/>
          </a:solidFill>
          <a:latin typeface="Arial" charset="0"/>
        </a:defRPr>
      </a:lvl3pPr>
      <a:lvl4pPr algn="l" rtl="0" fontAlgn="base">
        <a:spcBef>
          <a:spcPct val="0"/>
        </a:spcBef>
        <a:spcAft>
          <a:spcPct val="0"/>
        </a:spcAft>
        <a:defRPr sz="2800" b="1">
          <a:solidFill>
            <a:schemeClr val="tx1"/>
          </a:solidFill>
          <a:latin typeface="Arial" charset="0"/>
        </a:defRPr>
      </a:lvl4pPr>
      <a:lvl5pPr algn="l" rtl="0" fontAlgn="base">
        <a:spcBef>
          <a:spcPct val="0"/>
        </a:spcBef>
        <a:spcAft>
          <a:spcPct val="0"/>
        </a:spcAft>
        <a:defRPr sz="2800" b="1">
          <a:solidFill>
            <a:schemeClr val="tx1"/>
          </a:solidFill>
          <a:latin typeface="Arial" charset="0"/>
        </a:defRPr>
      </a:lvl5pPr>
      <a:lvl6pPr marL="457200" algn="l" rtl="0" fontAlgn="base">
        <a:spcBef>
          <a:spcPct val="0"/>
        </a:spcBef>
        <a:spcAft>
          <a:spcPct val="0"/>
        </a:spcAft>
        <a:defRPr sz="2800" b="1">
          <a:solidFill>
            <a:schemeClr val="tx1"/>
          </a:solidFill>
          <a:latin typeface="Arial" charset="0"/>
        </a:defRPr>
      </a:lvl6pPr>
      <a:lvl7pPr marL="914400" algn="l" rtl="0" fontAlgn="base">
        <a:spcBef>
          <a:spcPct val="0"/>
        </a:spcBef>
        <a:spcAft>
          <a:spcPct val="0"/>
        </a:spcAft>
        <a:defRPr sz="2800" b="1">
          <a:solidFill>
            <a:schemeClr val="tx1"/>
          </a:solidFill>
          <a:latin typeface="Arial" charset="0"/>
        </a:defRPr>
      </a:lvl7pPr>
      <a:lvl8pPr marL="1371600" algn="l" rtl="0" fontAlgn="base">
        <a:spcBef>
          <a:spcPct val="0"/>
        </a:spcBef>
        <a:spcAft>
          <a:spcPct val="0"/>
        </a:spcAft>
        <a:defRPr sz="2800" b="1">
          <a:solidFill>
            <a:schemeClr val="tx1"/>
          </a:solidFill>
          <a:latin typeface="Arial" charset="0"/>
        </a:defRPr>
      </a:lvl8pPr>
      <a:lvl9pPr marL="1828800" algn="l" rtl="0" fontAlgn="base">
        <a:spcBef>
          <a:spcPct val="0"/>
        </a:spcBef>
        <a:spcAft>
          <a:spcPct val="0"/>
        </a:spcAft>
        <a:defRPr sz="2800" b="1">
          <a:solidFill>
            <a:schemeClr val="tx1"/>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sfAO5PSJql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16837" name="Rectangle 5"/>
          <p:cNvSpPr>
            <a:spLocks noGrp="1" noChangeArrowheads="1"/>
          </p:cNvSpPr>
          <p:nvPr>
            <p:ph type="title"/>
          </p:nvPr>
        </p:nvSpPr>
        <p:spPr>
          <a:noFill/>
          <a:ln/>
        </p:spPr>
        <p:txBody>
          <a:bodyPr/>
          <a:lstStyle/>
          <a:p>
            <a:r>
              <a:rPr lang="en-US" dirty="0"/>
              <a:t>Objectives</a:t>
            </a:r>
            <a:endParaRPr lang="en-US" b="0" dirty="0"/>
          </a:p>
        </p:txBody>
      </p:sp>
      <p:sp>
        <p:nvSpPr>
          <p:cNvPr id="1016838" name="Rectangle 6"/>
          <p:cNvSpPr>
            <a:spLocks noGrp="1" noChangeArrowheads="1"/>
          </p:cNvSpPr>
          <p:nvPr>
            <p:ph type="body" idx="1"/>
          </p:nvPr>
        </p:nvSpPr>
        <p:spPr>
          <a:noFill/>
          <a:ln/>
        </p:spPr>
        <p:txBody>
          <a:bodyPr/>
          <a:lstStyle/>
          <a:p>
            <a:r>
              <a:rPr lang="en-US" b="1" dirty="0"/>
              <a:t>Explain</a:t>
            </a:r>
            <a:r>
              <a:rPr lang="en-US" dirty="0"/>
              <a:t> </a:t>
            </a:r>
            <a:r>
              <a:rPr lang="en-US" dirty="0">
                <a:solidFill>
                  <a:schemeClr val="bg1"/>
                </a:solidFill>
              </a:rPr>
              <a:t>how Newton’s law of universal gravitation accounts for various phenomena, including satellite and planetary orbits, falling objects, and the tides.</a:t>
            </a:r>
          </a:p>
          <a:p>
            <a:endParaRPr lang="en-US" dirty="0"/>
          </a:p>
          <a:p>
            <a:r>
              <a:rPr lang="en-US" b="1" dirty="0"/>
              <a:t>Apply</a:t>
            </a:r>
            <a:r>
              <a:rPr lang="en-US" dirty="0"/>
              <a:t> </a:t>
            </a:r>
            <a:r>
              <a:rPr lang="en-US" dirty="0">
                <a:solidFill>
                  <a:schemeClr val="bg1"/>
                </a:solidFill>
              </a:rPr>
              <a:t>Newton’s law of universal gravitation to solve problems.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6838">
                                            <p:txEl>
                                              <p:pRg st="0" end="0"/>
                                            </p:txEl>
                                          </p:spTgt>
                                        </p:tgtEl>
                                        <p:attrNameLst>
                                          <p:attrName>style.visibility</p:attrName>
                                        </p:attrNameLst>
                                      </p:cBhvr>
                                      <p:to>
                                        <p:strVal val="visible"/>
                                      </p:to>
                                    </p:set>
                                    <p:animEffect transition="in" filter="wipe(left)">
                                      <p:cBhvr>
                                        <p:cTn id="7" dur="500"/>
                                        <p:tgtEl>
                                          <p:spTgt spid="10168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16838">
                                            <p:txEl>
                                              <p:pRg st="2" end="2"/>
                                            </p:txEl>
                                          </p:spTgt>
                                        </p:tgtEl>
                                        <p:attrNameLst>
                                          <p:attrName>style.visibility</p:attrName>
                                        </p:attrNameLst>
                                      </p:cBhvr>
                                      <p:to>
                                        <p:strVal val="visible"/>
                                      </p:to>
                                    </p:set>
                                    <p:animEffect transition="in" filter="wipe(left)">
                                      <p:cBhvr>
                                        <p:cTn id="12" dur="500"/>
                                        <p:tgtEl>
                                          <p:spTgt spid="10168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6838"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smtClean="0"/>
              <a:t>Escape Velocity</a:t>
            </a:r>
          </a:p>
        </p:txBody>
      </p:sp>
      <p:sp>
        <p:nvSpPr>
          <p:cNvPr id="78851" name="Rectangle 3"/>
          <p:cNvSpPr>
            <a:spLocks noGrp="1" noChangeArrowheads="1"/>
          </p:cNvSpPr>
          <p:nvPr>
            <p:ph type="body" idx="1"/>
          </p:nvPr>
        </p:nvSpPr>
        <p:spPr/>
        <p:txBody>
          <a:bodyPr/>
          <a:lstStyle/>
          <a:p>
            <a:pPr eaLnBrk="1" hangingPunct="1"/>
            <a:r>
              <a:rPr lang="en-US" sz="2800" smtClean="0"/>
              <a:t>Imagine feebly tossing a rocketship up in the air. It falls back to Earth because its </a:t>
            </a:r>
            <a:r>
              <a:rPr lang="en-US" sz="2800" u="sng" smtClean="0">
                <a:solidFill>
                  <a:srgbClr val="00FFC7"/>
                </a:solidFill>
              </a:rPr>
              <a:t>kinetic energy</a:t>
            </a:r>
            <a:r>
              <a:rPr lang="en-US" sz="2800" smtClean="0"/>
              <a:t> was less than its </a:t>
            </a:r>
            <a:r>
              <a:rPr lang="en-US" sz="2800" u="sng" smtClean="0">
                <a:solidFill>
                  <a:srgbClr val="00FFC7"/>
                </a:solidFill>
              </a:rPr>
              <a:t>gravitational</a:t>
            </a:r>
            <a:r>
              <a:rPr lang="en-US" sz="2800" u="sng" smtClean="0"/>
              <a:t> </a:t>
            </a:r>
            <a:r>
              <a:rPr lang="en-US" sz="2800" u="sng" smtClean="0">
                <a:solidFill>
                  <a:srgbClr val="00FFC7"/>
                </a:solidFill>
              </a:rPr>
              <a:t>potential energy</a:t>
            </a:r>
            <a:r>
              <a:rPr lang="en-US" sz="2800" smtClean="0"/>
              <a:t>.</a:t>
            </a:r>
          </a:p>
          <a:p>
            <a:pPr eaLnBrk="1" hangingPunct="1"/>
            <a:r>
              <a:rPr lang="en-US" sz="2800" smtClean="0"/>
              <a:t>However, toss it with a larger and larger velocity and it will go higher and higher before falling back to Earth.</a:t>
            </a:r>
          </a:p>
          <a:p>
            <a:pPr eaLnBrk="1" hangingPunct="1"/>
            <a:r>
              <a:rPr lang="en-US" sz="2800" smtClean="0"/>
              <a:t>There is a velocity above which it will not return to Earth -- this is the </a:t>
            </a:r>
            <a:r>
              <a:rPr lang="en-US" sz="2800" smtClean="0">
                <a:solidFill>
                  <a:srgbClr val="00FFC7"/>
                </a:solidFill>
              </a:rPr>
              <a:t>escape velocity</a:t>
            </a:r>
            <a:r>
              <a:rPr lang="en-US" sz="280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smtClean="0"/>
              <a:t>Escape Velocity</a:t>
            </a:r>
          </a:p>
        </p:txBody>
      </p:sp>
      <p:sp>
        <p:nvSpPr>
          <p:cNvPr id="79875" name="Rectangle 3"/>
          <p:cNvSpPr>
            <a:spLocks noGrp="1" noChangeArrowheads="1"/>
          </p:cNvSpPr>
          <p:nvPr>
            <p:ph type="body" idx="1"/>
          </p:nvPr>
        </p:nvSpPr>
        <p:spPr/>
        <p:txBody>
          <a:bodyPr/>
          <a:lstStyle/>
          <a:p>
            <a:pPr eaLnBrk="1" hangingPunct="1"/>
            <a:r>
              <a:rPr lang="en-US" smtClean="0"/>
              <a:t>To determine the escape velocity from Earth you set the gravitational potential energy equal to kinetic energy and solve for velocity</a:t>
            </a:r>
          </a:p>
        </p:txBody>
      </p:sp>
      <p:graphicFrame>
        <p:nvGraphicFramePr>
          <p:cNvPr id="79876" name="Object 4"/>
          <p:cNvGraphicFramePr>
            <a:graphicFrameLocks noChangeAspect="1"/>
          </p:cNvGraphicFramePr>
          <p:nvPr/>
        </p:nvGraphicFramePr>
        <p:xfrm>
          <a:off x="2703513" y="4024313"/>
          <a:ext cx="3548062" cy="1254125"/>
        </p:xfrm>
        <a:graphic>
          <a:graphicData uri="http://schemas.openxmlformats.org/presentationml/2006/ole">
            <p:oleObj spid="_x0000_s7170" name="Equation" r:id="rId3" imgW="1257120" imgH="444240" progId="Equation.3">
              <p:embed/>
            </p:oleObj>
          </a:graphicData>
        </a:graphic>
      </p:graphicFrame>
      <p:sp>
        <p:nvSpPr>
          <p:cNvPr id="79877" name="Text Box 5"/>
          <p:cNvSpPr txBox="1">
            <a:spLocks noChangeArrowheads="1"/>
          </p:cNvSpPr>
          <p:nvPr/>
        </p:nvSpPr>
        <p:spPr bwMode="auto">
          <a:xfrm>
            <a:off x="1033463" y="5467350"/>
            <a:ext cx="4134465" cy="369332"/>
          </a:xfrm>
          <a:prstGeom prst="rect">
            <a:avLst/>
          </a:prstGeom>
          <a:noFill/>
          <a:ln w="9525">
            <a:noFill/>
            <a:miter lim="800000"/>
            <a:headEnd/>
            <a:tailEnd/>
          </a:ln>
          <a:effectLst/>
        </p:spPr>
        <p:txBody>
          <a:bodyPr wrap="none">
            <a:spAutoFit/>
          </a:bodyPr>
          <a:lstStyle/>
          <a:p>
            <a:r>
              <a:rPr lang="en-US" dirty="0">
                <a:solidFill>
                  <a:srgbClr val="FFFF00"/>
                </a:solidFill>
              </a:rPr>
              <a:t>Radius from which you want to escape</a:t>
            </a:r>
          </a:p>
        </p:txBody>
      </p:sp>
      <p:sp>
        <p:nvSpPr>
          <p:cNvPr id="79878" name="Text Box 6"/>
          <p:cNvSpPr txBox="1">
            <a:spLocks noChangeArrowheads="1"/>
          </p:cNvSpPr>
          <p:nvPr/>
        </p:nvSpPr>
        <p:spPr bwMode="auto">
          <a:xfrm>
            <a:off x="6892925" y="3943350"/>
            <a:ext cx="1978025" cy="1552575"/>
          </a:xfrm>
          <a:prstGeom prst="rect">
            <a:avLst/>
          </a:prstGeom>
          <a:noFill/>
          <a:ln w="9525">
            <a:noFill/>
            <a:miter lim="800000"/>
            <a:headEnd/>
            <a:tailEnd/>
          </a:ln>
          <a:effectLst/>
        </p:spPr>
        <p:txBody>
          <a:bodyPr wrap="none">
            <a:spAutoFit/>
          </a:bodyPr>
          <a:lstStyle/>
          <a:p>
            <a:r>
              <a:rPr lang="en-US"/>
              <a:t>Mass of the</a:t>
            </a:r>
          </a:p>
          <a:p>
            <a:r>
              <a:rPr lang="en-US"/>
              <a:t>object from </a:t>
            </a:r>
          </a:p>
          <a:p>
            <a:r>
              <a:rPr lang="en-US"/>
              <a:t>which you </a:t>
            </a:r>
          </a:p>
          <a:p>
            <a:r>
              <a:rPr lang="en-US"/>
              <a:t>want to escape</a:t>
            </a:r>
          </a:p>
        </p:txBody>
      </p:sp>
      <p:sp>
        <p:nvSpPr>
          <p:cNvPr id="79879" name="Line 7"/>
          <p:cNvSpPr>
            <a:spLocks noChangeShapeType="1"/>
          </p:cNvSpPr>
          <p:nvPr/>
        </p:nvSpPr>
        <p:spPr bwMode="auto">
          <a:xfrm flipV="1">
            <a:off x="4064000" y="5062538"/>
            <a:ext cx="1016000" cy="344487"/>
          </a:xfrm>
          <a:prstGeom prst="line">
            <a:avLst/>
          </a:prstGeom>
          <a:noFill/>
          <a:ln w="9525">
            <a:solidFill>
              <a:srgbClr val="FF0000"/>
            </a:solidFill>
            <a:round/>
            <a:headEnd/>
            <a:tailEnd type="triangle" w="med" len="med"/>
          </a:ln>
          <a:effectLst/>
        </p:spPr>
        <p:txBody>
          <a:bodyPr wrap="none" anchor="ctr"/>
          <a:lstStyle/>
          <a:p>
            <a:endParaRPr lang="en-US"/>
          </a:p>
        </p:txBody>
      </p:sp>
      <p:sp>
        <p:nvSpPr>
          <p:cNvPr id="79880" name="Line 8"/>
          <p:cNvSpPr>
            <a:spLocks noChangeShapeType="1"/>
          </p:cNvSpPr>
          <p:nvPr/>
        </p:nvSpPr>
        <p:spPr bwMode="auto">
          <a:xfrm flipH="1">
            <a:off x="6132513" y="4408488"/>
            <a:ext cx="725487" cy="19050"/>
          </a:xfrm>
          <a:prstGeom prst="line">
            <a:avLst/>
          </a:prstGeom>
          <a:noFill/>
          <a:ln w="9525">
            <a:solidFill>
              <a:srgbClr val="FF0000"/>
            </a:solidFill>
            <a:round/>
            <a:headEnd/>
            <a:tailEnd type="triangle" w="med" len="med"/>
          </a:ln>
          <a:effectLst/>
        </p:spPr>
        <p:txBody>
          <a:bodyPr wrap="none" anchor="ct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smtClean="0"/>
              <a:t>Escape Velocity</a:t>
            </a:r>
          </a:p>
        </p:txBody>
      </p:sp>
      <p:sp>
        <p:nvSpPr>
          <p:cNvPr id="80899" name="Rectangle 3"/>
          <p:cNvSpPr>
            <a:spLocks noGrp="1" noChangeArrowheads="1"/>
          </p:cNvSpPr>
          <p:nvPr>
            <p:ph type="body" idx="1"/>
          </p:nvPr>
        </p:nvSpPr>
        <p:spPr>
          <a:xfrm>
            <a:off x="762000" y="1828800"/>
            <a:ext cx="7772400" cy="4114800"/>
          </a:xfrm>
        </p:spPr>
        <p:txBody>
          <a:bodyPr/>
          <a:lstStyle/>
          <a:p>
            <a:pPr eaLnBrk="1" hangingPunct="1"/>
            <a:r>
              <a:rPr lang="en-US" smtClean="0"/>
              <a:t>Note that the escape velocity doesn’t depend on the mass of the escaping body.</a:t>
            </a:r>
          </a:p>
          <a:p>
            <a:pPr eaLnBrk="1" hangingPunct="1"/>
            <a:r>
              <a:rPr lang="en-US" smtClean="0"/>
              <a:t>For the Earth, put in the mass and radius of the Earth (for escape from the surface of the Earth) and you get:</a:t>
            </a:r>
          </a:p>
          <a:p>
            <a:pPr eaLnBrk="1" hangingPunct="1">
              <a:buFontTx/>
              <a:buNone/>
            </a:pPr>
            <a:r>
              <a:rPr lang="en-US" smtClean="0"/>
              <a:t>             V</a:t>
            </a:r>
            <a:r>
              <a:rPr lang="en-US" baseline="-25000" smtClean="0"/>
              <a:t>esc</a:t>
            </a:r>
            <a:r>
              <a:rPr lang="en-US" smtClean="0"/>
              <a:t>= 11 km/sec = 25,000 miles/hr</a:t>
            </a:r>
          </a:p>
        </p:txBody>
      </p:sp>
      <p:sp>
        <p:nvSpPr>
          <p:cNvPr id="80900" name="Rectangle 4"/>
          <p:cNvSpPr>
            <a:spLocks noChangeArrowheads="1"/>
          </p:cNvSpPr>
          <p:nvPr/>
        </p:nvSpPr>
        <p:spPr bwMode="auto">
          <a:xfrm>
            <a:off x="1995488" y="4572000"/>
            <a:ext cx="5895975" cy="762000"/>
          </a:xfrm>
          <a:prstGeom prst="rect">
            <a:avLst/>
          </a:prstGeom>
          <a:noFill/>
          <a:ln w="9525">
            <a:solidFill>
              <a:srgbClr val="FF0000"/>
            </a:solidFill>
            <a:miter lim="800000"/>
            <a:headEnd/>
            <a:tailEnd/>
          </a:ln>
          <a:effectLst/>
        </p:spPr>
        <p:txBody>
          <a:bodyPr wrap="none" anchor="ct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en-US" smtClean="0"/>
              <a:t>Escape Velocity</a:t>
            </a:r>
          </a:p>
        </p:txBody>
      </p:sp>
      <p:sp>
        <p:nvSpPr>
          <p:cNvPr id="81923" name="Rectangle 3"/>
          <p:cNvSpPr>
            <a:spLocks noGrp="1" noChangeArrowheads="1"/>
          </p:cNvSpPr>
          <p:nvPr>
            <p:ph type="body" idx="1"/>
          </p:nvPr>
        </p:nvSpPr>
        <p:spPr/>
        <p:txBody>
          <a:bodyPr/>
          <a:lstStyle/>
          <a:p>
            <a:pPr eaLnBrk="1" hangingPunct="1"/>
            <a:r>
              <a:rPr lang="en-US" dirty="0" smtClean="0"/>
              <a:t>Now suppose you shrink the Earth to 1/100 of its current radius (at constant mass). What happens to </a:t>
            </a:r>
            <a:r>
              <a:rPr lang="en-US" dirty="0" err="1" smtClean="0"/>
              <a:t>V</a:t>
            </a:r>
            <a:r>
              <a:rPr lang="en-US" baseline="-25000" dirty="0" err="1" smtClean="0"/>
              <a:t>esc</a:t>
            </a:r>
            <a:r>
              <a:rPr lang="en-US" dirty="0" smtClean="0"/>
              <a:t>?</a:t>
            </a:r>
          </a:p>
          <a:p>
            <a:pPr eaLnBrk="1" hangingPunct="1">
              <a:buFontTx/>
              <a:buNone/>
            </a:pPr>
            <a:endParaRPr lang="en-US" dirty="0" smtClean="0"/>
          </a:p>
          <a:p>
            <a:pPr eaLnBrk="1" hangingPunct="1">
              <a:buFontTx/>
              <a:buNone/>
            </a:pPr>
            <a:r>
              <a:rPr lang="en-US" dirty="0" smtClean="0"/>
              <a:t>                                    </a:t>
            </a:r>
            <a:r>
              <a:rPr lang="en-US" sz="2400" dirty="0" smtClean="0"/>
              <a:t>As R goes up, </a:t>
            </a:r>
            <a:r>
              <a:rPr lang="en-US" sz="2400" dirty="0" err="1" smtClean="0"/>
              <a:t>V</a:t>
            </a:r>
            <a:r>
              <a:rPr lang="en-US" sz="2400" baseline="-25000" dirty="0" err="1" smtClean="0"/>
              <a:t>esc</a:t>
            </a:r>
            <a:r>
              <a:rPr lang="en-US" sz="2400" dirty="0" smtClean="0"/>
              <a:t> goes down</a:t>
            </a:r>
          </a:p>
          <a:p>
            <a:pPr eaLnBrk="1" hangingPunct="1">
              <a:buFontTx/>
              <a:buNone/>
            </a:pPr>
            <a:r>
              <a:rPr lang="en-US" sz="2400" dirty="0" smtClean="0"/>
              <a:t>                                    As R goes down, </a:t>
            </a:r>
            <a:r>
              <a:rPr lang="en-US" sz="2400" dirty="0" err="1" smtClean="0"/>
              <a:t>V</a:t>
            </a:r>
            <a:r>
              <a:rPr lang="en-US" sz="2400" baseline="-25000" dirty="0" err="1" smtClean="0"/>
              <a:t>esc</a:t>
            </a:r>
            <a:r>
              <a:rPr lang="en-US" sz="2400" baseline="-25000" dirty="0" smtClean="0"/>
              <a:t> </a:t>
            </a:r>
            <a:r>
              <a:rPr lang="en-US" sz="2400" dirty="0" smtClean="0"/>
              <a:t> goes up</a:t>
            </a:r>
          </a:p>
          <a:p>
            <a:pPr eaLnBrk="1" hangingPunct="1">
              <a:buFontTx/>
              <a:buNone/>
            </a:pPr>
            <a:r>
              <a:rPr lang="en-US" sz="2400" dirty="0" smtClean="0"/>
              <a:t>                                    Don’t forget the square root</a:t>
            </a:r>
          </a:p>
          <a:p>
            <a:pPr eaLnBrk="1" hangingPunct="1">
              <a:buFontTx/>
              <a:buNone/>
            </a:pPr>
            <a:r>
              <a:rPr lang="en-US" sz="2400" dirty="0" smtClean="0"/>
              <a:t>                                    For this case, </a:t>
            </a:r>
            <a:r>
              <a:rPr lang="en-US" sz="2400" dirty="0" err="1" smtClean="0"/>
              <a:t>V</a:t>
            </a:r>
            <a:r>
              <a:rPr lang="en-US" sz="2400" baseline="-25000" dirty="0" err="1" smtClean="0"/>
              <a:t>esc</a:t>
            </a:r>
            <a:r>
              <a:rPr lang="en-US" sz="2400" dirty="0" smtClean="0"/>
              <a:t> increases by                    			   10x</a:t>
            </a:r>
          </a:p>
        </p:txBody>
      </p:sp>
      <p:graphicFrame>
        <p:nvGraphicFramePr>
          <p:cNvPr id="81924" name="Object 4"/>
          <p:cNvGraphicFramePr>
            <a:graphicFrameLocks noChangeAspect="1"/>
          </p:cNvGraphicFramePr>
          <p:nvPr/>
        </p:nvGraphicFramePr>
        <p:xfrm>
          <a:off x="1447800" y="3505200"/>
          <a:ext cx="1919287" cy="1919288"/>
        </p:xfrm>
        <a:graphic>
          <a:graphicData uri="http://schemas.openxmlformats.org/presentationml/2006/ole">
            <p:oleObj spid="_x0000_s8194" name="Equation" r:id="rId3" imgW="888840" imgH="88884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smtClean="0"/>
              <a:t>Escape Velocity</a:t>
            </a:r>
          </a:p>
        </p:txBody>
      </p:sp>
      <p:sp>
        <p:nvSpPr>
          <p:cNvPr id="82947" name="Rectangle 3"/>
          <p:cNvSpPr>
            <a:spLocks noGrp="1" noChangeArrowheads="1"/>
          </p:cNvSpPr>
          <p:nvPr>
            <p:ph type="body" idx="1"/>
          </p:nvPr>
        </p:nvSpPr>
        <p:spPr/>
        <p:txBody>
          <a:bodyPr/>
          <a:lstStyle/>
          <a:p>
            <a:pPr eaLnBrk="1" hangingPunct="1">
              <a:lnSpc>
                <a:spcPct val="90000"/>
              </a:lnSpc>
            </a:pPr>
            <a:r>
              <a:rPr lang="en-US" sz="2800" dirty="0" smtClean="0"/>
              <a:t>Reduce the radius of the Earth to 1cm and                              </a:t>
            </a:r>
          </a:p>
          <a:p>
            <a:pPr eaLnBrk="1" hangingPunct="1">
              <a:lnSpc>
                <a:spcPct val="90000"/>
              </a:lnSpc>
              <a:buFontTx/>
              <a:buNone/>
            </a:pPr>
            <a:r>
              <a:rPr lang="en-US" sz="2800" dirty="0" smtClean="0"/>
              <a:t>    </a:t>
            </a:r>
          </a:p>
          <a:p>
            <a:pPr eaLnBrk="1" hangingPunct="1">
              <a:lnSpc>
                <a:spcPct val="90000"/>
              </a:lnSpc>
              <a:buFontTx/>
              <a:buNone/>
            </a:pPr>
            <a:r>
              <a:rPr lang="en-US" sz="2800" dirty="0" smtClean="0"/>
              <a:t>               </a:t>
            </a:r>
            <a:r>
              <a:rPr lang="en-US" sz="2800" dirty="0" err="1" smtClean="0">
                <a:solidFill>
                  <a:srgbClr val="00FFC7"/>
                </a:solidFill>
              </a:rPr>
              <a:t>V</a:t>
            </a:r>
            <a:r>
              <a:rPr lang="en-US" sz="2800" baseline="-25000" dirty="0" err="1" smtClean="0">
                <a:solidFill>
                  <a:srgbClr val="00FFC7"/>
                </a:solidFill>
              </a:rPr>
              <a:t>esc</a:t>
            </a:r>
            <a:r>
              <a:rPr lang="en-US" sz="2800" dirty="0" smtClean="0">
                <a:solidFill>
                  <a:srgbClr val="00FFC7"/>
                </a:solidFill>
              </a:rPr>
              <a:t>=c (speed of light)</a:t>
            </a:r>
          </a:p>
          <a:p>
            <a:pPr eaLnBrk="1" hangingPunct="1">
              <a:lnSpc>
                <a:spcPct val="90000"/>
              </a:lnSpc>
            </a:pPr>
            <a:endParaRPr lang="en-US" sz="2800" dirty="0" smtClean="0">
              <a:solidFill>
                <a:schemeClr val="folHlink"/>
              </a:solidFill>
            </a:endParaRPr>
          </a:p>
          <a:p>
            <a:pPr eaLnBrk="1" hangingPunct="1">
              <a:lnSpc>
                <a:spcPct val="90000"/>
              </a:lnSpc>
            </a:pPr>
            <a:r>
              <a:rPr lang="en-US" sz="2800" dirty="0" smtClean="0">
                <a:solidFill>
                  <a:schemeClr val="folHlink"/>
                </a:solidFill>
              </a:rPr>
              <a:t>In this new theory of Gravity, where photons are affected by gravity, if the escape velocity equals or exceeds the speed of light, that object can no longer be observed. This is a Black Hole</a:t>
            </a:r>
          </a:p>
          <a:p>
            <a:pPr eaLnBrk="1" hangingPunct="1">
              <a:lnSpc>
                <a:spcPct val="90000"/>
              </a:lnSpc>
            </a:pPr>
            <a:endParaRPr lang="en-US" sz="2800" dirty="0" smtClean="0">
              <a:solidFill>
                <a:srgbClr val="00FFC7"/>
              </a:solidFill>
            </a:endParaRPr>
          </a:p>
        </p:txBody>
      </p:sp>
      <p:sp>
        <p:nvSpPr>
          <p:cNvPr id="82948" name="Rectangle 4"/>
          <p:cNvSpPr>
            <a:spLocks noChangeArrowheads="1"/>
          </p:cNvSpPr>
          <p:nvPr/>
        </p:nvSpPr>
        <p:spPr bwMode="auto">
          <a:xfrm>
            <a:off x="1779588" y="2849563"/>
            <a:ext cx="3971925" cy="598487"/>
          </a:xfrm>
          <a:prstGeom prst="rect">
            <a:avLst/>
          </a:prstGeom>
          <a:noFill/>
          <a:ln w="9525">
            <a:solidFill>
              <a:srgbClr val="00FFC7"/>
            </a:solidFill>
            <a:miter lim="800000"/>
            <a:headEnd/>
            <a:tailEnd/>
          </a:ln>
          <a:effectLst/>
        </p:spPr>
        <p:txBody>
          <a:bodyPr wrap="none" anchor="ct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smtClean="0"/>
              <a:t>Black Holes</a:t>
            </a:r>
          </a:p>
        </p:txBody>
      </p:sp>
      <p:sp>
        <p:nvSpPr>
          <p:cNvPr id="79875" name="Rectangle 3"/>
          <p:cNvSpPr>
            <a:spLocks noGrp="1" noChangeArrowheads="1"/>
          </p:cNvSpPr>
          <p:nvPr>
            <p:ph type="body" idx="1"/>
          </p:nvPr>
        </p:nvSpPr>
        <p:spPr/>
        <p:txBody>
          <a:bodyPr/>
          <a:lstStyle/>
          <a:p>
            <a:pPr eaLnBrk="1" hangingPunct="1">
              <a:defRPr/>
            </a:pPr>
            <a:r>
              <a:rPr lang="en-US" dirty="0" smtClean="0"/>
              <a:t>The critical radius for which an object of a particular mass has an escape velocity of `c’ is called the </a:t>
            </a:r>
            <a:r>
              <a:rPr lang="en-US" u="sng" dirty="0" smtClean="0">
                <a:solidFill>
                  <a:srgbClr val="00FFC7"/>
                </a:solidFill>
              </a:rPr>
              <a:t>Schwarzschild Radius</a:t>
            </a:r>
            <a:r>
              <a:rPr lang="en-US" dirty="0" smtClean="0"/>
              <a:t>.</a:t>
            </a:r>
          </a:p>
          <a:p>
            <a:pPr eaLnBrk="1" hangingPunct="1">
              <a:defRPr/>
            </a:pPr>
            <a:r>
              <a:rPr lang="en-US" dirty="0" smtClean="0"/>
              <a:t>This is also called </a:t>
            </a:r>
          </a:p>
          <a:p>
            <a:pPr marL="0" indent="0" eaLnBrk="1" hangingPunct="1">
              <a:buFontTx/>
              <a:buNone/>
              <a:defRPr/>
            </a:pPr>
            <a:r>
              <a:rPr lang="en-US" dirty="0" smtClean="0"/>
              <a:t>    the `Event Horizon’.</a:t>
            </a:r>
          </a:p>
        </p:txBody>
      </p:sp>
      <p:pic>
        <p:nvPicPr>
          <p:cNvPr id="83972" name="Picture 5"/>
          <p:cNvPicPr>
            <a:picLocks noChangeAspect="1" noChangeArrowheads="1"/>
          </p:cNvPicPr>
          <p:nvPr/>
        </p:nvPicPr>
        <p:blipFill>
          <a:blip r:embed="rId2" cstate="print"/>
          <a:srcRect/>
          <a:stretch>
            <a:fillRect/>
          </a:stretch>
        </p:blipFill>
        <p:spPr bwMode="auto">
          <a:xfrm>
            <a:off x="4716463" y="3573463"/>
            <a:ext cx="3463925" cy="304641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smtClean="0"/>
              <a:t>Schwarzschild Radius</a:t>
            </a:r>
          </a:p>
        </p:txBody>
      </p:sp>
      <p:sp>
        <p:nvSpPr>
          <p:cNvPr id="84995" name="Rectangle 3"/>
          <p:cNvSpPr>
            <a:spLocks noGrp="1" noChangeArrowheads="1"/>
          </p:cNvSpPr>
          <p:nvPr>
            <p:ph type="body" idx="1"/>
          </p:nvPr>
        </p:nvSpPr>
        <p:spPr/>
        <p:txBody>
          <a:bodyPr/>
          <a:lstStyle/>
          <a:p>
            <a:pPr eaLnBrk="1" hangingPunct="1">
              <a:lnSpc>
                <a:spcPct val="90000"/>
              </a:lnSpc>
            </a:pPr>
            <a:r>
              <a:rPr lang="en-US" dirty="0" smtClean="0"/>
              <a:t>You can easily calculate the Schwarzschild radius for any mass by setting </a:t>
            </a:r>
            <a:r>
              <a:rPr lang="en-US" dirty="0" err="1" smtClean="0"/>
              <a:t>V</a:t>
            </a:r>
            <a:r>
              <a:rPr lang="en-US" baseline="-25000" dirty="0" err="1" smtClean="0"/>
              <a:t>esc</a:t>
            </a:r>
            <a:r>
              <a:rPr lang="en-US" dirty="0" smtClean="0"/>
              <a:t>=c</a:t>
            </a:r>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r>
              <a:rPr lang="en-US" dirty="0" smtClean="0">
                <a:solidFill>
                  <a:schemeClr val="folHlink"/>
                </a:solidFill>
              </a:rPr>
              <a:t>Every object has a radius at which it becomes a Black Hole</a:t>
            </a:r>
            <a:endParaRPr lang="en-US" dirty="0" smtClean="0"/>
          </a:p>
        </p:txBody>
      </p:sp>
      <p:graphicFrame>
        <p:nvGraphicFramePr>
          <p:cNvPr id="84996" name="Object 4"/>
          <p:cNvGraphicFramePr>
            <a:graphicFrameLocks noChangeAspect="1"/>
          </p:cNvGraphicFramePr>
          <p:nvPr/>
        </p:nvGraphicFramePr>
        <p:xfrm>
          <a:off x="5105400" y="2362200"/>
          <a:ext cx="3143250" cy="1855788"/>
        </p:xfrm>
        <a:graphic>
          <a:graphicData uri="http://schemas.openxmlformats.org/presentationml/2006/ole">
            <p:oleObj spid="_x0000_s9218" name="Equation" r:id="rId3" imgW="1549080" imgH="91440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en-US" smtClean="0"/>
              <a:t>Black Holes</a:t>
            </a:r>
          </a:p>
        </p:txBody>
      </p:sp>
      <p:sp>
        <p:nvSpPr>
          <p:cNvPr id="86019" name="Rectangle 3"/>
          <p:cNvSpPr>
            <a:spLocks noGrp="1" noChangeArrowheads="1"/>
          </p:cNvSpPr>
          <p:nvPr>
            <p:ph type="body" idx="1"/>
          </p:nvPr>
        </p:nvSpPr>
        <p:spPr/>
        <p:txBody>
          <a:bodyPr/>
          <a:lstStyle/>
          <a:p>
            <a:pPr eaLnBrk="1" hangingPunct="1"/>
            <a:r>
              <a:rPr lang="en-US" smtClean="0"/>
              <a:t>But, it is VERY, VERY difficult to compress an object to its Schwarzschild radius.</a:t>
            </a:r>
          </a:p>
          <a:p>
            <a:pPr eaLnBrk="1" hangingPunct="1"/>
            <a:r>
              <a:rPr lang="en-US" smtClean="0"/>
              <a:t>For the Sun, you would have to somehow overcome thermal pressure, then e- degeneracy, then neutron degeneracy. We know of no `cosmic vice’ that can do that.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smtClean="0"/>
              <a:t>Black Hole FAQs</a:t>
            </a:r>
          </a:p>
        </p:txBody>
      </p:sp>
      <p:sp>
        <p:nvSpPr>
          <p:cNvPr id="87043" name="Rectangle 3"/>
          <p:cNvSpPr>
            <a:spLocks noGrp="1" noChangeArrowheads="1"/>
          </p:cNvSpPr>
          <p:nvPr>
            <p:ph type="body" idx="1"/>
          </p:nvPr>
        </p:nvSpPr>
        <p:spPr/>
        <p:txBody>
          <a:bodyPr/>
          <a:lstStyle/>
          <a:p>
            <a:pPr eaLnBrk="1" hangingPunct="1"/>
            <a:r>
              <a:rPr lang="en-US" smtClean="0"/>
              <a:t>What would happen if the Sun collapsed into a Black Hole, would the Earth be dragged in?</a:t>
            </a:r>
          </a:p>
          <a:p>
            <a:pPr eaLnBrk="1" hangingPunct="1"/>
            <a:r>
              <a:rPr lang="en-US" smtClean="0"/>
              <a:t> </a:t>
            </a:r>
            <a:r>
              <a:rPr lang="en-US" smtClean="0">
                <a:solidFill>
                  <a:srgbClr val="00FFC7"/>
                </a:solidFill>
              </a:rPr>
              <a:t>No, the gravitational force at the distance of the Earth would not change</a:t>
            </a:r>
            <a:r>
              <a:rPr lang="en-US" smtClean="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dissolve">
                                      <p:cBhvr>
                                        <p:cTn id="7" dur="500"/>
                                        <p:tgtEl>
                                          <p:spTgt spid="870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dissolve">
                                      <p:cBhvr>
                                        <p:cTn id="12" dur="500"/>
                                        <p:tgtEl>
                                          <p:spTgt spid="870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endParaRPr lang="en-US" smtClean="0"/>
          </a:p>
        </p:txBody>
      </p:sp>
      <p:sp>
        <p:nvSpPr>
          <p:cNvPr id="93187" name="Rectangle 3"/>
          <p:cNvSpPr>
            <a:spLocks noGrp="1" noChangeArrowheads="1"/>
          </p:cNvSpPr>
          <p:nvPr>
            <p:ph type="body" idx="1"/>
          </p:nvPr>
        </p:nvSpPr>
        <p:spPr/>
        <p:txBody>
          <a:bodyPr/>
          <a:lstStyle/>
          <a:p>
            <a:pPr eaLnBrk="1" hangingPunct="1"/>
            <a:r>
              <a:rPr lang="en-US" smtClean="0"/>
              <a:t>Is the Event Horizon a physical boundary?</a:t>
            </a:r>
          </a:p>
          <a:p>
            <a:pPr eaLnBrk="1" hangingPunct="1">
              <a:buFontTx/>
              <a:buNone/>
            </a:pPr>
            <a:r>
              <a:rPr lang="en-US" smtClean="0"/>
              <a:t>   </a:t>
            </a:r>
            <a:r>
              <a:rPr lang="en-US" smtClean="0">
                <a:solidFill>
                  <a:srgbClr val="00FFC7"/>
                </a:solidFill>
              </a:rPr>
              <a:t>No, it is simply the distance from the center where the escape velocity of `c’.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18883" name="Rectangle 3"/>
          <p:cNvSpPr>
            <a:spLocks noChangeArrowheads="1"/>
          </p:cNvSpPr>
          <p:nvPr/>
        </p:nvSpPr>
        <p:spPr bwMode="auto">
          <a:xfrm>
            <a:off x="1119188" y="152400"/>
            <a:ext cx="1868487" cy="579438"/>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US" sz="2800" b="1" dirty="0">
                <a:solidFill>
                  <a:srgbClr val="FFFFFF"/>
                </a:solidFill>
              </a:rPr>
              <a:t>Chapter</a:t>
            </a:r>
            <a:r>
              <a:rPr lang="en-US" sz="3200" b="1" dirty="0">
                <a:solidFill>
                  <a:srgbClr val="FFFFFF"/>
                </a:solidFill>
              </a:rPr>
              <a:t> 7</a:t>
            </a:r>
            <a:endParaRPr lang="en-US" sz="2800" b="1" dirty="0">
              <a:solidFill>
                <a:srgbClr val="FFFFFF"/>
              </a:solidFill>
            </a:endParaRPr>
          </a:p>
        </p:txBody>
      </p:sp>
      <p:sp>
        <p:nvSpPr>
          <p:cNvPr id="1018884" name="Rectangle 4"/>
          <p:cNvSpPr>
            <a:spLocks noGrp="1" noChangeArrowheads="1"/>
          </p:cNvSpPr>
          <p:nvPr>
            <p:ph type="title"/>
          </p:nvPr>
        </p:nvSpPr>
        <p:spPr>
          <a:noFill/>
          <a:ln/>
        </p:spPr>
        <p:txBody>
          <a:bodyPr/>
          <a:lstStyle/>
          <a:p>
            <a:r>
              <a:rPr lang="en-US" dirty="0"/>
              <a:t>Gravitational Force</a:t>
            </a:r>
            <a:endParaRPr lang="en-US" b="0" dirty="0"/>
          </a:p>
        </p:txBody>
      </p:sp>
      <p:sp>
        <p:nvSpPr>
          <p:cNvPr id="1018885" name="Rectangle 5"/>
          <p:cNvSpPr>
            <a:spLocks noGrp="1" noChangeArrowheads="1"/>
          </p:cNvSpPr>
          <p:nvPr>
            <p:ph type="body" idx="1"/>
          </p:nvPr>
        </p:nvSpPr>
        <p:spPr>
          <a:xfrm>
            <a:off x="711200" y="1828800"/>
            <a:ext cx="7772400" cy="1752600"/>
          </a:xfrm>
          <a:noFill/>
          <a:ln/>
        </p:spPr>
        <p:txBody>
          <a:bodyPr/>
          <a:lstStyle/>
          <a:p>
            <a:r>
              <a:rPr lang="en-US" b="1" dirty="0"/>
              <a:t>Orbiting objects</a:t>
            </a:r>
            <a:r>
              <a:rPr lang="en-US" dirty="0"/>
              <a:t> </a:t>
            </a:r>
            <a:r>
              <a:rPr lang="en-US" dirty="0">
                <a:solidFill>
                  <a:schemeClr val="bg1"/>
                </a:solidFill>
              </a:rPr>
              <a:t>are in</a:t>
            </a:r>
            <a:r>
              <a:rPr lang="en-US" dirty="0"/>
              <a:t> </a:t>
            </a:r>
            <a:r>
              <a:rPr lang="en-US" b="1" dirty="0"/>
              <a:t>free fall.</a:t>
            </a:r>
          </a:p>
          <a:p>
            <a:r>
              <a:rPr lang="en-US" dirty="0">
                <a:solidFill>
                  <a:schemeClr val="bg1"/>
                </a:solidFill>
              </a:rPr>
              <a:t>To see how this idea is true, we can use a thought experiment that Newton developed. Consider a cannon sitting on a high mountaintop.</a:t>
            </a:r>
          </a:p>
          <a:p>
            <a:endParaRPr lang="en-US" dirty="0"/>
          </a:p>
        </p:txBody>
      </p:sp>
      <p:sp>
        <p:nvSpPr>
          <p:cNvPr id="1018888" name="Rectangle 8"/>
          <p:cNvSpPr>
            <a:spLocks noChangeArrowheads="1"/>
          </p:cNvSpPr>
          <p:nvPr/>
        </p:nvSpPr>
        <p:spPr bwMode="auto">
          <a:xfrm>
            <a:off x="4724400" y="3452813"/>
            <a:ext cx="3581400" cy="2643187"/>
          </a:xfrm>
          <a:prstGeom prst="rect">
            <a:avLst/>
          </a:prstGeom>
          <a:noFill/>
          <a:ln w="12700">
            <a:noFill/>
            <a:miter lim="800000"/>
            <a:headEnd/>
            <a:tailEnd/>
          </a:ln>
          <a:effectLst/>
        </p:spPr>
        <p:txBody>
          <a:bodyPr/>
          <a:lstStyle/>
          <a:p>
            <a:pPr marL="342900" indent="-342900" eaLnBrk="0" fontAlgn="base" hangingPunct="0">
              <a:spcBef>
                <a:spcPct val="20000"/>
              </a:spcBef>
              <a:spcAft>
                <a:spcPct val="0"/>
              </a:spcAft>
              <a:buSzPct val="100000"/>
            </a:pPr>
            <a:r>
              <a:rPr lang="en-US" sz="2000" dirty="0">
                <a:solidFill>
                  <a:srgbClr val="FFCC00"/>
                </a:solidFill>
              </a:rPr>
              <a:t>     </a:t>
            </a:r>
            <a:r>
              <a:rPr lang="en-US" i="1" dirty="0">
                <a:solidFill>
                  <a:srgbClr val="FFCC00"/>
                </a:solidFill>
              </a:rPr>
              <a:t>Each successive cannonball has a greater initial speed, so the horizontal distance that the ball travels increases. If the initial speed is great enough, the curvature of Earth will cause the cannonball to continue falling without ever landing.</a:t>
            </a:r>
          </a:p>
        </p:txBody>
      </p:sp>
      <p:pic>
        <p:nvPicPr>
          <p:cNvPr id="1018889" name="Picture 9"/>
          <p:cNvPicPr>
            <a:picLocks noChangeAspect="1" noChangeArrowheads="1"/>
          </p:cNvPicPr>
          <p:nvPr/>
        </p:nvPicPr>
        <p:blipFill>
          <a:blip r:embed="rId3" cstate="print"/>
          <a:srcRect/>
          <a:stretch>
            <a:fillRect/>
          </a:stretch>
        </p:blipFill>
        <p:spPr bwMode="auto">
          <a:xfrm>
            <a:off x="930275" y="3429000"/>
            <a:ext cx="4114800" cy="271462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8885">
                                            <p:txEl>
                                              <p:pRg st="0" end="0"/>
                                            </p:txEl>
                                          </p:spTgt>
                                        </p:tgtEl>
                                        <p:attrNameLst>
                                          <p:attrName>style.visibility</p:attrName>
                                        </p:attrNameLst>
                                      </p:cBhvr>
                                      <p:to>
                                        <p:strVal val="visible"/>
                                      </p:to>
                                    </p:set>
                                    <p:animEffect transition="in" filter="wipe(left)">
                                      <p:cBhvr>
                                        <p:cTn id="7" dur="500"/>
                                        <p:tgtEl>
                                          <p:spTgt spid="10188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18885">
                                            <p:txEl>
                                              <p:pRg st="1" end="1"/>
                                            </p:txEl>
                                          </p:spTgt>
                                        </p:tgtEl>
                                        <p:attrNameLst>
                                          <p:attrName>style.visibility</p:attrName>
                                        </p:attrNameLst>
                                      </p:cBhvr>
                                      <p:to>
                                        <p:strVal val="visible"/>
                                      </p:to>
                                    </p:set>
                                    <p:animEffect transition="in" filter="wipe(left)">
                                      <p:cBhvr>
                                        <p:cTn id="12" dur="500"/>
                                        <p:tgtEl>
                                          <p:spTgt spid="10188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18889"/>
                                        </p:tgtEl>
                                        <p:attrNameLst>
                                          <p:attrName>style.visibility</p:attrName>
                                        </p:attrNameLst>
                                      </p:cBhvr>
                                      <p:to>
                                        <p:strVal val="visible"/>
                                      </p:to>
                                    </p:set>
                                  </p:childTnLst>
                                </p:cTn>
                              </p:par>
                            </p:childTnLst>
                          </p:cTn>
                        </p:par>
                        <p:par>
                          <p:cTn id="17" fill="hold">
                            <p:stCondLst>
                              <p:cond delay="0"/>
                            </p:stCondLst>
                            <p:childTnLst>
                              <p:par>
                                <p:cTn id="18" presetID="22" presetClass="entr" presetSubtype="8" fill="hold" grpId="0" nodeType="afterEffect">
                                  <p:stCondLst>
                                    <p:cond delay="0"/>
                                  </p:stCondLst>
                                  <p:childTnLst>
                                    <p:set>
                                      <p:cBhvr>
                                        <p:cTn id="19" dur="1" fill="hold">
                                          <p:stCondLst>
                                            <p:cond delay="0"/>
                                          </p:stCondLst>
                                        </p:cTn>
                                        <p:tgtEl>
                                          <p:spTgt spid="1018888">
                                            <p:txEl>
                                              <p:pRg st="0" end="0"/>
                                            </p:txEl>
                                          </p:spTgt>
                                        </p:tgtEl>
                                        <p:attrNameLst>
                                          <p:attrName>style.visibility</p:attrName>
                                        </p:attrNameLst>
                                      </p:cBhvr>
                                      <p:to>
                                        <p:strVal val="visible"/>
                                      </p:to>
                                    </p:set>
                                    <p:animEffect transition="in" filter="wipe(left)">
                                      <p:cBhvr>
                                        <p:cTn id="20" dur="500"/>
                                        <p:tgtEl>
                                          <p:spTgt spid="101888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8885" grpId="0" build="p" autoUpdateAnimBg="0"/>
      <p:bldP spid="1018888"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endParaRPr lang="en-US" smtClean="0"/>
          </a:p>
        </p:txBody>
      </p:sp>
      <p:sp>
        <p:nvSpPr>
          <p:cNvPr id="94211" name="Rectangle 3"/>
          <p:cNvSpPr>
            <a:spLocks noGrp="1" noChangeArrowheads="1"/>
          </p:cNvSpPr>
          <p:nvPr>
            <p:ph type="body" idx="1"/>
          </p:nvPr>
        </p:nvSpPr>
        <p:spPr/>
        <p:txBody>
          <a:bodyPr/>
          <a:lstStyle/>
          <a:p>
            <a:pPr eaLnBrk="1" hangingPunct="1"/>
            <a:r>
              <a:rPr lang="en-US" smtClean="0"/>
              <a:t>What happens if a Black Hole absorbs some mass?</a:t>
            </a:r>
          </a:p>
          <a:p>
            <a:pPr eaLnBrk="1" hangingPunct="1">
              <a:buFontTx/>
              <a:buNone/>
            </a:pPr>
            <a:r>
              <a:rPr lang="en-US" smtClean="0"/>
              <a:t>    </a:t>
            </a:r>
            <a:r>
              <a:rPr lang="en-US" smtClean="0">
                <a:solidFill>
                  <a:srgbClr val="00FFC7"/>
                </a:solidFill>
              </a:rPr>
              <a:t>As M increases, the Schwarzschild radius also increases.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endParaRPr lang="en-US" smtClean="0"/>
          </a:p>
        </p:txBody>
      </p:sp>
      <p:sp>
        <p:nvSpPr>
          <p:cNvPr id="90115" name="Rectangle 3"/>
          <p:cNvSpPr>
            <a:spLocks noGrp="1" noChangeArrowheads="1"/>
          </p:cNvSpPr>
          <p:nvPr>
            <p:ph type="body" idx="1"/>
          </p:nvPr>
        </p:nvSpPr>
        <p:spPr/>
        <p:txBody>
          <a:bodyPr/>
          <a:lstStyle/>
          <a:p>
            <a:pPr eaLnBrk="1" hangingPunct="1"/>
            <a:r>
              <a:rPr lang="en-US" smtClean="0"/>
              <a:t>Is there any reason to believe that Black Holes exist?</a:t>
            </a:r>
          </a:p>
          <a:p>
            <a:pPr eaLnBrk="1" hangingPunct="1">
              <a:buFontTx/>
              <a:buNone/>
            </a:pPr>
            <a:r>
              <a:rPr lang="en-US" smtClean="0"/>
              <a:t>    </a:t>
            </a:r>
            <a:r>
              <a:rPr lang="en-US" u="sng" smtClean="0">
                <a:solidFill>
                  <a:srgbClr val="00FFC7"/>
                </a:solidFill>
              </a:rPr>
              <a:t>You Bet!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dissolve">
                                      <p:cBhvr>
                                        <p:cTn id="7" dur="500"/>
                                        <p:tgtEl>
                                          <p:spTgt spid="901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0115">
                                            <p:txEl>
                                              <p:pRg st="1" end="1"/>
                                            </p:txEl>
                                          </p:spTgt>
                                        </p:tgtEl>
                                        <p:attrNameLst>
                                          <p:attrName>style.visibility</p:attrName>
                                        </p:attrNameLst>
                                      </p:cBhvr>
                                      <p:to>
                                        <p:strVal val="visible"/>
                                      </p:to>
                                    </p:set>
                                    <p:animEffect transition="in" filter="dissolve">
                                      <p:cBhvr>
                                        <p:cTn id="12" dur="500"/>
                                        <p:tgtEl>
                                          <p:spTgt spid="901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5027" name="Rectangle 3"/>
          <p:cNvSpPr>
            <a:spLocks noChangeArrowheads="1"/>
          </p:cNvSpPr>
          <p:nvPr/>
        </p:nvSpPr>
        <p:spPr bwMode="auto">
          <a:xfrm>
            <a:off x="1119188" y="152400"/>
            <a:ext cx="1868487" cy="579438"/>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US" sz="2800" b="1" dirty="0">
                <a:solidFill>
                  <a:srgbClr val="FFFFFF"/>
                </a:solidFill>
              </a:rPr>
              <a:t>Chapter</a:t>
            </a:r>
            <a:r>
              <a:rPr lang="en-US" sz="3200" b="1" dirty="0">
                <a:solidFill>
                  <a:srgbClr val="FFFFFF"/>
                </a:solidFill>
              </a:rPr>
              <a:t> 7</a:t>
            </a:r>
            <a:endParaRPr lang="en-US" sz="2800" b="1" dirty="0">
              <a:solidFill>
                <a:srgbClr val="FFFFFF"/>
              </a:solidFill>
            </a:endParaRPr>
          </a:p>
        </p:txBody>
      </p:sp>
      <p:sp>
        <p:nvSpPr>
          <p:cNvPr id="1025028" name="Rectangle 4"/>
          <p:cNvSpPr>
            <a:spLocks noGrp="1" noChangeArrowheads="1"/>
          </p:cNvSpPr>
          <p:nvPr>
            <p:ph type="title"/>
          </p:nvPr>
        </p:nvSpPr>
        <p:spPr>
          <a:noFill/>
          <a:ln/>
        </p:spPr>
        <p:txBody>
          <a:bodyPr/>
          <a:lstStyle/>
          <a:p>
            <a:r>
              <a:rPr lang="en-US" dirty="0"/>
              <a:t>Applying the Law of </a:t>
            </a:r>
            <a:r>
              <a:rPr lang="en-US" dirty="0" smtClean="0"/>
              <a:t>Gravitation</a:t>
            </a:r>
            <a:endParaRPr lang="en-US" b="0" dirty="0"/>
          </a:p>
        </p:txBody>
      </p:sp>
      <p:sp>
        <p:nvSpPr>
          <p:cNvPr id="1025029" name="Rectangle 5"/>
          <p:cNvSpPr>
            <a:spLocks noGrp="1" noChangeArrowheads="1"/>
          </p:cNvSpPr>
          <p:nvPr>
            <p:ph type="body" idx="1"/>
          </p:nvPr>
        </p:nvSpPr>
        <p:spPr>
          <a:xfrm>
            <a:off x="457200" y="2057400"/>
            <a:ext cx="7772400" cy="1219200"/>
          </a:xfrm>
          <a:noFill/>
          <a:ln/>
        </p:spPr>
        <p:txBody>
          <a:bodyPr/>
          <a:lstStyle/>
          <a:p>
            <a:r>
              <a:rPr lang="en-US" b="1" dirty="0" smtClean="0"/>
              <a:t>Henry Cavendish</a:t>
            </a:r>
            <a:r>
              <a:rPr lang="en-US" dirty="0" smtClean="0">
                <a:solidFill>
                  <a:schemeClr val="bg1"/>
                </a:solidFill>
              </a:rPr>
              <a:t> </a:t>
            </a:r>
            <a:r>
              <a:rPr lang="en-US" dirty="0">
                <a:solidFill>
                  <a:schemeClr val="bg1"/>
                </a:solidFill>
              </a:rPr>
              <a:t>applied Newton’s law of </a:t>
            </a:r>
            <a:endParaRPr lang="en-US" dirty="0" smtClean="0">
              <a:solidFill>
                <a:schemeClr val="bg1"/>
              </a:solidFill>
            </a:endParaRPr>
          </a:p>
          <a:p>
            <a:pPr>
              <a:buNone/>
            </a:pPr>
            <a:r>
              <a:rPr lang="en-US" dirty="0">
                <a:solidFill>
                  <a:schemeClr val="bg1"/>
                </a:solidFill>
              </a:rPr>
              <a:t> </a:t>
            </a:r>
            <a:r>
              <a:rPr lang="en-US" dirty="0" smtClean="0">
                <a:solidFill>
                  <a:schemeClr val="bg1"/>
                </a:solidFill>
              </a:rPr>
              <a:t>    universal </a:t>
            </a:r>
            <a:r>
              <a:rPr lang="en-US" dirty="0">
                <a:solidFill>
                  <a:schemeClr val="bg1"/>
                </a:solidFill>
              </a:rPr>
              <a:t>gravitation to find the value of </a:t>
            </a:r>
            <a:endParaRPr lang="en-US" dirty="0" smtClean="0">
              <a:solidFill>
                <a:schemeClr val="bg1"/>
              </a:solidFill>
            </a:endParaRPr>
          </a:p>
          <a:p>
            <a:pPr>
              <a:buNone/>
            </a:pPr>
            <a:r>
              <a:rPr lang="en-US" i="1" dirty="0">
                <a:solidFill>
                  <a:schemeClr val="bg1"/>
                </a:solidFill>
              </a:rPr>
              <a:t> </a:t>
            </a:r>
            <a:r>
              <a:rPr lang="en-US" i="1" dirty="0" smtClean="0">
                <a:solidFill>
                  <a:schemeClr val="bg1"/>
                </a:solidFill>
              </a:rPr>
              <a:t>   G</a:t>
            </a:r>
            <a:r>
              <a:rPr lang="en-US" dirty="0" smtClean="0">
                <a:solidFill>
                  <a:schemeClr val="bg1"/>
                </a:solidFill>
              </a:rPr>
              <a:t> </a:t>
            </a:r>
            <a:r>
              <a:rPr lang="en-US" dirty="0">
                <a:solidFill>
                  <a:schemeClr val="bg1"/>
                </a:solidFill>
              </a:rPr>
              <a:t>and Earth’s mass.</a:t>
            </a:r>
            <a:endParaRPr lang="en-US" b="1" dirty="0">
              <a:solidFill>
                <a:schemeClr val="bg1"/>
              </a:solidFill>
            </a:endParaRPr>
          </a:p>
          <a:p>
            <a:pPr>
              <a:buFontTx/>
              <a:buNone/>
            </a:pPr>
            <a:endParaRPr lang="en-US" b="1" dirty="0"/>
          </a:p>
          <a:p>
            <a:r>
              <a:rPr lang="en-US" dirty="0">
                <a:solidFill>
                  <a:schemeClr val="bg1"/>
                </a:solidFill>
              </a:rPr>
              <a:t>When </a:t>
            </a:r>
            <a:r>
              <a:rPr lang="en-US" b="1" dirty="0"/>
              <a:t>two masses</a:t>
            </a:r>
            <a:r>
              <a:rPr lang="en-US" dirty="0">
                <a:solidFill>
                  <a:schemeClr val="bg1"/>
                </a:solidFill>
              </a:rPr>
              <a:t>, the </a:t>
            </a:r>
            <a:r>
              <a:rPr lang="en-US" b="1" dirty="0"/>
              <a:t>distance </a:t>
            </a:r>
            <a:r>
              <a:rPr lang="en-US" dirty="0">
                <a:solidFill>
                  <a:schemeClr val="bg1"/>
                </a:solidFill>
              </a:rPr>
              <a:t>between them, and the</a:t>
            </a:r>
            <a:r>
              <a:rPr lang="en-US" dirty="0">
                <a:solidFill>
                  <a:srgbClr val="CC0000"/>
                </a:solidFill>
              </a:rPr>
              <a:t> </a:t>
            </a:r>
            <a:r>
              <a:rPr lang="en-US" b="1" dirty="0"/>
              <a:t>gravitational force</a:t>
            </a:r>
            <a:r>
              <a:rPr lang="en-US" dirty="0">
                <a:solidFill>
                  <a:srgbClr val="CC0000"/>
                </a:solidFill>
              </a:rPr>
              <a:t> </a:t>
            </a:r>
            <a:r>
              <a:rPr lang="en-US" dirty="0">
                <a:solidFill>
                  <a:schemeClr val="bg1"/>
                </a:solidFill>
              </a:rPr>
              <a:t>are known, Newton’s law of universal gravitation can be used to find</a:t>
            </a:r>
            <a:r>
              <a:rPr lang="en-US" dirty="0">
                <a:solidFill>
                  <a:srgbClr val="CC0000"/>
                </a:solidFill>
              </a:rPr>
              <a:t> </a:t>
            </a:r>
            <a:r>
              <a:rPr lang="en-US" b="1" i="1" dirty="0"/>
              <a:t>G</a:t>
            </a:r>
            <a:r>
              <a:rPr lang="en-US" b="1" dirty="0"/>
              <a:t>.</a:t>
            </a:r>
            <a:r>
              <a:rPr lang="en-US" dirty="0">
                <a:solidFill>
                  <a:srgbClr val="CC0000"/>
                </a:solidFill>
              </a:rPr>
              <a:t> </a:t>
            </a:r>
          </a:p>
          <a:p>
            <a:pPr>
              <a:buFontTx/>
              <a:buNone/>
            </a:pPr>
            <a:endParaRPr lang="en-US" dirty="0">
              <a:solidFill>
                <a:srgbClr val="CC0000"/>
              </a:solidFill>
            </a:endParaRPr>
          </a:p>
          <a:p>
            <a:r>
              <a:rPr lang="en-US" dirty="0">
                <a:solidFill>
                  <a:schemeClr val="bg1"/>
                </a:solidFill>
              </a:rPr>
              <a:t>Once the value of </a:t>
            </a:r>
            <a:r>
              <a:rPr lang="en-US" b="1" i="1" dirty="0"/>
              <a:t>G</a:t>
            </a:r>
            <a:r>
              <a:rPr lang="en-US" dirty="0">
                <a:solidFill>
                  <a:schemeClr val="bg1"/>
                </a:solidFill>
              </a:rPr>
              <a:t> is known, the law can be used again to find</a:t>
            </a:r>
            <a:r>
              <a:rPr lang="en-US" dirty="0">
                <a:solidFill>
                  <a:srgbClr val="CC0000"/>
                </a:solidFill>
              </a:rPr>
              <a:t> </a:t>
            </a:r>
            <a:r>
              <a:rPr lang="en-US" b="1" dirty="0"/>
              <a:t>Earth’s mass.</a:t>
            </a:r>
            <a:endParaRPr lang="en-US" dirty="0">
              <a:solidFill>
                <a:srgbClr val="CC0000"/>
              </a:solidFill>
            </a:endParaRPr>
          </a:p>
        </p:txBody>
      </p:sp>
      <p:sp>
        <p:nvSpPr>
          <p:cNvPr id="1025030" name="Text Box 6"/>
          <p:cNvSpPr txBox="1">
            <a:spLocks noChangeArrowheads="1"/>
          </p:cNvSpPr>
          <p:nvPr/>
        </p:nvSpPr>
        <p:spPr bwMode="auto">
          <a:xfrm>
            <a:off x="3505200" y="30163"/>
            <a:ext cx="4191000" cy="701675"/>
          </a:xfrm>
          <a:prstGeom prst="rect">
            <a:avLst/>
          </a:prstGeom>
          <a:noFill/>
          <a:ln w="12700">
            <a:noFill/>
            <a:miter lim="800000"/>
            <a:headEnd/>
            <a:tailEnd/>
          </a:ln>
          <a:effectLst/>
        </p:spPr>
        <p:txBody>
          <a:bodyPr>
            <a:spAutoFit/>
          </a:bodyPr>
          <a:lstStyle/>
          <a:p>
            <a:pPr eaLnBrk="0" fontAlgn="base" hangingPunct="0">
              <a:spcBef>
                <a:spcPct val="0"/>
              </a:spcBef>
              <a:spcAft>
                <a:spcPct val="0"/>
              </a:spcAft>
            </a:pPr>
            <a:r>
              <a:rPr lang="en-US" sz="2000" b="1" dirty="0">
                <a:solidFill>
                  <a:srgbClr val="FFCC00"/>
                </a:solidFill>
              </a:rPr>
              <a:t>Section 2 </a:t>
            </a:r>
            <a:r>
              <a:rPr lang="en-US" sz="2000" b="1" dirty="0">
                <a:solidFill>
                  <a:srgbClr val="FFFFFF"/>
                </a:solidFill>
              </a:rPr>
              <a:t>Newton’s Law of Universal Gravitation</a:t>
            </a:r>
            <a:endParaRPr lang="en-US" sz="2000" b="1" dirty="0">
              <a:solidFill>
                <a:srgbClr val="FFCC00"/>
              </a:solidFill>
            </a:endParaRPr>
          </a:p>
        </p:txBody>
      </p:sp>
      <p:pic>
        <p:nvPicPr>
          <p:cNvPr id="7" name="Picture 6" descr="henry cavendish.jpg"/>
          <p:cNvPicPr>
            <a:picLocks noChangeAspect="1"/>
          </p:cNvPicPr>
          <p:nvPr/>
        </p:nvPicPr>
        <p:blipFill>
          <a:blip r:embed="rId2" cstate="print"/>
          <a:stretch>
            <a:fillRect/>
          </a:stretch>
        </p:blipFill>
        <p:spPr>
          <a:xfrm>
            <a:off x="6705600" y="1828800"/>
            <a:ext cx="2438400" cy="1828800"/>
          </a:xfrm>
          <a:prstGeom prst="rect">
            <a:avLst/>
          </a:prstGeom>
          <a:solidFill>
            <a:schemeClr val="accent1"/>
          </a:solid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5029">
                                            <p:txEl>
                                              <p:pRg st="0" end="0"/>
                                            </p:txEl>
                                          </p:spTgt>
                                        </p:tgtEl>
                                        <p:attrNameLst>
                                          <p:attrName>style.visibility</p:attrName>
                                        </p:attrNameLst>
                                      </p:cBhvr>
                                      <p:to>
                                        <p:strVal val="visible"/>
                                      </p:to>
                                    </p:set>
                                    <p:animEffect transition="in" filter="wipe(left)">
                                      <p:cBhvr>
                                        <p:cTn id="7" dur="500"/>
                                        <p:tgtEl>
                                          <p:spTgt spid="10250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5029">
                                            <p:txEl>
                                              <p:pRg st="1" end="1"/>
                                            </p:txEl>
                                          </p:spTgt>
                                        </p:tgtEl>
                                        <p:attrNameLst>
                                          <p:attrName>style.visibility</p:attrName>
                                        </p:attrNameLst>
                                      </p:cBhvr>
                                      <p:to>
                                        <p:strVal val="visible"/>
                                      </p:to>
                                    </p:set>
                                    <p:animEffect transition="in" filter="wipe(left)">
                                      <p:cBhvr>
                                        <p:cTn id="12" dur="500"/>
                                        <p:tgtEl>
                                          <p:spTgt spid="10250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5029">
                                            <p:txEl>
                                              <p:pRg st="2" end="2"/>
                                            </p:txEl>
                                          </p:spTgt>
                                        </p:tgtEl>
                                        <p:attrNameLst>
                                          <p:attrName>style.visibility</p:attrName>
                                        </p:attrNameLst>
                                      </p:cBhvr>
                                      <p:to>
                                        <p:strVal val="visible"/>
                                      </p:to>
                                    </p:set>
                                    <p:animEffect transition="in" filter="wipe(left)">
                                      <p:cBhvr>
                                        <p:cTn id="17" dur="500"/>
                                        <p:tgtEl>
                                          <p:spTgt spid="10250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5029">
                                            <p:txEl>
                                              <p:pRg st="4" end="4"/>
                                            </p:txEl>
                                          </p:spTgt>
                                        </p:tgtEl>
                                        <p:attrNameLst>
                                          <p:attrName>style.visibility</p:attrName>
                                        </p:attrNameLst>
                                      </p:cBhvr>
                                      <p:to>
                                        <p:strVal val="visible"/>
                                      </p:to>
                                    </p:set>
                                    <p:animEffect transition="in" filter="wipe(left)">
                                      <p:cBhvr>
                                        <p:cTn id="22" dur="500"/>
                                        <p:tgtEl>
                                          <p:spTgt spid="102502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5029">
                                            <p:txEl>
                                              <p:pRg st="6" end="6"/>
                                            </p:txEl>
                                          </p:spTgt>
                                        </p:tgtEl>
                                        <p:attrNameLst>
                                          <p:attrName>style.visibility</p:attrName>
                                        </p:attrNameLst>
                                      </p:cBhvr>
                                      <p:to>
                                        <p:strVal val="visible"/>
                                      </p:to>
                                    </p:set>
                                    <p:animEffect transition="in" filter="wipe(left)">
                                      <p:cBhvr>
                                        <p:cTn id="27" dur="500"/>
                                        <p:tgtEl>
                                          <p:spTgt spid="102502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29"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6051" name="Rectangle 3"/>
          <p:cNvSpPr>
            <a:spLocks noChangeArrowheads="1"/>
          </p:cNvSpPr>
          <p:nvPr/>
        </p:nvSpPr>
        <p:spPr bwMode="auto">
          <a:xfrm>
            <a:off x="1119188" y="152400"/>
            <a:ext cx="1868487" cy="579438"/>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US" sz="2800" b="1" dirty="0">
                <a:solidFill>
                  <a:srgbClr val="FFFFFF"/>
                </a:solidFill>
              </a:rPr>
              <a:t>Chapter</a:t>
            </a:r>
            <a:r>
              <a:rPr lang="en-US" sz="3200" b="1" dirty="0">
                <a:solidFill>
                  <a:srgbClr val="FFFFFF"/>
                </a:solidFill>
              </a:rPr>
              <a:t> 7</a:t>
            </a:r>
            <a:endParaRPr lang="en-US" sz="2800" b="1" dirty="0">
              <a:solidFill>
                <a:srgbClr val="FFFFFF"/>
              </a:solidFill>
            </a:endParaRPr>
          </a:p>
        </p:txBody>
      </p:sp>
      <p:sp>
        <p:nvSpPr>
          <p:cNvPr id="1026053" name="Rectangle 5"/>
          <p:cNvSpPr>
            <a:spLocks noGrp="1" noChangeArrowheads="1"/>
          </p:cNvSpPr>
          <p:nvPr>
            <p:ph type="body" idx="1"/>
          </p:nvPr>
        </p:nvSpPr>
        <p:spPr>
          <a:xfrm>
            <a:off x="711200" y="1828800"/>
            <a:ext cx="4165600" cy="4495800"/>
          </a:xfrm>
          <a:noFill/>
          <a:ln/>
        </p:spPr>
        <p:txBody>
          <a:bodyPr/>
          <a:lstStyle/>
          <a:p>
            <a:r>
              <a:rPr lang="en-US" dirty="0">
                <a:solidFill>
                  <a:schemeClr val="bg1"/>
                </a:solidFill>
              </a:rPr>
              <a:t>Gravity is a</a:t>
            </a:r>
            <a:r>
              <a:rPr lang="en-US" dirty="0"/>
              <a:t> </a:t>
            </a:r>
            <a:r>
              <a:rPr lang="en-US" b="1" dirty="0"/>
              <a:t>field force.</a:t>
            </a:r>
          </a:p>
          <a:p>
            <a:r>
              <a:rPr lang="en-US" dirty="0">
                <a:solidFill>
                  <a:schemeClr val="bg1"/>
                </a:solidFill>
              </a:rPr>
              <a:t>Gravitational field strength,</a:t>
            </a:r>
            <a:r>
              <a:rPr lang="en-US" dirty="0"/>
              <a:t> </a:t>
            </a:r>
            <a:r>
              <a:rPr lang="en-US" i="1" dirty="0"/>
              <a:t>g</a:t>
            </a:r>
            <a:r>
              <a:rPr lang="en-US" dirty="0"/>
              <a:t>, </a:t>
            </a:r>
            <a:r>
              <a:rPr lang="en-US" dirty="0">
                <a:solidFill>
                  <a:schemeClr val="bg1"/>
                </a:solidFill>
              </a:rPr>
              <a:t>equals</a:t>
            </a:r>
            <a:r>
              <a:rPr lang="en-US" dirty="0"/>
              <a:t> </a:t>
            </a:r>
            <a:r>
              <a:rPr lang="en-US" i="1" dirty="0" err="1"/>
              <a:t>F</a:t>
            </a:r>
            <a:r>
              <a:rPr lang="en-US" i="1" baseline="-25000" dirty="0" err="1"/>
              <a:t>g</a:t>
            </a:r>
            <a:r>
              <a:rPr lang="en-US" i="1" dirty="0"/>
              <a:t>/m</a:t>
            </a:r>
            <a:r>
              <a:rPr lang="en-US" dirty="0"/>
              <a:t>.</a:t>
            </a:r>
          </a:p>
          <a:p>
            <a:r>
              <a:rPr lang="en-US" dirty="0">
                <a:solidFill>
                  <a:schemeClr val="bg1"/>
                </a:solidFill>
              </a:rPr>
              <a:t>The gravitational field,</a:t>
            </a:r>
            <a:r>
              <a:rPr lang="en-US" dirty="0"/>
              <a:t> </a:t>
            </a:r>
            <a:r>
              <a:rPr lang="en-US" b="1" dirty="0"/>
              <a:t>g</a:t>
            </a:r>
            <a:r>
              <a:rPr lang="en-US" dirty="0"/>
              <a:t>, </a:t>
            </a:r>
            <a:r>
              <a:rPr lang="en-US" dirty="0">
                <a:solidFill>
                  <a:schemeClr val="bg1"/>
                </a:solidFill>
              </a:rPr>
              <a:t>is a vector with magnitude</a:t>
            </a:r>
            <a:r>
              <a:rPr lang="en-US" dirty="0"/>
              <a:t> </a:t>
            </a:r>
            <a:r>
              <a:rPr lang="en-US" i="1" dirty="0"/>
              <a:t>g</a:t>
            </a:r>
            <a:r>
              <a:rPr lang="en-US" dirty="0"/>
              <a:t> </a:t>
            </a:r>
            <a:r>
              <a:rPr lang="en-US" dirty="0">
                <a:solidFill>
                  <a:schemeClr val="bg1"/>
                </a:solidFill>
              </a:rPr>
              <a:t>that points in the direction of</a:t>
            </a:r>
            <a:r>
              <a:rPr lang="en-US" dirty="0"/>
              <a:t> </a:t>
            </a:r>
            <a:r>
              <a:rPr lang="en-US" b="1" dirty="0" err="1"/>
              <a:t>F</a:t>
            </a:r>
            <a:r>
              <a:rPr lang="en-US" b="1" baseline="-25000" dirty="0" err="1"/>
              <a:t>g</a:t>
            </a:r>
            <a:r>
              <a:rPr lang="en-US" b="1" dirty="0"/>
              <a:t>.</a:t>
            </a:r>
            <a:r>
              <a:rPr lang="en-US" dirty="0"/>
              <a:t> </a:t>
            </a:r>
          </a:p>
          <a:p>
            <a:r>
              <a:rPr lang="en-US" b="1" dirty="0"/>
              <a:t>Gravitational field strength</a:t>
            </a:r>
            <a:r>
              <a:rPr lang="en-US" dirty="0"/>
              <a:t> </a:t>
            </a:r>
            <a:r>
              <a:rPr lang="en-US" dirty="0">
                <a:solidFill>
                  <a:schemeClr val="bg1"/>
                </a:solidFill>
              </a:rPr>
              <a:t>equals</a:t>
            </a:r>
            <a:r>
              <a:rPr lang="en-US" dirty="0"/>
              <a:t> </a:t>
            </a:r>
            <a:r>
              <a:rPr lang="en-US" b="1" dirty="0"/>
              <a:t>free-fall acceleration.</a:t>
            </a:r>
          </a:p>
        </p:txBody>
      </p:sp>
      <p:sp>
        <p:nvSpPr>
          <p:cNvPr id="1026054" name="Text Box 6"/>
          <p:cNvSpPr txBox="1">
            <a:spLocks noChangeArrowheads="1"/>
          </p:cNvSpPr>
          <p:nvPr/>
        </p:nvSpPr>
        <p:spPr bwMode="auto">
          <a:xfrm>
            <a:off x="3505200" y="30163"/>
            <a:ext cx="4191000" cy="701675"/>
          </a:xfrm>
          <a:prstGeom prst="rect">
            <a:avLst/>
          </a:prstGeom>
          <a:noFill/>
          <a:ln w="12700">
            <a:noFill/>
            <a:miter lim="800000"/>
            <a:headEnd/>
            <a:tailEnd/>
          </a:ln>
          <a:effectLst/>
        </p:spPr>
        <p:txBody>
          <a:bodyPr>
            <a:spAutoFit/>
          </a:bodyPr>
          <a:lstStyle/>
          <a:p>
            <a:pPr eaLnBrk="0" fontAlgn="base" hangingPunct="0">
              <a:spcBef>
                <a:spcPct val="0"/>
              </a:spcBef>
              <a:spcAft>
                <a:spcPct val="0"/>
              </a:spcAft>
            </a:pPr>
            <a:r>
              <a:rPr lang="en-US" sz="2000" b="1">
                <a:solidFill>
                  <a:srgbClr val="FFCC00"/>
                </a:solidFill>
              </a:rPr>
              <a:t>Section 2 </a:t>
            </a:r>
            <a:r>
              <a:rPr lang="en-US" sz="2000" b="1">
                <a:solidFill>
                  <a:srgbClr val="FFFFFF"/>
                </a:solidFill>
              </a:rPr>
              <a:t>Newton’s Law of Universal Gravitation</a:t>
            </a:r>
            <a:endParaRPr lang="en-US" sz="2000" b="1">
              <a:solidFill>
                <a:srgbClr val="FFCC00"/>
              </a:solidFill>
            </a:endParaRPr>
          </a:p>
        </p:txBody>
      </p:sp>
      <p:sp>
        <p:nvSpPr>
          <p:cNvPr id="1026057" name="Rectangle 9"/>
          <p:cNvSpPr>
            <a:spLocks noChangeArrowheads="1"/>
          </p:cNvSpPr>
          <p:nvPr/>
        </p:nvSpPr>
        <p:spPr bwMode="auto">
          <a:xfrm>
            <a:off x="4419600" y="4876800"/>
            <a:ext cx="4165600" cy="1676400"/>
          </a:xfrm>
          <a:prstGeom prst="rect">
            <a:avLst/>
          </a:prstGeom>
          <a:noFill/>
          <a:ln w="12700">
            <a:noFill/>
            <a:miter lim="800000"/>
            <a:headEnd/>
            <a:tailEnd/>
          </a:ln>
          <a:effectLst/>
        </p:spPr>
        <p:txBody>
          <a:bodyPr/>
          <a:lstStyle/>
          <a:p>
            <a:pPr marL="342900" indent="-342900" eaLnBrk="0" fontAlgn="base" hangingPunct="0">
              <a:spcBef>
                <a:spcPct val="20000"/>
              </a:spcBef>
              <a:spcAft>
                <a:spcPct val="0"/>
              </a:spcAft>
              <a:buSzPct val="100000"/>
            </a:pPr>
            <a:r>
              <a:rPr lang="en-US" sz="2000" i="1" dirty="0">
                <a:solidFill>
                  <a:srgbClr val="FFCC00"/>
                </a:solidFill>
              </a:rPr>
              <a:t>    The gravitational field vectors represent Earth’s gravitational field at each point.</a:t>
            </a:r>
            <a:endParaRPr lang="en-US" sz="2400" b="1" dirty="0">
              <a:solidFill>
                <a:srgbClr val="FFCC00"/>
              </a:solidFill>
            </a:endParaRPr>
          </a:p>
          <a:p>
            <a:pPr marL="342900" indent="-342900" eaLnBrk="0" fontAlgn="base" hangingPunct="0">
              <a:spcBef>
                <a:spcPct val="20000"/>
              </a:spcBef>
              <a:spcAft>
                <a:spcPct val="0"/>
              </a:spcAft>
              <a:buSzPct val="100000"/>
            </a:pPr>
            <a:endParaRPr lang="en-US" sz="2400" b="1" dirty="0">
              <a:solidFill>
                <a:srgbClr val="FFCC00"/>
              </a:solidFill>
            </a:endParaRPr>
          </a:p>
        </p:txBody>
      </p:sp>
      <p:sp>
        <p:nvSpPr>
          <p:cNvPr id="1026059" name="Rectangle 11"/>
          <p:cNvSpPr>
            <a:spLocks noGrp="1" noChangeArrowheads="1"/>
          </p:cNvSpPr>
          <p:nvPr>
            <p:ph type="title"/>
          </p:nvPr>
        </p:nvSpPr>
        <p:spPr>
          <a:noFill/>
          <a:ln/>
        </p:spPr>
        <p:txBody>
          <a:bodyPr/>
          <a:lstStyle/>
          <a:p>
            <a:r>
              <a:rPr lang="en-US"/>
              <a:t>Applying the Law of Gravitation, </a:t>
            </a:r>
            <a:r>
              <a:rPr lang="en-US" b="0" i="1"/>
              <a:t>continued</a:t>
            </a:r>
          </a:p>
        </p:txBody>
      </p:sp>
      <p:pic>
        <p:nvPicPr>
          <p:cNvPr id="1026060" name="Picture 12"/>
          <p:cNvPicPr>
            <a:picLocks noChangeAspect="1" noChangeArrowheads="1"/>
          </p:cNvPicPr>
          <p:nvPr/>
        </p:nvPicPr>
        <p:blipFill>
          <a:blip r:embed="rId3" cstate="print"/>
          <a:srcRect/>
          <a:stretch>
            <a:fillRect/>
          </a:stretch>
        </p:blipFill>
        <p:spPr bwMode="auto">
          <a:xfrm>
            <a:off x="4876800" y="1828800"/>
            <a:ext cx="2924175" cy="28575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6053">
                                            <p:txEl>
                                              <p:pRg st="0" end="0"/>
                                            </p:txEl>
                                          </p:spTgt>
                                        </p:tgtEl>
                                        <p:attrNameLst>
                                          <p:attrName>style.visibility</p:attrName>
                                        </p:attrNameLst>
                                      </p:cBhvr>
                                      <p:to>
                                        <p:strVal val="visible"/>
                                      </p:to>
                                    </p:set>
                                    <p:animEffect transition="in" filter="wipe(left)">
                                      <p:cBhvr>
                                        <p:cTn id="7" dur="500"/>
                                        <p:tgtEl>
                                          <p:spTgt spid="10260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6053">
                                            <p:txEl>
                                              <p:pRg st="1" end="1"/>
                                            </p:txEl>
                                          </p:spTgt>
                                        </p:tgtEl>
                                        <p:attrNameLst>
                                          <p:attrName>style.visibility</p:attrName>
                                        </p:attrNameLst>
                                      </p:cBhvr>
                                      <p:to>
                                        <p:strVal val="visible"/>
                                      </p:to>
                                    </p:set>
                                    <p:animEffect transition="in" filter="wipe(left)">
                                      <p:cBhvr>
                                        <p:cTn id="12" dur="500"/>
                                        <p:tgtEl>
                                          <p:spTgt spid="10260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6053">
                                            <p:txEl>
                                              <p:pRg st="2" end="2"/>
                                            </p:txEl>
                                          </p:spTgt>
                                        </p:tgtEl>
                                        <p:attrNameLst>
                                          <p:attrName>style.visibility</p:attrName>
                                        </p:attrNameLst>
                                      </p:cBhvr>
                                      <p:to>
                                        <p:strVal val="visible"/>
                                      </p:to>
                                    </p:set>
                                    <p:animEffect transition="in" filter="wipe(left)">
                                      <p:cBhvr>
                                        <p:cTn id="17" dur="500"/>
                                        <p:tgtEl>
                                          <p:spTgt spid="10260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6053">
                                            <p:txEl>
                                              <p:pRg st="3" end="3"/>
                                            </p:txEl>
                                          </p:spTgt>
                                        </p:tgtEl>
                                        <p:attrNameLst>
                                          <p:attrName>style.visibility</p:attrName>
                                        </p:attrNameLst>
                                      </p:cBhvr>
                                      <p:to>
                                        <p:strVal val="visible"/>
                                      </p:to>
                                    </p:set>
                                    <p:animEffect transition="in" filter="wipe(left)">
                                      <p:cBhvr>
                                        <p:cTn id="22" dur="500"/>
                                        <p:tgtEl>
                                          <p:spTgt spid="1026053">
                                            <p:txEl>
                                              <p:pRg st="3" end="3"/>
                                            </p:txEl>
                                          </p:spTgt>
                                        </p:tgtEl>
                                      </p:cBhvr>
                                    </p:animEffect>
                                  </p:childTnLst>
                                </p:cTn>
                              </p:par>
                            </p:childTnLst>
                          </p:cTn>
                        </p:par>
                        <p:par>
                          <p:cTn id="23" fill="hold">
                            <p:stCondLst>
                              <p:cond delay="500"/>
                            </p:stCondLst>
                            <p:childTnLst>
                              <p:par>
                                <p:cTn id="24" presetID="1" presetClass="entr" presetSubtype="0" fill="hold" nodeType="afterEffect">
                                  <p:stCondLst>
                                    <p:cond delay="0"/>
                                  </p:stCondLst>
                                  <p:childTnLst>
                                    <p:set>
                                      <p:cBhvr>
                                        <p:cTn id="25" dur="1" fill="hold">
                                          <p:stCondLst>
                                            <p:cond delay="0"/>
                                          </p:stCondLst>
                                        </p:cTn>
                                        <p:tgtEl>
                                          <p:spTgt spid="1026060"/>
                                        </p:tgtEl>
                                        <p:attrNameLst>
                                          <p:attrName>style.visibility</p:attrName>
                                        </p:attrNameLst>
                                      </p:cBhvr>
                                      <p:to>
                                        <p:strVal val="visible"/>
                                      </p:to>
                                    </p:se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026057">
                                            <p:txEl>
                                              <p:pRg st="0" end="0"/>
                                            </p:txEl>
                                          </p:spTgt>
                                        </p:tgtEl>
                                        <p:attrNameLst>
                                          <p:attrName>style.visibility</p:attrName>
                                        </p:attrNameLst>
                                      </p:cBhvr>
                                      <p:to>
                                        <p:strVal val="visible"/>
                                      </p:to>
                                    </p:set>
                                    <p:animEffect transition="in" filter="wipe(left)">
                                      <p:cBhvr>
                                        <p:cTn id="29" dur="500"/>
                                        <p:tgtEl>
                                          <p:spTgt spid="10260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053" grpId="0" build="p" autoUpdateAnimBg="0"/>
      <p:bldP spid="1026057" grpId="0" build="p" autoUpdateAnimBg="0" advAuto="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30147" name="Rectangle 3"/>
          <p:cNvSpPr>
            <a:spLocks noChangeArrowheads="1"/>
          </p:cNvSpPr>
          <p:nvPr/>
        </p:nvSpPr>
        <p:spPr bwMode="auto">
          <a:xfrm>
            <a:off x="1119188" y="152400"/>
            <a:ext cx="1868487" cy="579438"/>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US" sz="2800" b="1">
                <a:solidFill>
                  <a:srgbClr val="FFFFFF"/>
                </a:solidFill>
              </a:rPr>
              <a:t>Chapter</a:t>
            </a:r>
            <a:r>
              <a:rPr lang="en-US" sz="3200" b="1">
                <a:solidFill>
                  <a:srgbClr val="FFFFFF"/>
                </a:solidFill>
              </a:rPr>
              <a:t> 7</a:t>
            </a:r>
            <a:endParaRPr lang="en-US" sz="2800" b="1">
              <a:solidFill>
                <a:srgbClr val="FFFFFF"/>
              </a:solidFill>
            </a:endParaRPr>
          </a:p>
        </p:txBody>
      </p:sp>
      <p:sp>
        <p:nvSpPr>
          <p:cNvPr id="1030148" name="Rectangle 4"/>
          <p:cNvSpPr>
            <a:spLocks noGrp="1" noChangeArrowheads="1"/>
          </p:cNvSpPr>
          <p:nvPr>
            <p:ph type="title"/>
          </p:nvPr>
        </p:nvSpPr>
        <p:spPr>
          <a:noFill/>
          <a:ln/>
        </p:spPr>
        <p:txBody>
          <a:bodyPr/>
          <a:lstStyle/>
          <a:p>
            <a:r>
              <a:rPr lang="en-US"/>
              <a:t>Applying the Law of Gravitation, </a:t>
            </a:r>
            <a:r>
              <a:rPr lang="en-US" b="0" i="1"/>
              <a:t>continued</a:t>
            </a:r>
            <a:endParaRPr lang="en-US" b="0"/>
          </a:p>
        </p:txBody>
      </p:sp>
      <p:sp>
        <p:nvSpPr>
          <p:cNvPr id="1030149" name="Rectangle 5"/>
          <p:cNvSpPr>
            <a:spLocks noGrp="1" noChangeArrowheads="1"/>
          </p:cNvSpPr>
          <p:nvPr>
            <p:ph type="body" idx="1"/>
          </p:nvPr>
        </p:nvSpPr>
        <p:spPr>
          <a:xfrm>
            <a:off x="711200" y="1828800"/>
            <a:ext cx="6985000" cy="2971800"/>
          </a:xfrm>
          <a:noFill/>
          <a:ln/>
        </p:spPr>
        <p:txBody>
          <a:bodyPr/>
          <a:lstStyle/>
          <a:p>
            <a:r>
              <a:rPr lang="en-US" b="1"/>
              <a:t>weight </a:t>
            </a:r>
            <a:r>
              <a:rPr lang="en-US">
                <a:solidFill>
                  <a:schemeClr val="bg1"/>
                </a:solidFill>
              </a:rPr>
              <a:t>= mass </a:t>
            </a:r>
            <a:r>
              <a:rPr lang="en-US">
                <a:solidFill>
                  <a:schemeClr val="bg1"/>
                </a:solidFill>
                <a:sym typeface="Symbol" pitchFamily="18" charset="2"/>
              </a:rPr>
              <a:t> </a:t>
            </a:r>
            <a:r>
              <a:rPr lang="en-US">
                <a:solidFill>
                  <a:schemeClr val="bg1"/>
                </a:solidFill>
              </a:rPr>
              <a:t>gravitational field strength</a:t>
            </a:r>
          </a:p>
          <a:p>
            <a:r>
              <a:rPr lang="en-US">
                <a:solidFill>
                  <a:schemeClr val="bg1"/>
                </a:solidFill>
              </a:rPr>
              <a:t>Because it depends on gravitational field strength</a:t>
            </a:r>
            <a:r>
              <a:rPr lang="en-US"/>
              <a:t>, </a:t>
            </a:r>
            <a:r>
              <a:rPr lang="en-US" b="1"/>
              <a:t>weight changes with location:</a:t>
            </a:r>
          </a:p>
          <a:p>
            <a:endParaRPr lang="en-US" b="1"/>
          </a:p>
          <a:p>
            <a:endParaRPr lang="en-US" b="1"/>
          </a:p>
          <a:p>
            <a:endParaRPr lang="en-US" b="1"/>
          </a:p>
          <a:p>
            <a:pPr>
              <a:buFontTx/>
              <a:buNone/>
            </a:pPr>
            <a:endParaRPr lang="en-US" b="1"/>
          </a:p>
        </p:txBody>
      </p:sp>
      <p:sp>
        <p:nvSpPr>
          <p:cNvPr id="1030150" name="Text Box 6"/>
          <p:cNvSpPr txBox="1">
            <a:spLocks noChangeArrowheads="1"/>
          </p:cNvSpPr>
          <p:nvPr/>
        </p:nvSpPr>
        <p:spPr bwMode="auto">
          <a:xfrm>
            <a:off x="3505200" y="30163"/>
            <a:ext cx="4191000" cy="701675"/>
          </a:xfrm>
          <a:prstGeom prst="rect">
            <a:avLst/>
          </a:prstGeom>
          <a:noFill/>
          <a:ln w="12700">
            <a:noFill/>
            <a:miter lim="800000"/>
            <a:headEnd/>
            <a:tailEnd/>
          </a:ln>
          <a:effectLst/>
        </p:spPr>
        <p:txBody>
          <a:bodyPr>
            <a:spAutoFit/>
          </a:bodyPr>
          <a:lstStyle/>
          <a:p>
            <a:pPr eaLnBrk="0" fontAlgn="base" hangingPunct="0">
              <a:spcBef>
                <a:spcPct val="0"/>
              </a:spcBef>
              <a:spcAft>
                <a:spcPct val="0"/>
              </a:spcAft>
            </a:pPr>
            <a:r>
              <a:rPr lang="en-US" sz="2000" b="1">
                <a:solidFill>
                  <a:srgbClr val="FFCC00"/>
                </a:solidFill>
              </a:rPr>
              <a:t>Section 2 </a:t>
            </a:r>
            <a:r>
              <a:rPr lang="en-US" sz="2000" b="1">
                <a:solidFill>
                  <a:srgbClr val="FFFFFF"/>
                </a:solidFill>
              </a:rPr>
              <a:t>Newton’s Law of Universal Gravitation</a:t>
            </a:r>
            <a:endParaRPr lang="en-US" sz="2000" b="1">
              <a:solidFill>
                <a:srgbClr val="FFCC00"/>
              </a:solidFill>
            </a:endParaRPr>
          </a:p>
        </p:txBody>
      </p:sp>
      <p:graphicFrame>
        <p:nvGraphicFramePr>
          <p:cNvPr id="1030152" name="Object 8"/>
          <p:cNvGraphicFramePr>
            <a:graphicFrameLocks noChangeAspect="1"/>
          </p:cNvGraphicFramePr>
          <p:nvPr/>
        </p:nvGraphicFramePr>
        <p:xfrm>
          <a:off x="2590800" y="3357563"/>
          <a:ext cx="3352800" cy="1409700"/>
        </p:xfrm>
        <a:graphic>
          <a:graphicData uri="http://schemas.openxmlformats.org/presentationml/2006/ole">
            <p:oleObj spid="_x0000_s6146" name="Equation" r:id="rId4" imgW="1511300" imgH="635000" progId="">
              <p:embed/>
            </p:oleObj>
          </a:graphicData>
        </a:graphic>
      </p:graphicFrame>
      <p:sp>
        <p:nvSpPr>
          <p:cNvPr id="1030154" name="Rectangle 10"/>
          <p:cNvSpPr>
            <a:spLocks noChangeArrowheads="1"/>
          </p:cNvSpPr>
          <p:nvPr/>
        </p:nvSpPr>
        <p:spPr bwMode="auto">
          <a:xfrm>
            <a:off x="863600" y="4864100"/>
            <a:ext cx="6985000" cy="1273175"/>
          </a:xfrm>
          <a:prstGeom prst="rect">
            <a:avLst/>
          </a:prstGeom>
          <a:noFill/>
          <a:ln w="12700">
            <a:noFill/>
            <a:miter lim="800000"/>
            <a:headEnd/>
            <a:tailEnd/>
          </a:ln>
          <a:effectLst/>
        </p:spPr>
        <p:txBody>
          <a:bodyPr/>
          <a:lstStyle/>
          <a:p>
            <a:pPr marL="342900" indent="-342900" eaLnBrk="0" fontAlgn="base" hangingPunct="0">
              <a:spcBef>
                <a:spcPct val="20000"/>
              </a:spcBef>
              <a:spcAft>
                <a:spcPct val="0"/>
              </a:spcAft>
              <a:buSzPct val="100000"/>
              <a:buFontTx/>
              <a:buChar char="•"/>
            </a:pPr>
            <a:r>
              <a:rPr lang="en-US" sz="2400">
                <a:solidFill>
                  <a:srgbClr val="FFFFFF"/>
                </a:solidFill>
              </a:rPr>
              <a:t>On the surface of any planet, the value of </a:t>
            </a:r>
            <a:r>
              <a:rPr lang="en-US" sz="2400" i="1">
                <a:solidFill>
                  <a:srgbClr val="FFCC00"/>
                </a:solidFill>
              </a:rPr>
              <a:t>g,</a:t>
            </a:r>
            <a:r>
              <a:rPr lang="en-US" sz="2400">
                <a:solidFill>
                  <a:srgbClr val="FFFFFF"/>
                </a:solidFill>
              </a:rPr>
              <a:t> as well as your weight, will depend on the planet’s</a:t>
            </a:r>
            <a:r>
              <a:rPr lang="en-US" sz="2400" b="1">
                <a:solidFill>
                  <a:srgbClr val="FFCC00"/>
                </a:solidFill>
              </a:rPr>
              <a:t> mass</a:t>
            </a:r>
            <a:r>
              <a:rPr lang="en-US" sz="2400">
                <a:solidFill>
                  <a:srgbClr val="FFFFFF"/>
                </a:solidFill>
              </a:rPr>
              <a:t> and</a:t>
            </a:r>
            <a:r>
              <a:rPr lang="en-US" sz="2400" b="1">
                <a:solidFill>
                  <a:srgbClr val="FFCC00"/>
                </a:solidFill>
              </a:rPr>
              <a:t> radius.</a:t>
            </a:r>
            <a:endParaRPr lang="en-US" sz="2400">
              <a:solidFill>
                <a:srgbClr val="FFCC00"/>
              </a:solidFill>
            </a:endParaRPr>
          </a:p>
          <a:p>
            <a:pPr marL="342900" indent="-342900" eaLnBrk="0" fontAlgn="base" hangingPunct="0">
              <a:spcBef>
                <a:spcPct val="20000"/>
              </a:spcBef>
              <a:spcAft>
                <a:spcPct val="0"/>
              </a:spcAft>
              <a:buSzPct val="100000"/>
              <a:buFontTx/>
              <a:buChar char="•"/>
            </a:pPr>
            <a:endParaRPr lang="en-US" sz="2400" b="1">
              <a:solidFill>
                <a:srgbClr val="FFCC00"/>
              </a:solidFill>
            </a:endParaRPr>
          </a:p>
          <a:p>
            <a:pPr marL="342900" indent="-342900" eaLnBrk="0" fontAlgn="base" hangingPunct="0">
              <a:spcBef>
                <a:spcPct val="20000"/>
              </a:spcBef>
              <a:spcAft>
                <a:spcPct val="0"/>
              </a:spcAft>
              <a:buSzPct val="100000"/>
              <a:buFontTx/>
              <a:buChar char="•"/>
            </a:pPr>
            <a:endParaRPr lang="en-US" sz="2400" b="1">
              <a:solidFill>
                <a:srgbClr val="FFCC00"/>
              </a:solidFill>
            </a:endParaRPr>
          </a:p>
          <a:p>
            <a:pPr marL="342900" indent="-342900" eaLnBrk="0" fontAlgn="base" hangingPunct="0">
              <a:spcBef>
                <a:spcPct val="20000"/>
              </a:spcBef>
              <a:spcAft>
                <a:spcPct val="0"/>
              </a:spcAft>
              <a:buSzPct val="100000"/>
              <a:buFontTx/>
              <a:buChar char="•"/>
            </a:pPr>
            <a:endParaRPr lang="en-US" sz="2400" b="1">
              <a:solidFill>
                <a:srgbClr val="FFCC00"/>
              </a:solidFill>
            </a:endParaRPr>
          </a:p>
          <a:p>
            <a:pPr marL="342900" indent="-342900" eaLnBrk="0" fontAlgn="base" hangingPunct="0">
              <a:spcBef>
                <a:spcPct val="20000"/>
              </a:spcBef>
              <a:spcAft>
                <a:spcPct val="0"/>
              </a:spcAft>
              <a:buSzPct val="100000"/>
            </a:pPr>
            <a:endParaRPr lang="en-US" sz="2400" b="1">
              <a:solidFill>
                <a:srgbClr val="FFCC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0149">
                                            <p:txEl>
                                              <p:pRg st="0" end="0"/>
                                            </p:txEl>
                                          </p:spTgt>
                                        </p:tgtEl>
                                        <p:attrNameLst>
                                          <p:attrName>style.visibility</p:attrName>
                                        </p:attrNameLst>
                                      </p:cBhvr>
                                      <p:to>
                                        <p:strVal val="visible"/>
                                      </p:to>
                                    </p:set>
                                    <p:animEffect transition="in" filter="wipe(left)">
                                      <p:cBhvr>
                                        <p:cTn id="7" dur="500"/>
                                        <p:tgtEl>
                                          <p:spTgt spid="10301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0149">
                                            <p:txEl>
                                              <p:pRg st="1" end="1"/>
                                            </p:txEl>
                                          </p:spTgt>
                                        </p:tgtEl>
                                        <p:attrNameLst>
                                          <p:attrName>style.visibility</p:attrName>
                                        </p:attrNameLst>
                                      </p:cBhvr>
                                      <p:to>
                                        <p:strVal val="visible"/>
                                      </p:to>
                                    </p:set>
                                    <p:animEffect transition="in" filter="wipe(left)">
                                      <p:cBhvr>
                                        <p:cTn id="12" dur="500"/>
                                        <p:tgtEl>
                                          <p:spTgt spid="10301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30152"/>
                                        </p:tgtEl>
                                        <p:attrNameLst>
                                          <p:attrName>style.visibility</p:attrName>
                                        </p:attrNameLst>
                                      </p:cBhvr>
                                      <p:to>
                                        <p:strVal val="visible"/>
                                      </p:to>
                                    </p:set>
                                    <p:animEffect transition="in" filter="wipe(left)">
                                      <p:cBhvr>
                                        <p:cTn id="17" dur="500"/>
                                        <p:tgtEl>
                                          <p:spTgt spid="103015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30154">
                                            <p:txEl>
                                              <p:pRg st="0" end="0"/>
                                            </p:txEl>
                                          </p:spTgt>
                                        </p:tgtEl>
                                        <p:attrNameLst>
                                          <p:attrName>style.visibility</p:attrName>
                                        </p:attrNameLst>
                                      </p:cBhvr>
                                      <p:to>
                                        <p:strVal val="visible"/>
                                      </p:to>
                                    </p:set>
                                    <p:animEffect transition="in" filter="wipe(left)">
                                      <p:cBhvr>
                                        <p:cTn id="22" dur="500"/>
                                        <p:tgtEl>
                                          <p:spTgt spid="10301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149" grpId="0" build="p" autoUpdateAnimBg="0"/>
      <p:bldP spid="1030154"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4140200" cy="609600"/>
          </a:xfrm>
        </p:spPr>
        <p:txBody>
          <a:bodyPr/>
          <a:lstStyle/>
          <a:p>
            <a:r>
              <a:rPr lang="en-US" dirty="0" smtClean="0"/>
              <a:t>Free fall</a:t>
            </a:r>
            <a:endParaRPr lang="en-US" dirty="0"/>
          </a:p>
        </p:txBody>
      </p:sp>
      <p:pic>
        <p:nvPicPr>
          <p:cNvPr id="4" name="Content Placeholder 3" descr="free fall.jpg"/>
          <p:cNvPicPr>
            <a:picLocks noGrp="1" noChangeAspect="1"/>
          </p:cNvPicPr>
          <p:nvPr>
            <p:ph idx="1"/>
          </p:nvPr>
        </p:nvPicPr>
        <p:blipFill>
          <a:blip r:embed="rId2" cstate="print"/>
          <a:stretch>
            <a:fillRect/>
          </a:stretch>
        </p:blipFill>
        <p:spPr>
          <a:xfrm>
            <a:off x="4876800" y="609600"/>
            <a:ext cx="3726873" cy="2590800"/>
          </a:xfrm>
        </p:spPr>
      </p:pic>
      <p:pic>
        <p:nvPicPr>
          <p:cNvPr id="5" name="Picture 4" descr="spaceship.jpg"/>
          <p:cNvPicPr>
            <a:picLocks noChangeAspect="1"/>
          </p:cNvPicPr>
          <p:nvPr/>
        </p:nvPicPr>
        <p:blipFill>
          <a:blip r:embed="rId3" cstate="print"/>
          <a:stretch>
            <a:fillRect/>
          </a:stretch>
        </p:blipFill>
        <p:spPr>
          <a:xfrm>
            <a:off x="381000" y="3352800"/>
            <a:ext cx="4191000" cy="3139205"/>
          </a:xfrm>
          <a:prstGeom prst="rect">
            <a:avLst/>
          </a:prstGeom>
        </p:spPr>
      </p:pic>
      <p:sp>
        <p:nvSpPr>
          <p:cNvPr id="6" name="TextBox 5"/>
          <p:cNvSpPr txBox="1"/>
          <p:nvPr/>
        </p:nvSpPr>
        <p:spPr>
          <a:xfrm>
            <a:off x="4953000" y="3429000"/>
            <a:ext cx="3200400" cy="3016210"/>
          </a:xfrm>
          <a:prstGeom prst="rect">
            <a:avLst/>
          </a:prstGeom>
          <a:noFill/>
        </p:spPr>
        <p:txBody>
          <a:bodyPr wrap="square" rtlCol="0">
            <a:spAutoFit/>
          </a:bodyPr>
          <a:lstStyle/>
          <a:p>
            <a:r>
              <a:rPr lang="en-US" sz="2000" dirty="0" smtClean="0">
                <a:solidFill>
                  <a:schemeClr val="bg1"/>
                </a:solidFill>
              </a:rPr>
              <a:t>When astronauts are in in space, or you get that “weightlessness feeling on a rollercoaster.  You are experiencing free fall. </a:t>
            </a:r>
          </a:p>
          <a:p>
            <a:endParaRPr lang="en-US" dirty="0">
              <a:solidFill>
                <a:schemeClr val="bg1"/>
              </a:solidFill>
            </a:endParaRPr>
          </a:p>
          <a:p>
            <a:r>
              <a:rPr lang="en-US" sz="2400" dirty="0" smtClean="0">
                <a:solidFill>
                  <a:schemeClr val="bg1"/>
                </a:solidFill>
              </a:rPr>
              <a:t>Both you and the object are falling at the same rate. </a:t>
            </a:r>
            <a:endParaRPr lang="en-US" sz="2400" dirty="0">
              <a:solidFill>
                <a:schemeClr val="bg1"/>
              </a:solidFill>
            </a:endParaRPr>
          </a:p>
        </p:txBody>
      </p:sp>
      <p:pic>
        <p:nvPicPr>
          <p:cNvPr id="7" name="Picture 6" descr="tom.jpg"/>
          <p:cNvPicPr>
            <a:picLocks noChangeAspect="1"/>
          </p:cNvPicPr>
          <p:nvPr/>
        </p:nvPicPr>
        <p:blipFill>
          <a:blip r:embed="rId4" cstate="print"/>
          <a:stretch>
            <a:fillRect/>
          </a:stretch>
        </p:blipFill>
        <p:spPr>
          <a:xfrm>
            <a:off x="2209800" y="838200"/>
            <a:ext cx="2124075" cy="2152650"/>
          </a:xfrm>
          <a:prstGeom prst="rect">
            <a:avLst/>
          </a:prstGeom>
        </p:spPr>
      </p:pic>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17859" name="Rectangle 3"/>
          <p:cNvSpPr>
            <a:spLocks noChangeArrowheads="1"/>
          </p:cNvSpPr>
          <p:nvPr/>
        </p:nvSpPr>
        <p:spPr bwMode="auto">
          <a:xfrm>
            <a:off x="1119188" y="152400"/>
            <a:ext cx="1868487" cy="579438"/>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US" sz="2800" b="1" dirty="0">
                <a:solidFill>
                  <a:srgbClr val="FFFFFF"/>
                </a:solidFill>
              </a:rPr>
              <a:t>Chapter</a:t>
            </a:r>
            <a:r>
              <a:rPr lang="en-US" sz="3200" b="1" dirty="0">
                <a:solidFill>
                  <a:srgbClr val="FFFFFF"/>
                </a:solidFill>
              </a:rPr>
              <a:t> 7</a:t>
            </a:r>
            <a:endParaRPr lang="en-US" sz="2800" b="1" dirty="0">
              <a:solidFill>
                <a:srgbClr val="FFFFFF"/>
              </a:solidFill>
            </a:endParaRPr>
          </a:p>
        </p:txBody>
      </p:sp>
      <p:sp>
        <p:nvSpPr>
          <p:cNvPr id="1017860" name="Rectangle 4"/>
          <p:cNvSpPr>
            <a:spLocks noGrp="1" noChangeArrowheads="1"/>
          </p:cNvSpPr>
          <p:nvPr>
            <p:ph type="title"/>
          </p:nvPr>
        </p:nvSpPr>
        <p:spPr>
          <a:noFill/>
          <a:ln/>
        </p:spPr>
        <p:txBody>
          <a:bodyPr/>
          <a:lstStyle/>
          <a:p>
            <a:r>
              <a:rPr lang="en-US" dirty="0"/>
              <a:t>Gravitational Force, </a:t>
            </a:r>
            <a:r>
              <a:rPr lang="en-US" b="0" i="1" dirty="0"/>
              <a:t>continued</a:t>
            </a:r>
            <a:endParaRPr lang="en-US" b="0" dirty="0"/>
          </a:p>
        </p:txBody>
      </p:sp>
      <p:sp>
        <p:nvSpPr>
          <p:cNvPr id="1017861" name="Rectangle 5"/>
          <p:cNvSpPr>
            <a:spLocks noGrp="1" noChangeArrowheads="1"/>
          </p:cNvSpPr>
          <p:nvPr>
            <p:ph type="body" idx="1"/>
          </p:nvPr>
        </p:nvSpPr>
        <p:spPr>
          <a:xfrm>
            <a:off x="304800" y="1828800"/>
            <a:ext cx="6019800" cy="4648200"/>
          </a:xfrm>
          <a:noFill/>
          <a:ln/>
        </p:spPr>
        <p:txBody>
          <a:bodyPr/>
          <a:lstStyle/>
          <a:p>
            <a:r>
              <a:rPr lang="en-US" dirty="0">
                <a:solidFill>
                  <a:schemeClr val="bg1"/>
                </a:solidFill>
              </a:rPr>
              <a:t>The </a:t>
            </a:r>
            <a:r>
              <a:rPr lang="en-US" b="1" dirty="0"/>
              <a:t>centripetal force</a:t>
            </a:r>
            <a:r>
              <a:rPr lang="en-US" dirty="0"/>
              <a:t> </a:t>
            </a:r>
            <a:r>
              <a:rPr lang="en-US" dirty="0">
                <a:solidFill>
                  <a:schemeClr val="bg1"/>
                </a:solidFill>
              </a:rPr>
              <a:t>that holds the planets in orbit is the same force that pulls an apple toward the ground—</a:t>
            </a:r>
            <a:r>
              <a:rPr lang="en-US" b="1" dirty="0"/>
              <a:t>gravitational force.</a:t>
            </a:r>
          </a:p>
          <a:p>
            <a:pPr>
              <a:buFontTx/>
              <a:buNone/>
            </a:pPr>
            <a:endParaRPr lang="en-US" b="1" dirty="0"/>
          </a:p>
          <a:p>
            <a:r>
              <a:rPr lang="en-US" b="1" dirty="0"/>
              <a:t>Gravitational force</a:t>
            </a:r>
            <a:r>
              <a:rPr lang="en-US" dirty="0"/>
              <a:t> </a:t>
            </a:r>
            <a:r>
              <a:rPr lang="en-US" dirty="0">
                <a:solidFill>
                  <a:schemeClr val="bg1"/>
                </a:solidFill>
              </a:rPr>
              <a:t>is the mutual force of attraction between particles of matter.</a:t>
            </a:r>
          </a:p>
          <a:p>
            <a:endParaRPr lang="en-US" dirty="0"/>
          </a:p>
          <a:p>
            <a:r>
              <a:rPr lang="en-US" dirty="0">
                <a:solidFill>
                  <a:schemeClr val="bg1"/>
                </a:solidFill>
              </a:rPr>
              <a:t>Gravitational force depends on the</a:t>
            </a:r>
            <a:r>
              <a:rPr lang="en-US" dirty="0"/>
              <a:t> </a:t>
            </a:r>
            <a:r>
              <a:rPr lang="en-US" b="1" dirty="0"/>
              <a:t>masses</a:t>
            </a:r>
            <a:r>
              <a:rPr lang="en-US" dirty="0"/>
              <a:t> </a:t>
            </a:r>
            <a:r>
              <a:rPr lang="en-US" dirty="0">
                <a:solidFill>
                  <a:schemeClr val="bg1"/>
                </a:solidFill>
              </a:rPr>
              <a:t>and on the</a:t>
            </a:r>
            <a:r>
              <a:rPr lang="en-US" dirty="0"/>
              <a:t> </a:t>
            </a:r>
            <a:r>
              <a:rPr lang="en-US" b="1" dirty="0"/>
              <a:t>distance</a:t>
            </a:r>
            <a:r>
              <a:rPr lang="en-US" dirty="0"/>
              <a:t> </a:t>
            </a:r>
            <a:r>
              <a:rPr lang="en-US" dirty="0">
                <a:solidFill>
                  <a:schemeClr val="bg1"/>
                </a:solidFill>
              </a:rPr>
              <a:t>between them</a:t>
            </a:r>
            <a:r>
              <a:rPr lang="en-US" b="1" dirty="0">
                <a:solidFill>
                  <a:schemeClr val="bg1"/>
                </a:solidFill>
              </a:rPr>
              <a:t>.</a:t>
            </a:r>
          </a:p>
          <a:p>
            <a:pPr>
              <a:buFontTx/>
              <a:buNone/>
            </a:pPr>
            <a:endParaRPr lang="en-US" dirty="0"/>
          </a:p>
        </p:txBody>
      </p:sp>
      <p:pic>
        <p:nvPicPr>
          <p:cNvPr id="7" name="Picture 6" descr="for planets.jpg"/>
          <p:cNvPicPr>
            <a:picLocks noChangeAspect="1"/>
          </p:cNvPicPr>
          <p:nvPr/>
        </p:nvPicPr>
        <p:blipFill>
          <a:blip r:embed="rId2" cstate="print"/>
          <a:stretch>
            <a:fillRect/>
          </a:stretch>
        </p:blipFill>
        <p:spPr>
          <a:xfrm>
            <a:off x="6324600" y="1219200"/>
            <a:ext cx="2590800" cy="2745297"/>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7861">
                                            <p:txEl>
                                              <p:pRg st="0" end="0"/>
                                            </p:txEl>
                                          </p:spTgt>
                                        </p:tgtEl>
                                        <p:attrNameLst>
                                          <p:attrName>style.visibility</p:attrName>
                                        </p:attrNameLst>
                                      </p:cBhvr>
                                      <p:to>
                                        <p:strVal val="visible"/>
                                      </p:to>
                                    </p:set>
                                    <p:animEffect transition="in" filter="wipe(left)">
                                      <p:cBhvr>
                                        <p:cTn id="7" dur="500"/>
                                        <p:tgtEl>
                                          <p:spTgt spid="10178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17861">
                                            <p:txEl>
                                              <p:pRg st="2" end="2"/>
                                            </p:txEl>
                                          </p:spTgt>
                                        </p:tgtEl>
                                        <p:attrNameLst>
                                          <p:attrName>style.visibility</p:attrName>
                                        </p:attrNameLst>
                                      </p:cBhvr>
                                      <p:to>
                                        <p:strVal val="visible"/>
                                      </p:to>
                                    </p:set>
                                    <p:animEffect transition="in" filter="wipe(left)">
                                      <p:cBhvr>
                                        <p:cTn id="12" dur="500"/>
                                        <p:tgtEl>
                                          <p:spTgt spid="101786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17861">
                                            <p:txEl>
                                              <p:pRg st="4" end="4"/>
                                            </p:txEl>
                                          </p:spTgt>
                                        </p:tgtEl>
                                        <p:attrNameLst>
                                          <p:attrName>style.visibility</p:attrName>
                                        </p:attrNameLst>
                                      </p:cBhvr>
                                      <p:to>
                                        <p:strVal val="visible"/>
                                      </p:to>
                                    </p:set>
                                    <p:animEffect transition="in" filter="wipe(left)">
                                      <p:cBhvr>
                                        <p:cTn id="17" dur="500"/>
                                        <p:tgtEl>
                                          <p:spTgt spid="101786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786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19907" name="Rectangle 3"/>
          <p:cNvSpPr>
            <a:spLocks noChangeArrowheads="1"/>
          </p:cNvSpPr>
          <p:nvPr/>
        </p:nvSpPr>
        <p:spPr bwMode="auto">
          <a:xfrm>
            <a:off x="1119188" y="152400"/>
            <a:ext cx="1868487" cy="579438"/>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US" sz="2800" b="1" dirty="0">
                <a:solidFill>
                  <a:srgbClr val="FFFFFF"/>
                </a:solidFill>
              </a:rPr>
              <a:t>Chapter</a:t>
            </a:r>
            <a:r>
              <a:rPr lang="en-US" sz="3200" b="1" dirty="0">
                <a:solidFill>
                  <a:srgbClr val="FFFFFF"/>
                </a:solidFill>
              </a:rPr>
              <a:t> 7</a:t>
            </a:r>
            <a:endParaRPr lang="en-US" sz="2800" b="1" dirty="0">
              <a:solidFill>
                <a:srgbClr val="FFFFFF"/>
              </a:solidFill>
            </a:endParaRPr>
          </a:p>
        </p:txBody>
      </p:sp>
      <p:sp>
        <p:nvSpPr>
          <p:cNvPr id="1019908" name="Rectangle 4"/>
          <p:cNvSpPr>
            <a:spLocks noGrp="1" noChangeArrowheads="1"/>
          </p:cNvSpPr>
          <p:nvPr>
            <p:ph type="title"/>
          </p:nvPr>
        </p:nvSpPr>
        <p:spPr>
          <a:noFill/>
          <a:ln/>
        </p:spPr>
        <p:txBody>
          <a:bodyPr/>
          <a:lstStyle/>
          <a:p>
            <a:r>
              <a:rPr lang="en-US" dirty="0"/>
              <a:t>Gravitational </a:t>
            </a:r>
            <a:r>
              <a:rPr lang="en-US" dirty="0" smtClean="0"/>
              <a:t>Force</a:t>
            </a:r>
            <a:endParaRPr lang="en-US" b="0" dirty="0"/>
          </a:p>
        </p:txBody>
      </p:sp>
      <p:sp>
        <p:nvSpPr>
          <p:cNvPr id="1019909" name="Rectangle 5"/>
          <p:cNvSpPr>
            <a:spLocks noGrp="1" noChangeArrowheads="1"/>
          </p:cNvSpPr>
          <p:nvPr>
            <p:ph type="body" idx="1"/>
          </p:nvPr>
        </p:nvSpPr>
        <p:spPr>
          <a:xfrm>
            <a:off x="711200" y="1828800"/>
            <a:ext cx="7772400" cy="1219200"/>
          </a:xfrm>
          <a:noFill/>
          <a:ln/>
        </p:spPr>
        <p:txBody>
          <a:bodyPr/>
          <a:lstStyle/>
          <a:p>
            <a:r>
              <a:rPr lang="en-US" dirty="0"/>
              <a:t>Newton developed the following equation to describe quantitatively the magnitude of the gravitational force if distance </a:t>
            </a:r>
            <a:r>
              <a:rPr lang="en-US" i="1" dirty="0"/>
              <a:t>r</a:t>
            </a:r>
            <a:r>
              <a:rPr lang="en-US" dirty="0"/>
              <a:t> separates masses </a:t>
            </a:r>
            <a:r>
              <a:rPr lang="en-US" i="1" dirty="0"/>
              <a:t>m</a:t>
            </a:r>
            <a:r>
              <a:rPr lang="en-US" i="1" baseline="-25000" dirty="0"/>
              <a:t>1</a:t>
            </a:r>
            <a:r>
              <a:rPr lang="en-US" dirty="0"/>
              <a:t> and </a:t>
            </a:r>
            <a:r>
              <a:rPr lang="en-US" i="1" dirty="0"/>
              <a:t>m</a:t>
            </a:r>
            <a:r>
              <a:rPr lang="en-US" i="1" baseline="-25000" dirty="0"/>
              <a:t>2</a:t>
            </a:r>
            <a:r>
              <a:rPr lang="en-US" dirty="0"/>
              <a:t>:</a:t>
            </a:r>
          </a:p>
        </p:txBody>
      </p:sp>
      <p:graphicFrame>
        <p:nvGraphicFramePr>
          <p:cNvPr id="1019911" name="Object 7"/>
          <p:cNvGraphicFramePr>
            <a:graphicFrameLocks noChangeAspect="1"/>
          </p:cNvGraphicFramePr>
          <p:nvPr/>
        </p:nvGraphicFramePr>
        <p:xfrm>
          <a:off x="1358900" y="3200400"/>
          <a:ext cx="6754813" cy="1954213"/>
        </p:xfrm>
        <a:graphic>
          <a:graphicData uri="http://schemas.openxmlformats.org/presentationml/2006/ole">
            <p:oleObj spid="_x0000_s4098" name="Equation" r:id="rId3" imgW="3644640" imgH="1054080" progId="">
              <p:embed/>
            </p:oleObj>
          </a:graphicData>
        </a:graphic>
      </p:graphicFrame>
      <p:sp>
        <p:nvSpPr>
          <p:cNvPr id="1019913" name="Rectangle 9"/>
          <p:cNvSpPr>
            <a:spLocks noChangeArrowheads="1"/>
          </p:cNvSpPr>
          <p:nvPr/>
        </p:nvSpPr>
        <p:spPr bwMode="auto">
          <a:xfrm>
            <a:off x="863600" y="5334000"/>
            <a:ext cx="7772400" cy="1219200"/>
          </a:xfrm>
          <a:prstGeom prst="rect">
            <a:avLst/>
          </a:prstGeom>
          <a:noFill/>
          <a:ln w="12700">
            <a:noFill/>
            <a:miter lim="800000"/>
            <a:headEnd/>
            <a:tailEnd/>
          </a:ln>
          <a:effectLst/>
        </p:spPr>
        <p:txBody>
          <a:bodyPr/>
          <a:lstStyle/>
          <a:p>
            <a:pPr marL="342900" indent="-342900" eaLnBrk="0" fontAlgn="base" hangingPunct="0">
              <a:spcBef>
                <a:spcPct val="20000"/>
              </a:spcBef>
              <a:spcAft>
                <a:spcPct val="0"/>
              </a:spcAft>
              <a:buSzPct val="100000"/>
              <a:buFontTx/>
              <a:buChar char="•"/>
            </a:pPr>
            <a:r>
              <a:rPr lang="en-US" sz="2400" dirty="0">
                <a:solidFill>
                  <a:srgbClr val="FFCC00"/>
                </a:solidFill>
              </a:rPr>
              <a:t>The constant</a:t>
            </a:r>
            <a:r>
              <a:rPr lang="en-US" sz="2400" i="1" dirty="0">
                <a:solidFill>
                  <a:srgbClr val="FFCC00"/>
                </a:solidFill>
              </a:rPr>
              <a:t> G</a:t>
            </a:r>
            <a:r>
              <a:rPr lang="en-US" sz="2400" dirty="0">
                <a:solidFill>
                  <a:srgbClr val="FFCC00"/>
                </a:solidFill>
              </a:rPr>
              <a:t>, called the </a:t>
            </a:r>
            <a:r>
              <a:rPr lang="en-US" sz="2400" i="1" dirty="0">
                <a:solidFill>
                  <a:srgbClr val="FFCC00"/>
                </a:solidFill>
              </a:rPr>
              <a:t>constant of universal gravitation</a:t>
            </a:r>
            <a:r>
              <a:rPr lang="en-US" sz="2400" dirty="0">
                <a:solidFill>
                  <a:srgbClr val="FFCC00"/>
                </a:solidFill>
              </a:rPr>
              <a:t>, equals 6.673 </a:t>
            </a:r>
            <a:r>
              <a:rPr lang="en-US" sz="2400" dirty="0">
                <a:solidFill>
                  <a:srgbClr val="FFCC00"/>
                </a:solidFill>
                <a:sym typeface="Symbol" pitchFamily="18" charset="2"/>
              </a:rPr>
              <a:t></a:t>
            </a:r>
            <a:r>
              <a:rPr lang="en-US" sz="2400" dirty="0">
                <a:solidFill>
                  <a:srgbClr val="FFCC00"/>
                </a:solidFill>
              </a:rPr>
              <a:t> </a:t>
            </a:r>
            <a:r>
              <a:rPr lang="en-US" sz="2400">
                <a:solidFill>
                  <a:srgbClr val="FFCC00"/>
                </a:solidFill>
              </a:rPr>
              <a:t>10</a:t>
            </a:r>
            <a:r>
              <a:rPr lang="en-US" sz="2400" baseline="30000">
                <a:solidFill>
                  <a:srgbClr val="FFCC00"/>
                </a:solidFill>
              </a:rPr>
              <a:t>–11</a:t>
            </a:r>
            <a:r>
              <a:rPr lang="en-US" sz="2400">
                <a:solidFill>
                  <a:srgbClr val="FFCC00"/>
                </a:solidFill>
              </a:rPr>
              <a:t> </a:t>
            </a:r>
            <a:r>
              <a:rPr lang="en-US" sz="2400" smtClean="0">
                <a:solidFill>
                  <a:srgbClr val="FFCC00"/>
                </a:solidFill>
              </a:rPr>
              <a:t>N•m</a:t>
            </a:r>
            <a:r>
              <a:rPr lang="en-US" sz="2400" baseline="30000" smtClean="0">
                <a:solidFill>
                  <a:srgbClr val="FFCC00"/>
                </a:solidFill>
              </a:rPr>
              <a:t>2</a:t>
            </a:r>
            <a:r>
              <a:rPr lang="en-US" sz="2400" smtClean="0">
                <a:solidFill>
                  <a:srgbClr val="FFCC00"/>
                </a:solidFill>
              </a:rPr>
              <a:t>/kg</a:t>
            </a:r>
            <a:r>
              <a:rPr lang="en-US" sz="2400" baseline="30000" smtClean="0">
                <a:solidFill>
                  <a:srgbClr val="FFCC00"/>
                </a:solidFill>
              </a:rPr>
              <a:t>2</a:t>
            </a:r>
            <a:r>
              <a:rPr lang="en-US" sz="2400" smtClean="0">
                <a:solidFill>
                  <a:srgbClr val="FFCC00"/>
                </a:solidFill>
              </a:rPr>
              <a:t>.</a:t>
            </a:r>
            <a:endParaRPr lang="en-US" sz="2400" dirty="0" smtClean="0">
              <a:solidFill>
                <a:srgbClr val="FFCC00"/>
              </a:solidFill>
            </a:endParaRPr>
          </a:p>
          <a:p>
            <a:pPr marL="342900" indent="-342900" eaLnBrk="0" fontAlgn="base" hangingPunct="0">
              <a:spcBef>
                <a:spcPct val="20000"/>
              </a:spcBef>
              <a:spcAft>
                <a:spcPct val="0"/>
              </a:spcAft>
              <a:buSzPct val="100000"/>
              <a:buFontTx/>
              <a:buChar char="•"/>
            </a:pPr>
            <a:r>
              <a:rPr lang="en-US" sz="2400" dirty="0" smtClean="0">
                <a:solidFill>
                  <a:srgbClr val="FFCC00"/>
                </a:solidFill>
              </a:rPr>
              <a:t>Discovered by the Cavendish Experiment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9909">
                                            <p:txEl>
                                              <p:pRg st="0" end="0"/>
                                            </p:txEl>
                                          </p:spTgt>
                                        </p:tgtEl>
                                        <p:attrNameLst>
                                          <p:attrName>style.visibility</p:attrName>
                                        </p:attrNameLst>
                                      </p:cBhvr>
                                      <p:to>
                                        <p:strVal val="visible"/>
                                      </p:to>
                                    </p:set>
                                    <p:animEffect transition="in" filter="wipe(left)">
                                      <p:cBhvr>
                                        <p:cTn id="7" dur="500"/>
                                        <p:tgtEl>
                                          <p:spTgt spid="10199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19911"/>
                                        </p:tgtEl>
                                        <p:attrNameLst>
                                          <p:attrName>style.visibility</p:attrName>
                                        </p:attrNameLst>
                                      </p:cBhvr>
                                      <p:to>
                                        <p:strVal val="visible"/>
                                      </p:to>
                                    </p:set>
                                    <p:animEffect transition="in" filter="wipe(left)">
                                      <p:cBhvr>
                                        <p:cTn id="12" dur="500"/>
                                        <p:tgtEl>
                                          <p:spTgt spid="10199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19913">
                                            <p:txEl>
                                              <p:pRg st="0" end="0"/>
                                            </p:txEl>
                                          </p:spTgt>
                                        </p:tgtEl>
                                        <p:attrNameLst>
                                          <p:attrName>style.visibility</p:attrName>
                                        </p:attrNameLst>
                                      </p:cBhvr>
                                      <p:to>
                                        <p:strVal val="visible"/>
                                      </p:to>
                                    </p:set>
                                    <p:animEffect transition="in" filter="wipe(left)">
                                      <p:cBhvr>
                                        <p:cTn id="17" dur="500"/>
                                        <p:tgtEl>
                                          <p:spTgt spid="10199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19913">
                                            <p:txEl>
                                              <p:pRg st="1" end="1"/>
                                            </p:txEl>
                                          </p:spTgt>
                                        </p:tgtEl>
                                        <p:attrNameLst>
                                          <p:attrName>style.visibility</p:attrName>
                                        </p:attrNameLst>
                                      </p:cBhvr>
                                      <p:to>
                                        <p:strVal val="visible"/>
                                      </p:to>
                                    </p:set>
                                    <p:animEffect transition="in" filter="wipe(left)">
                                      <p:cBhvr>
                                        <p:cTn id="22" dur="500"/>
                                        <p:tgtEl>
                                          <p:spTgt spid="10199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9909" grpId="0" build="p" autoUpdateAnimBg="0"/>
      <p:bldP spid="101991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0931" name="Rectangle 3"/>
          <p:cNvSpPr>
            <a:spLocks noChangeArrowheads="1"/>
          </p:cNvSpPr>
          <p:nvPr/>
        </p:nvSpPr>
        <p:spPr bwMode="auto">
          <a:xfrm>
            <a:off x="1119188" y="152400"/>
            <a:ext cx="1868487" cy="579438"/>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US" sz="2800" b="1" dirty="0">
                <a:solidFill>
                  <a:srgbClr val="FFFFFF"/>
                </a:solidFill>
              </a:rPr>
              <a:t>Chapter</a:t>
            </a:r>
            <a:r>
              <a:rPr lang="en-US" sz="3200" b="1" dirty="0">
                <a:solidFill>
                  <a:srgbClr val="FFFFFF"/>
                </a:solidFill>
              </a:rPr>
              <a:t> 7</a:t>
            </a:r>
            <a:endParaRPr lang="en-US" sz="2800" b="1" dirty="0">
              <a:solidFill>
                <a:srgbClr val="FFFFFF"/>
              </a:solidFill>
            </a:endParaRPr>
          </a:p>
        </p:txBody>
      </p:sp>
      <p:sp>
        <p:nvSpPr>
          <p:cNvPr id="1020932" name="Rectangle 4"/>
          <p:cNvSpPr>
            <a:spLocks noGrp="1" noChangeArrowheads="1"/>
          </p:cNvSpPr>
          <p:nvPr>
            <p:ph type="title"/>
          </p:nvPr>
        </p:nvSpPr>
        <p:spPr>
          <a:noFill/>
          <a:ln/>
        </p:spPr>
        <p:txBody>
          <a:bodyPr/>
          <a:lstStyle/>
          <a:p>
            <a:r>
              <a:rPr lang="en-US" dirty="0"/>
              <a:t>Gravitational </a:t>
            </a:r>
            <a:r>
              <a:rPr lang="en-US" dirty="0" smtClean="0"/>
              <a:t>Force</a:t>
            </a:r>
            <a:endParaRPr lang="en-US" b="0" dirty="0"/>
          </a:p>
        </p:txBody>
      </p:sp>
      <p:sp>
        <p:nvSpPr>
          <p:cNvPr id="1020933" name="Rectangle 5"/>
          <p:cNvSpPr>
            <a:spLocks noGrp="1" noChangeArrowheads="1"/>
          </p:cNvSpPr>
          <p:nvPr>
            <p:ph type="body" idx="1"/>
          </p:nvPr>
        </p:nvSpPr>
        <p:spPr>
          <a:xfrm>
            <a:off x="711200" y="1828800"/>
            <a:ext cx="7772400" cy="1219200"/>
          </a:xfrm>
          <a:noFill/>
          <a:ln/>
        </p:spPr>
        <p:txBody>
          <a:bodyPr/>
          <a:lstStyle/>
          <a:p>
            <a:r>
              <a:rPr lang="en-US" dirty="0">
                <a:solidFill>
                  <a:schemeClr val="bg1"/>
                </a:solidFill>
              </a:rPr>
              <a:t>The gravitational forces that two masses exert on each other are always</a:t>
            </a:r>
            <a:r>
              <a:rPr lang="en-US" dirty="0"/>
              <a:t> </a:t>
            </a:r>
            <a:r>
              <a:rPr lang="en-US" b="1" dirty="0"/>
              <a:t>equal in magnitude</a:t>
            </a:r>
            <a:r>
              <a:rPr lang="en-US" dirty="0"/>
              <a:t> </a:t>
            </a:r>
            <a:r>
              <a:rPr lang="en-US" dirty="0">
                <a:solidFill>
                  <a:schemeClr val="bg1"/>
                </a:solidFill>
              </a:rPr>
              <a:t>and </a:t>
            </a:r>
            <a:r>
              <a:rPr lang="en-US" b="1" dirty="0"/>
              <a:t>opposite in direction</a:t>
            </a:r>
            <a:r>
              <a:rPr lang="en-US" dirty="0"/>
              <a:t>. </a:t>
            </a:r>
          </a:p>
          <a:p>
            <a:r>
              <a:rPr lang="en-US" dirty="0">
                <a:solidFill>
                  <a:schemeClr val="bg1"/>
                </a:solidFill>
              </a:rPr>
              <a:t>This is an example of</a:t>
            </a:r>
            <a:r>
              <a:rPr lang="en-US" dirty="0"/>
              <a:t> </a:t>
            </a:r>
            <a:r>
              <a:rPr lang="en-US" b="1" dirty="0"/>
              <a:t>Newton’s third law of motion.</a:t>
            </a:r>
          </a:p>
          <a:p>
            <a:r>
              <a:rPr lang="en-US" dirty="0">
                <a:solidFill>
                  <a:schemeClr val="bg1"/>
                </a:solidFill>
              </a:rPr>
              <a:t>One example is the</a:t>
            </a:r>
            <a:r>
              <a:rPr lang="en-US" dirty="0"/>
              <a:t> </a:t>
            </a:r>
            <a:r>
              <a:rPr lang="en-US" b="1" dirty="0"/>
              <a:t>Earth-moon </a:t>
            </a:r>
            <a:r>
              <a:rPr lang="en-US" b="1" dirty="0" smtClean="0"/>
              <a:t>system</a:t>
            </a:r>
            <a:endParaRPr lang="en-US" dirty="0">
              <a:solidFill>
                <a:schemeClr val="bg1"/>
              </a:solidFill>
            </a:endParaRPr>
          </a:p>
          <a:p>
            <a:r>
              <a:rPr lang="en-US" dirty="0">
                <a:solidFill>
                  <a:schemeClr val="bg1"/>
                </a:solidFill>
              </a:rPr>
              <a:t>As a result of these forces, the moon and Earth each orbit the center of mass of the Earth-moon system. Because Earth has a much greater mass than the moon, this center of mass lies </a:t>
            </a:r>
            <a:r>
              <a:rPr lang="en-US" dirty="0" smtClean="0">
                <a:solidFill>
                  <a:schemeClr val="bg1"/>
                </a:solidFill>
              </a:rPr>
              <a:t>within (or near) </a:t>
            </a:r>
            <a:r>
              <a:rPr lang="en-US" dirty="0">
                <a:solidFill>
                  <a:schemeClr val="bg1"/>
                </a:solidFill>
              </a:rPr>
              <a:t>Earth.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0933">
                                            <p:txEl>
                                              <p:pRg st="0" end="0"/>
                                            </p:txEl>
                                          </p:spTgt>
                                        </p:tgtEl>
                                        <p:attrNameLst>
                                          <p:attrName>style.visibility</p:attrName>
                                        </p:attrNameLst>
                                      </p:cBhvr>
                                      <p:to>
                                        <p:strVal val="visible"/>
                                      </p:to>
                                    </p:set>
                                    <p:animEffect transition="in" filter="wipe(left)">
                                      <p:cBhvr>
                                        <p:cTn id="7" dur="500"/>
                                        <p:tgtEl>
                                          <p:spTgt spid="10209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0933">
                                            <p:txEl>
                                              <p:pRg st="1" end="1"/>
                                            </p:txEl>
                                          </p:spTgt>
                                        </p:tgtEl>
                                        <p:attrNameLst>
                                          <p:attrName>style.visibility</p:attrName>
                                        </p:attrNameLst>
                                      </p:cBhvr>
                                      <p:to>
                                        <p:strVal val="visible"/>
                                      </p:to>
                                    </p:set>
                                    <p:animEffect transition="in" filter="wipe(left)">
                                      <p:cBhvr>
                                        <p:cTn id="12" dur="500"/>
                                        <p:tgtEl>
                                          <p:spTgt spid="10209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0933">
                                            <p:txEl>
                                              <p:pRg st="2" end="2"/>
                                            </p:txEl>
                                          </p:spTgt>
                                        </p:tgtEl>
                                        <p:attrNameLst>
                                          <p:attrName>style.visibility</p:attrName>
                                        </p:attrNameLst>
                                      </p:cBhvr>
                                      <p:to>
                                        <p:strVal val="visible"/>
                                      </p:to>
                                    </p:set>
                                    <p:animEffect transition="in" filter="wipe(left)">
                                      <p:cBhvr>
                                        <p:cTn id="17" dur="500"/>
                                        <p:tgtEl>
                                          <p:spTgt spid="10209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0933">
                                            <p:txEl>
                                              <p:pRg st="3" end="3"/>
                                            </p:txEl>
                                          </p:spTgt>
                                        </p:tgtEl>
                                        <p:attrNameLst>
                                          <p:attrName>style.visibility</p:attrName>
                                        </p:attrNameLst>
                                      </p:cBhvr>
                                      <p:to>
                                        <p:strVal val="visible"/>
                                      </p:to>
                                    </p:set>
                                    <p:animEffect transition="in" filter="wipe(left)">
                                      <p:cBhvr>
                                        <p:cTn id="22" dur="500"/>
                                        <p:tgtEl>
                                          <p:spTgt spid="102093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093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0995" name="Rectangle 3"/>
          <p:cNvSpPr>
            <a:spLocks noChangeArrowheads="1"/>
          </p:cNvSpPr>
          <p:nvPr/>
        </p:nvSpPr>
        <p:spPr bwMode="auto">
          <a:xfrm>
            <a:off x="1119188" y="152400"/>
            <a:ext cx="1868487" cy="579438"/>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US" sz="2800" b="1" dirty="0">
                <a:solidFill>
                  <a:srgbClr val="FFFFFF"/>
                </a:solidFill>
                <a:latin typeface="Arial" charset="0"/>
              </a:rPr>
              <a:t>Chapter</a:t>
            </a:r>
            <a:r>
              <a:rPr lang="en-US" sz="3200" b="1" dirty="0">
                <a:solidFill>
                  <a:srgbClr val="FFFFFF"/>
                </a:solidFill>
                <a:latin typeface="Arial" charset="0"/>
              </a:rPr>
              <a:t> 7</a:t>
            </a:r>
            <a:endParaRPr lang="en-US" sz="2800" b="1" dirty="0">
              <a:solidFill>
                <a:srgbClr val="FFFFFF"/>
              </a:solidFill>
              <a:latin typeface="Arial" charset="0"/>
            </a:endParaRPr>
          </a:p>
        </p:txBody>
      </p:sp>
      <p:sp>
        <p:nvSpPr>
          <p:cNvPr id="980997" name="Rectangle 5"/>
          <p:cNvSpPr>
            <a:spLocks noGrp="1" noChangeArrowheads="1"/>
          </p:cNvSpPr>
          <p:nvPr>
            <p:ph type="title"/>
          </p:nvPr>
        </p:nvSpPr>
        <p:spPr>
          <a:noFill/>
          <a:ln/>
        </p:spPr>
        <p:txBody>
          <a:bodyPr/>
          <a:lstStyle/>
          <a:p>
            <a:r>
              <a:rPr lang="en-US" dirty="0">
                <a:solidFill>
                  <a:srgbClr val="00B050"/>
                </a:solidFill>
              </a:rPr>
              <a:t>Newton’s Law of Universal Gravitation</a:t>
            </a:r>
          </a:p>
        </p:txBody>
      </p:sp>
      <p:sp>
        <p:nvSpPr>
          <p:cNvPr id="981001" name="Line 9"/>
          <p:cNvSpPr>
            <a:spLocks noChangeShapeType="1"/>
          </p:cNvSpPr>
          <p:nvPr/>
        </p:nvSpPr>
        <p:spPr bwMode="auto">
          <a:xfrm>
            <a:off x="4343400" y="4419600"/>
            <a:ext cx="2819400" cy="1309688"/>
          </a:xfrm>
          <a:prstGeom prst="line">
            <a:avLst/>
          </a:prstGeom>
          <a:noFill/>
          <a:ln w="12700">
            <a:noFill/>
            <a:round/>
            <a:headEnd/>
            <a:tailEnd/>
          </a:ln>
          <a:effectLst/>
        </p:spPr>
        <p:txBody>
          <a:bodyPr wrap="none" anchor="ctr"/>
          <a:lstStyle/>
          <a:p>
            <a:pPr eaLnBrk="0" fontAlgn="base" hangingPunct="0">
              <a:spcBef>
                <a:spcPct val="0"/>
              </a:spcBef>
              <a:spcAft>
                <a:spcPct val="0"/>
              </a:spcAft>
            </a:pPr>
            <a:endParaRPr lang="en-US" sz="4000" baseline="-25000" dirty="0">
              <a:solidFill>
                <a:srgbClr val="000000"/>
              </a:solidFill>
              <a:latin typeface="Arial" charset="0"/>
            </a:endParaRPr>
          </a:p>
        </p:txBody>
      </p:sp>
      <p:pic>
        <p:nvPicPr>
          <p:cNvPr id="981005" name="Picture 13"/>
          <p:cNvPicPr>
            <a:picLocks noChangeAspect="1" noChangeArrowheads="1"/>
          </p:cNvPicPr>
          <p:nvPr/>
        </p:nvPicPr>
        <p:blipFill>
          <a:blip r:embed="rId3" cstate="print"/>
          <a:srcRect/>
          <a:stretch>
            <a:fillRect/>
          </a:stretch>
        </p:blipFill>
        <p:spPr bwMode="auto">
          <a:xfrm>
            <a:off x="1196975" y="1576388"/>
            <a:ext cx="6751638" cy="4152900"/>
          </a:xfrm>
          <a:prstGeom prst="rect">
            <a:avLst/>
          </a:prstGeom>
          <a:noFill/>
        </p:spPr>
      </p:pic>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003" name="Rectangle 3"/>
          <p:cNvSpPr>
            <a:spLocks noChangeArrowheads="1"/>
          </p:cNvSpPr>
          <p:nvPr/>
        </p:nvSpPr>
        <p:spPr bwMode="auto">
          <a:xfrm>
            <a:off x="1119188" y="152400"/>
            <a:ext cx="1868487" cy="579438"/>
          </a:xfrm>
          <a:prstGeom prst="rect">
            <a:avLst/>
          </a:prstGeom>
          <a:noFill/>
          <a:ln w="12700">
            <a:noFill/>
            <a:miter lim="800000"/>
            <a:headEnd/>
            <a:tailEnd/>
          </a:ln>
          <a:effectLst/>
        </p:spPr>
        <p:txBody>
          <a:bodyPr wrap="none">
            <a:spAutoFit/>
          </a:bodyPr>
          <a:lstStyle/>
          <a:p>
            <a:pPr algn="ctr" eaLnBrk="0" fontAlgn="base" hangingPunct="0">
              <a:spcBef>
                <a:spcPct val="0"/>
              </a:spcBef>
              <a:spcAft>
                <a:spcPct val="0"/>
              </a:spcAft>
            </a:pPr>
            <a:r>
              <a:rPr lang="en-US" sz="2800" b="1" dirty="0">
                <a:solidFill>
                  <a:srgbClr val="FFFFFF"/>
                </a:solidFill>
              </a:rPr>
              <a:t>Chapter</a:t>
            </a:r>
            <a:r>
              <a:rPr lang="en-US" sz="3200" b="1" dirty="0">
                <a:solidFill>
                  <a:srgbClr val="FFFFFF"/>
                </a:solidFill>
              </a:rPr>
              <a:t> 7</a:t>
            </a:r>
            <a:endParaRPr lang="en-US" sz="2800" b="1" dirty="0">
              <a:solidFill>
                <a:srgbClr val="FFFFFF"/>
              </a:solidFill>
            </a:endParaRPr>
          </a:p>
        </p:txBody>
      </p:sp>
      <p:sp>
        <p:nvSpPr>
          <p:cNvPr id="1024004" name="Rectangle 4"/>
          <p:cNvSpPr>
            <a:spLocks noGrp="1" noChangeArrowheads="1"/>
          </p:cNvSpPr>
          <p:nvPr>
            <p:ph type="title"/>
          </p:nvPr>
        </p:nvSpPr>
        <p:spPr>
          <a:noFill/>
          <a:ln/>
        </p:spPr>
        <p:txBody>
          <a:bodyPr/>
          <a:lstStyle/>
          <a:p>
            <a:r>
              <a:rPr lang="en-US" dirty="0"/>
              <a:t>Applying the Law of Gravitation</a:t>
            </a:r>
            <a:endParaRPr lang="en-US" b="0" dirty="0"/>
          </a:p>
        </p:txBody>
      </p:sp>
      <p:sp>
        <p:nvSpPr>
          <p:cNvPr id="1024005" name="Rectangle 5"/>
          <p:cNvSpPr>
            <a:spLocks noGrp="1" noChangeArrowheads="1"/>
          </p:cNvSpPr>
          <p:nvPr>
            <p:ph type="body" idx="1"/>
          </p:nvPr>
        </p:nvSpPr>
        <p:spPr>
          <a:xfrm>
            <a:off x="711200" y="1828800"/>
            <a:ext cx="7772400" cy="1219200"/>
          </a:xfrm>
          <a:noFill/>
          <a:ln/>
        </p:spPr>
        <p:txBody>
          <a:bodyPr/>
          <a:lstStyle/>
          <a:p>
            <a:r>
              <a:rPr lang="en-US" dirty="0">
                <a:solidFill>
                  <a:schemeClr val="bg1"/>
                </a:solidFill>
              </a:rPr>
              <a:t>Newton’s law of gravitation accounts for</a:t>
            </a:r>
            <a:r>
              <a:rPr lang="en-US" b="1" dirty="0"/>
              <a:t> </a:t>
            </a:r>
            <a:r>
              <a:rPr lang="en-US" b="1" dirty="0">
                <a:hlinkClick r:id="rId2"/>
              </a:rPr>
              <a:t>ocean</a:t>
            </a:r>
            <a:r>
              <a:rPr lang="en-US" b="1" dirty="0">
                <a:solidFill>
                  <a:schemeClr val="bg1"/>
                </a:solidFill>
                <a:hlinkClick r:id="rId2"/>
              </a:rPr>
              <a:t> </a:t>
            </a:r>
            <a:r>
              <a:rPr lang="en-US" b="1" dirty="0">
                <a:hlinkClick r:id="rId2"/>
              </a:rPr>
              <a:t>tides.</a:t>
            </a:r>
            <a:endParaRPr lang="en-US" b="1" dirty="0"/>
          </a:p>
          <a:p>
            <a:pPr>
              <a:buFontTx/>
              <a:buNone/>
            </a:pPr>
            <a:endParaRPr lang="en-US" dirty="0"/>
          </a:p>
          <a:p>
            <a:r>
              <a:rPr lang="en-US" dirty="0">
                <a:solidFill>
                  <a:schemeClr val="bg1"/>
                </a:solidFill>
              </a:rPr>
              <a:t>High and low tides are partly due to the </a:t>
            </a:r>
            <a:r>
              <a:rPr lang="en-US" b="1" dirty="0"/>
              <a:t>gravitational force</a:t>
            </a:r>
            <a:r>
              <a:rPr lang="en-US" dirty="0">
                <a:solidFill>
                  <a:schemeClr val="bg1"/>
                </a:solidFill>
              </a:rPr>
              <a:t> exerted on Earth by its moon. </a:t>
            </a:r>
          </a:p>
          <a:p>
            <a:pPr>
              <a:buFontTx/>
              <a:buNone/>
            </a:pPr>
            <a:endParaRPr lang="en-US" dirty="0">
              <a:solidFill>
                <a:schemeClr val="bg1"/>
              </a:solidFill>
            </a:endParaRPr>
          </a:p>
          <a:p>
            <a:r>
              <a:rPr lang="en-US" dirty="0">
                <a:solidFill>
                  <a:schemeClr val="bg1"/>
                </a:solidFill>
              </a:rPr>
              <a:t>The tides result from the</a:t>
            </a:r>
            <a:r>
              <a:rPr lang="en-US" dirty="0"/>
              <a:t> </a:t>
            </a:r>
            <a:r>
              <a:rPr lang="en-US" b="1" dirty="0"/>
              <a:t>difference </a:t>
            </a:r>
            <a:r>
              <a:rPr lang="en-US" dirty="0">
                <a:solidFill>
                  <a:schemeClr val="bg1"/>
                </a:solidFill>
              </a:rPr>
              <a:t>between the gravitational force at Earth’s surface and at Earth’s center</a:t>
            </a:r>
            <a:r>
              <a:rPr lang="en-US" dirty="0" smtClean="0">
                <a:solidFill>
                  <a:schemeClr val="bg1"/>
                </a:solidFill>
              </a:rPr>
              <a:t>.</a:t>
            </a:r>
          </a:p>
          <a:p>
            <a:pPr>
              <a:buNone/>
            </a:pPr>
            <a:endParaRPr lang="en-US"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05">
                                            <p:txEl>
                                              <p:pRg st="0" end="0"/>
                                            </p:txEl>
                                          </p:spTgt>
                                        </p:tgtEl>
                                        <p:attrNameLst>
                                          <p:attrName>style.visibility</p:attrName>
                                        </p:attrNameLst>
                                      </p:cBhvr>
                                      <p:to>
                                        <p:strVal val="visible"/>
                                      </p:to>
                                    </p:set>
                                    <p:animEffect transition="in" filter="wipe(left)">
                                      <p:cBhvr>
                                        <p:cTn id="7" dur="500"/>
                                        <p:tgtEl>
                                          <p:spTgt spid="10240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005">
                                            <p:txEl>
                                              <p:pRg st="2" end="2"/>
                                            </p:txEl>
                                          </p:spTgt>
                                        </p:tgtEl>
                                        <p:attrNameLst>
                                          <p:attrName>style.visibility</p:attrName>
                                        </p:attrNameLst>
                                      </p:cBhvr>
                                      <p:to>
                                        <p:strVal val="visible"/>
                                      </p:to>
                                    </p:set>
                                    <p:animEffect transition="in" filter="wipe(left)">
                                      <p:cBhvr>
                                        <p:cTn id="12" dur="500"/>
                                        <p:tgtEl>
                                          <p:spTgt spid="102400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005">
                                            <p:txEl>
                                              <p:pRg st="4" end="4"/>
                                            </p:txEl>
                                          </p:spTgt>
                                        </p:tgtEl>
                                        <p:attrNameLst>
                                          <p:attrName>style.visibility</p:attrName>
                                        </p:attrNameLst>
                                      </p:cBhvr>
                                      <p:to>
                                        <p:strVal val="visible"/>
                                      </p:to>
                                    </p:set>
                                    <p:animEffect transition="in" filter="wipe(left)">
                                      <p:cBhvr>
                                        <p:cTn id="17" dur="500"/>
                                        <p:tgtEl>
                                          <p:spTgt spid="102400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0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smtClean="0"/>
              <a:t>On to Black Holes</a:t>
            </a:r>
          </a:p>
        </p:txBody>
      </p:sp>
      <p:sp>
        <p:nvSpPr>
          <p:cNvPr id="77827" name="Rectangle 3"/>
          <p:cNvSpPr>
            <a:spLocks noGrp="1" noChangeArrowheads="1"/>
          </p:cNvSpPr>
          <p:nvPr>
            <p:ph type="body" idx="1"/>
          </p:nvPr>
        </p:nvSpPr>
        <p:spPr/>
        <p:txBody>
          <a:bodyPr/>
          <a:lstStyle/>
          <a:p>
            <a:pPr eaLnBrk="1" hangingPunct="1"/>
            <a:r>
              <a:rPr lang="en-US" dirty="0" smtClean="0"/>
              <a:t>Escape velocity!</a:t>
            </a:r>
          </a:p>
          <a:p>
            <a:pPr eaLnBrk="1" hangingPunct="1">
              <a:buFontTx/>
              <a:buNone/>
            </a:pPr>
            <a:endParaRPr lang="en-US" dirty="0" smtClean="0"/>
          </a:p>
        </p:txBody>
      </p:sp>
      <p:pic>
        <p:nvPicPr>
          <p:cNvPr id="77828" name="Picture 4"/>
          <p:cNvPicPr>
            <a:picLocks noChangeAspect="1" noChangeArrowheads="1"/>
          </p:cNvPicPr>
          <p:nvPr/>
        </p:nvPicPr>
        <p:blipFill>
          <a:blip r:embed="rId2" cstate="print"/>
          <a:srcRect/>
          <a:stretch>
            <a:fillRect/>
          </a:stretch>
        </p:blipFill>
        <p:spPr bwMode="auto">
          <a:xfrm>
            <a:off x="4876800" y="3505200"/>
            <a:ext cx="3694113" cy="285908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2500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STwhitebkg">
  <a:themeElements>
    <a:clrScheme name="HSTwhitebk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STwhitebkg">
      <a:majorFont>
        <a:latin typeface="Arial"/>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000" b="0" i="0" u="none" strike="noStrike" cap="none" normalizeH="0" baseline="-25000" smtClean="0">
            <a:ln>
              <a:noFill/>
            </a:ln>
            <a:solidFill>
              <a:schemeClr val="tx1"/>
            </a:solidFill>
            <a:effectLst/>
            <a:latin typeface="Arial" charset="0"/>
          </a:defRPr>
        </a:defPPr>
      </a:lstStyle>
    </a:lnDef>
  </a:objectDefaults>
  <a:extraClrSchemeLst>
    <a:extraClrScheme>
      <a:clrScheme name="HSTwhitebk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STwhitebk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STwhitebk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STwhitebk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STwhitebk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STwhitebk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STwhitebkg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STwhitebk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STwhitebk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STwhitebk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STwhitebk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STwhitebk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10373</TotalTime>
  <Words>1120</Words>
  <Application>Microsoft Office PowerPoint</Application>
  <PresentationFormat>On-screen Show (4:3)</PresentationFormat>
  <Paragraphs>122</Paragraphs>
  <Slides>24</Slides>
  <Notes>4</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27" baseType="lpstr">
      <vt:lpstr>Default Design</vt:lpstr>
      <vt:lpstr>HSTwhitebkg</vt:lpstr>
      <vt:lpstr>Equation</vt:lpstr>
      <vt:lpstr>Objectives</vt:lpstr>
      <vt:lpstr>Gravitational Force</vt:lpstr>
      <vt:lpstr>Free fall</vt:lpstr>
      <vt:lpstr>Gravitational Force, continued</vt:lpstr>
      <vt:lpstr>Gravitational Force</vt:lpstr>
      <vt:lpstr>Gravitational Force</vt:lpstr>
      <vt:lpstr>Newton’s Law of Universal Gravitation</vt:lpstr>
      <vt:lpstr>Applying the Law of Gravitation</vt:lpstr>
      <vt:lpstr>On to Black Holes</vt:lpstr>
      <vt:lpstr>Escape Velocity</vt:lpstr>
      <vt:lpstr>Escape Velocity</vt:lpstr>
      <vt:lpstr>Escape Velocity</vt:lpstr>
      <vt:lpstr>Escape Velocity</vt:lpstr>
      <vt:lpstr>Escape Velocity</vt:lpstr>
      <vt:lpstr>Black Holes</vt:lpstr>
      <vt:lpstr>Schwarzschild Radius</vt:lpstr>
      <vt:lpstr>Black Holes</vt:lpstr>
      <vt:lpstr>Black Hole FAQs</vt:lpstr>
      <vt:lpstr>Slide 19</vt:lpstr>
      <vt:lpstr>Slide 20</vt:lpstr>
      <vt:lpstr>Slide 21</vt:lpstr>
      <vt:lpstr>Applying the Law of Gravitation</vt:lpstr>
      <vt:lpstr>Applying the Law of Gravitation, continued</vt:lpstr>
      <vt:lpstr>Applying the Law of Gravitation, continued</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dc:title>
  <dc:creator>Mshull</dc:creator>
  <cp:lastModifiedBy>mshull</cp:lastModifiedBy>
  <cp:revision>311</cp:revision>
  <dcterms:created xsi:type="dcterms:W3CDTF">2014-03-04T13:10:06Z</dcterms:created>
  <dcterms:modified xsi:type="dcterms:W3CDTF">2017-03-08T17:03:35Z</dcterms:modified>
</cp:coreProperties>
</file>