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345" r:id="rId2"/>
    <p:sldId id="329" r:id="rId3"/>
    <p:sldId id="330" r:id="rId4"/>
    <p:sldId id="332" r:id="rId5"/>
    <p:sldId id="341" r:id="rId6"/>
    <p:sldId id="346" r:id="rId7"/>
    <p:sldId id="333" r:id="rId8"/>
    <p:sldId id="336" r:id="rId9"/>
    <p:sldId id="334" r:id="rId10"/>
    <p:sldId id="335" r:id="rId11"/>
    <p:sldId id="337" r:id="rId12"/>
    <p:sldId id="338" r:id="rId13"/>
    <p:sldId id="339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C6C00"/>
    <a:srgbClr val="FF0000"/>
    <a:srgbClr val="FB5FFF"/>
    <a:srgbClr val="FFFF66"/>
    <a:srgbClr val="66FF66"/>
    <a:srgbClr val="FF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581" autoAdjust="0"/>
  </p:normalViewPr>
  <p:slideViewPr>
    <p:cSldViewPr snapToGrid="0">
      <p:cViewPr varScale="1">
        <p:scale>
          <a:sx n="70" d="100"/>
          <a:sy n="70" d="100"/>
        </p:scale>
        <p:origin x="138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DE810A-F60B-4A6A-BE5E-490D09C1673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044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4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8AC825-D2FB-4A7F-8088-7F721FED47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6" name="Group 30"/>
          <p:cNvGrpSpPr>
            <a:grpSpLocks/>
          </p:cNvGrpSpPr>
          <p:nvPr/>
        </p:nvGrpSpPr>
        <p:grpSpPr bwMode="auto">
          <a:xfrm>
            <a:off x="-3175" y="1600200"/>
            <a:ext cx="9147175" cy="1063625"/>
            <a:chOff x="-2" y="1008"/>
            <a:chExt cx="5762" cy="670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 flipH="1">
              <a:off x="-2" y="1034"/>
              <a:ext cx="5762" cy="638"/>
              <a:chOff x="-2" y="1562"/>
              <a:chExt cx="5762" cy="638"/>
            </a:xfrm>
          </p:grpSpPr>
          <p:sp>
            <p:nvSpPr>
              <p:cNvPr id="4100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1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2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7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8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09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0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1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2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3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4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5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6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7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18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119" name="Freeform 23"/>
            <p:cNvSpPr>
              <a:spLocks/>
            </p:cNvSpPr>
            <p:nvPr/>
          </p:nvSpPr>
          <p:spPr bwMode="ltGray">
            <a:xfrm flipH="1">
              <a:off x="-2" y="1008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ltGray">
            <a:xfrm flipH="1">
              <a:off x="-2" y="1489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100000">
                  <a:schemeClr val="tx2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1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3962400" y="2798763"/>
            <a:ext cx="5181600" cy="3165475"/>
          </a:xfrm>
        </p:spPr>
        <p:txBody>
          <a:bodyPr/>
          <a:lstStyle>
            <a:lvl1pPr algn="ctr">
              <a:defRPr b="0"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22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0" y="471488"/>
            <a:ext cx="9144000" cy="1108075"/>
          </a:xfrm>
        </p:spPr>
        <p:txBody>
          <a:bodyPr anchor="b"/>
          <a:lstStyle>
            <a:lvl1pPr marL="0" indent="0" algn="ctr">
              <a:buFont typeface="Monotype Sorts" pitchFamily="2" charset="2"/>
              <a:buNone/>
              <a:defRPr sz="4400"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23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4124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125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BBB5355-C54F-4624-9C06-CD900752001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27" name="AutoShape 31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7148513" y="6316663"/>
            <a:ext cx="365125" cy="365125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folHlink"/>
                </a:solidFill>
                <a:latin typeface="Arial" charset="0"/>
              </a:rPr>
              <a:t>I</a:t>
            </a:r>
          </a:p>
        </p:txBody>
      </p:sp>
      <p:sp>
        <p:nvSpPr>
          <p:cNvPr id="4128" name="AutoShape 32">
            <a:hlinkClick r:id="rId3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7808913" y="6316663"/>
            <a:ext cx="365125" cy="365125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folHlink"/>
                </a:solidFill>
                <a:latin typeface="Arial" charset="0"/>
              </a:rPr>
              <a:t>II</a:t>
            </a:r>
          </a:p>
        </p:txBody>
      </p:sp>
      <p:sp>
        <p:nvSpPr>
          <p:cNvPr id="4129" name="AutoShape 33">
            <a:hlinkClick r:id="rId2" action="ppaction://hlinksldjump" highlightClick="1"/>
          </p:cNvPr>
          <p:cNvSpPr>
            <a:spLocks noChangeArrowheads="1"/>
          </p:cNvSpPr>
          <p:nvPr userDrawn="1"/>
        </p:nvSpPr>
        <p:spPr bwMode="auto">
          <a:xfrm>
            <a:off x="8469313" y="6316663"/>
            <a:ext cx="365125" cy="365125"/>
          </a:xfrm>
          <a:prstGeom prst="actionButtonBlank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folHlink"/>
                </a:solidFill>
                <a:latin typeface="Arial" charset="0"/>
              </a:rPr>
              <a:t>III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6CCCD5-5DAB-4B50-A721-3D4FBF6E49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50" y="228600"/>
            <a:ext cx="20002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28600"/>
            <a:ext cx="58483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BD2FAF-509D-4574-956E-3199FC6C2F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FDE29-5350-4BDD-A900-8973A0AC8C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46D7E-C166-4304-8125-AA320717CC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B75A66-F2E2-41F3-8180-87C132FEDB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D6CDE-4757-4533-B933-486747D67E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951225-1146-4195-B5E9-56627AADF1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08757-9237-413D-9C53-259D892E27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8FBBA-B2E9-4D49-8E84-2895B7290C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85E7DB-309B-4E83-B1FC-28FA3D8B7F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2" name="Group 30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chemeClr val="tx2">
                    <a:gamma/>
                    <a:shade val="46275"/>
                    <a:invGamma/>
                  </a:schemeClr>
                </a:gs>
                <a:gs pos="100000">
                  <a:schemeClr val="tx2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2286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  <a:latin typeface="+mn-lt"/>
              </a:defRPr>
            </a:lvl1pPr>
          </a:lstStyle>
          <a:p>
            <a:fld id="{6FBE7A3E-3BE7-47DE-8E4E-2B65812CDB6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folHlink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Monotype Sorts" pitchFamily="2" charset="2"/>
        <a:buChar char="n"/>
        <a:defRPr kumimoji="1" sz="3400">
          <a:solidFill>
            <a:schemeClr val="folHlink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Symbol" pitchFamily="18" charset="2"/>
        <a:buChar char="·"/>
        <a:defRPr kumimoji="1" sz="3400">
          <a:solidFill>
            <a:schemeClr val="folHlink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Font typeface="CommonBullets" pitchFamily="34" charset="2"/>
        <a:buChar char=","/>
        <a:defRPr kumimoji="1" sz="3400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folHlink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fol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4" name="Picture 4" descr="crucib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413" y="2965450"/>
            <a:ext cx="3730625" cy="3573463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102405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Formula </a:t>
            </a:r>
            <a:r>
              <a:rPr lang="en-US" dirty="0"/>
              <a:t>Calculations</a:t>
            </a:r>
            <a:br>
              <a:rPr lang="en-US" dirty="0"/>
            </a:br>
            <a:endParaRPr lang="en-US" dirty="0">
              <a:latin typeface="Arial" charset="0"/>
            </a:endParaRP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Ch. </a:t>
            </a:r>
            <a:r>
              <a:rPr lang="en-US" dirty="0" smtClean="0"/>
              <a:t>10– </a:t>
            </a:r>
            <a:r>
              <a:rPr lang="en-US" dirty="0"/>
              <a:t>The Mole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Empirical Formula</a:t>
            </a:r>
          </a:p>
        </p:txBody>
      </p:sp>
      <p:sp>
        <p:nvSpPr>
          <p:cNvPr id="9216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217863" y="1195388"/>
            <a:ext cx="3690937" cy="1709737"/>
          </a:xfrm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sz="8200" b="1">
                <a:solidFill>
                  <a:srgbClr val="FFFF66"/>
                </a:solidFill>
              </a:rPr>
              <a:t>N</a:t>
            </a:r>
            <a:r>
              <a:rPr lang="en-US" sz="8200" b="1" baseline="-25000">
                <a:solidFill>
                  <a:srgbClr val="FFFF66"/>
                </a:solidFill>
              </a:rPr>
              <a:t>1</a:t>
            </a:r>
            <a:r>
              <a:rPr lang="en-US" sz="8200" b="1">
                <a:solidFill>
                  <a:srgbClr val="FFFF66"/>
                </a:solidFill>
              </a:rPr>
              <a:t>O</a:t>
            </a:r>
            <a:r>
              <a:rPr lang="en-US" sz="8200" b="1" baseline="-25000">
                <a:solidFill>
                  <a:srgbClr val="FFFF66"/>
                </a:solidFill>
              </a:rPr>
              <a:t>2.5</a:t>
            </a:r>
            <a:endParaRPr lang="en-US" b="1">
              <a:solidFill>
                <a:srgbClr val="FFFF66"/>
              </a:solidFill>
            </a:endParaRPr>
          </a:p>
        </p:txBody>
      </p:sp>
      <p:sp>
        <p:nvSpPr>
          <p:cNvPr id="92167" name="Rectangle 1031"/>
          <p:cNvSpPr>
            <a:spLocks noChangeArrowheads="1"/>
          </p:cNvSpPr>
          <p:nvPr/>
        </p:nvSpPr>
        <p:spPr bwMode="auto">
          <a:xfrm>
            <a:off x="1201738" y="2813050"/>
            <a:ext cx="77724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Need to make the subscripts whole numbers</a:t>
            </a:r>
          </a:p>
        </p:txBody>
      </p:sp>
      <p:sp>
        <p:nvSpPr>
          <p:cNvPr id="92168" name="Rectangle 1032"/>
          <p:cNvSpPr>
            <a:spLocks noChangeArrowheads="1"/>
          </p:cNvSpPr>
          <p:nvPr/>
        </p:nvSpPr>
        <p:spPr bwMode="auto">
          <a:xfrm>
            <a:off x="3813175" y="3384550"/>
            <a:ext cx="3613150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 </a:t>
            </a:r>
            <a:r>
              <a:rPr kumimoji="1" lang="en-US" sz="38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multiply by 2</a:t>
            </a:r>
            <a:endParaRPr kumimoji="1" lang="en-US" sz="3800">
              <a:solidFill>
                <a:schemeClr val="folHlink"/>
              </a:solidFill>
              <a:latin typeface="Arial" charset="0"/>
            </a:endParaRPr>
          </a:p>
        </p:txBody>
      </p:sp>
      <p:grpSp>
        <p:nvGrpSpPr>
          <p:cNvPr id="92171" name="Group 1035"/>
          <p:cNvGrpSpPr>
            <a:grpSpLocks/>
          </p:cNvGrpSpPr>
          <p:nvPr/>
        </p:nvGrpSpPr>
        <p:grpSpPr bwMode="auto">
          <a:xfrm>
            <a:off x="2484130" y="3983417"/>
            <a:ext cx="4948238" cy="2697162"/>
            <a:chOff x="1582" y="2621"/>
            <a:chExt cx="3117" cy="1699"/>
          </a:xfrm>
        </p:grpSpPr>
        <p:sp>
          <p:nvSpPr>
            <p:cNvPr id="92170" name="AutoShape 1034"/>
            <p:cNvSpPr>
              <a:spLocks noChangeArrowheads="1"/>
            </p:cNvSpPr>
            <p:nvPr/>
          </p:nvSpPr>
          <p:spPr bwMode="auto">
            <a:xfrm>
              <a:off x="1582" y="2621"/>
              <a:ext cx="3117" cy="1699"/>
            </a:xfrm>
            <a:prstGeom prst="star16">
              <a:avLst>
                <a:gd name="adj" fmla="val 3750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169" name="Rectangle 1033"/>
            <p:cNvSpPr>
              <a:spLocks noChangeArrowheads="1"/>
            </p:cNvSpPr>
            <p:nvPr/>
          </p:nvSpPr>
          <p:spPr bwMode="auto">
            <a:xfrm>
              <a:off x="1958" y="2988"/>
              <a:ext cx="2325" cy="10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9000" b="1">
                  <a:latin typeface="Arial" charset="0"/>
                </a:rPr>
                <a:t>N</a:t>
              </a:r>
              <a:r>
                <a:rPr kumimoji="1" lang="en-US" sz="9000" b="1" baseline="-25000">
                  <a:latin typeface="Arial" charset="0"/>
                </a:rPr>
                <a:t>2</a:t>
              </a:r>
              <a:r>
                <a:rPr kumimoji="1" lang="en-US" sz="9000" b="1">
                  <a:latin typeface="Arial" charset="0"/>
                </a:rPr>
                <a:t>O</a:t>
              </a:r>
              <a:r>
                <a:rPr kumimoji="1" lang="en-US" sz="9000" b="1" baseline="-25000">
                  <a:latin typeface="Arial" charset="0"/>
                </a:rPr>
                <a:t>5</a:t>
              </a:r>
              <a:endParaRPr kumimoji="1" lang="en-US" sz="3400" b="1">
                <a:solidFill>
                  <a:srgbClr val="FFFF66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 autoUpdateAnimBg="0" advAuto="0"/>
      <p:bldP spid="92167" grpId="0" build="p" autoUpdateAnimBg="0"/>
      <p:bldP spid="9216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Molecular Formula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3938" y="1187450"/>
            <a:ext cx="8120062" cy="1587500"/>
          </a:xfrm>
        </p:spPr>
        <p:txBody>
          <a:bodyPr/>
          <a:lstStyle/>
          <a:p>
            <a:pPr marL="339725" indent="-339725">
              <a:spcBef>
                <a:spcPct val="0"/>
              </a:spcBef>
            </a:pPr>
            <a:r>
              <a:rPr lang="en-US" sz="3800"/>
              <a:t>“True Formula” - the actual number of atoms in a compound</a:t>
            </a: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4965700" y="2322513"/>
            <a:ext cx="280035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9000" b="1">
                <a:solidFill>
                  <a:srgbClr val="FFFF66"/>
                </a:solidFill>
                <a:latin typeface="Arial" charset="0"/>
              </a:rPr>
              <a:t>CH</a:t>
            </a:r>
            <a:r>
              <a:rPr kumimoji="1" lang="en-US" sz="9000" b="1" baseline="-25000">
                <a:solidFill>
                  <a:srgbClr val="FFFF66"/>
                </a:solidFill>
                <a:latin typeface="Arial" charset="0"/>
              </a:rPr>
              <a:t>3</a:t>
            </a:r>
            <a:endParaRPr kumimoji="1" lang="en-US" sz="9000">
              <a:solidFill>
                <a:schemeClr val="folHlink"/>
              </a:solidFill>
              <a:latin typeface="Arial" charset="0"/>
            </a:endParaRPr>
          </a:p>
        </p:txBody>
      </p:sp>
      <p:grpSp>
        <p:nvGrpSpPr>
          <p:cNvPr id="94213" name="Group 5"/>
          <p:cNvGrpSpPr>
            <a:grpSpLocks/>
          </p:cNvGrpSpPr>
          <p:nvPr/>
        </p:nvGrpSpPr>
        <p:grpSpPr bwMode="auto">
          <a:xfrm>
            <a:off x="3940175" y="4654550"/>
            <a:ext cx="4900613" cy="2155825"/>
            <a:chOff x="1558" y="3043"/>
            <a:chExt cx="3087" cy="1247"/>
          </a:xfrm>
        </p:grpSpPr>
        <p:sp>
          <p:nvSpPr>
            <p:cNvPr id="94214" name="AutoShape 6"/>
            <p:cNvSpPr>
              <a:spLocks noChangeArrowheads="1"/>
            </p:cNvSpPr>
            <p:nvPr/>
          </p:nvSpPr>
          <p:spPr bwMode="auto">
            <a:xfrm>
              <a:off x="1558" y="3043"/>
              <a:ext cx="3087" cy="1247"/>
            </a:xfrm>
            <a:prstGeom prst="star16">
              <a:avLst>
                <a:gd name="adj" fmla="val 3750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4215" name="Rectangle 7"/>
            <p:cNvSpPr>
              <a:spLocks noChangeArrowheads="1"/>
            </p:cNvSpPr>
            <p:nvPr/>
          </p:nvSpPr>
          <p:spPr bwMode="auto">
            <a:xfrm>
              <a:off x="2219" y="3166"/>
              <a:ext cx="1764" cy="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9000" b="1">
                  <a:latin typeface="Arial" charset="0"/>
                </a:rPr>
                <a:t>C</a:t>
              </a:r>
              <a:r>
                <a:rPr kumimoji="1" lang="en-US" sz="9000" b="1" baseline="-25000">
                  <a:latin typeface="Arial" charset="0"/>
                </a:rPr>
                <a:t>2</a:t>
              </a:r>
              <a:r>
                <a:rPr kumimoji="1" lang="en-US" sz="9000" b="1">
                  <a:latin typeface="Arial" charset="0"/>
                </a:rPr>
                <a:t>H</a:t>
              </a:r>
              <a:r>
                <a:rPr kumimoji="1" lang="en-US" sz="9000" b="1" baseline="-25000">
                  <a:latin typeface="Arial" charset="0"/>
                </a:rPr>
                <a:t>6</a:t>
              </a:r>
              <a:endParaRPr kumimoji="1" lang="en-US" sz="9000">
                <a:solidFill>
                  <a:schemeClr val="folHlink"/>
                </a:solidFill>
                <a:latin typeface="Arial" charset="0"/>
              </a:endParaRPr>
            </a:p>
          </p:txBody>
        </p:sp>
      </p:grpSp>
      <p:sp>
        <p:nvSpPr>
          <p:cNvPr id="94216" name="AutoShape 8"/>
          <p:cNvSpPr>
            <a:spLocks noChangeArrowheads="1"/>
          </p:cNvSpPr>
          <p:nvPr/>
        </p:nvSpPr>
        <p:spPr bwMode="auto">
          <a:xfrm rot="5400000">
            <a:off x="5735637" y="3967163"/>
            <a:ext cx="1260475" cy="66675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4217" name="Rectangle 9"/>
          <p:cNvSpPr>
            <a:spLocks noChangeArrowheads="1"/>
          </p:cNvSpPr>
          <p:nvPr/>
        </p:nvSpPr>
        <p:spPr bwMode="auto">
          <a:xfrm>
            <a:off x="1282700" y="2417763"/>
            <a:ext cx="239712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 b="1">
                <a:solidFill>
                  <a:srgbClr val="FFFF66"/>
                </a:solidFill>
                <a:latin typeface="Arial" charset="0"/>
              </a:rPr>
              <a:t>empirical</a:t>
            </a:r>
          </a:p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 b="1">
                <a:solidFill>
                  <a:srgbClr val="FFFF66"/>
                </a:solidFill>
                <a:latin typeface="Arial" charset="0"/>
              </a:rPr>
              <a:t>formula</a:t>
            </a:r>
            <a:endParaRPr kumimoji="1" lang="en-US" sz="3400" b="1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94218" name="Rectangle 10"/>
          <p:cNvSpPr>
            <a:spLocks noChangeArrowheads="1"/>
          </p:cNvSpPr>
          <p:nvPr/>
        </p:nvSpPr>
        <p:spPr bwMode="auto">
          <a:xfrm>
            <a:off x="1282700" y="4967288"/>
            <a:ext cx="2627313" cy="128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 b="1">
                <a:solidFill>
                  <a:srgbClr val="FFFF66"/>
                </a:solidFill>
                <a:latin typeface="Arial" charset="0"/>
              </a:rPr>
              <a:t>molecular</a:t>
            </a:r>
          </a:p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400" b="1">
                <a:solidFill>
                  <a:srgbClr val="FFFF66"/>
                </a:solidFill>
                <a:latin typeface="Arial" charset="0"/>
              </a:rPr>
              <a:t>formula</a:t>
            </a:r>
            <a:endParaRPr kumimoji="1" lang="en-US" sz="34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94220" name="Text Box 12"/>
          <p:cNvSpPr txBox="1">
            <a:spLocks noChangeArrowheads="1"/>
          </p:cNvSpPr>
          <p:nvPr/>
        </p:nvSpPr>
        <p:spPr bwMode="auto">
          <a:xfrm>
            <a:off x="6691313" y="3957638"/>
            <a:ext cx="5476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folHlink"/>
                </a:solidFill>
                <a:latin typeface="Arial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4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2" grpId="0" autoUpdateAnimBg="0"/>
      <p:bldP spid="94216" grpId="0" animBg="1"/>
      <p:bldP spid="94217" grpId="0" autoUpdateAnimBg="0"/>
      <p:bldP spid="94218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Molecular Formula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1279525"/>
            <a:ext cx="7961312" cy="1587500"/>
          </a:xfrm>
        </p:spPr>
        <p:txBody>
          <a:bodyPr/>
          <a:lstStyle/>
          <a:p>
            <a:pPr marL="579438" indent="-579438">
              <a:lnSpc>
                <a:spcPct val="90000"/>
              </a:lnSpc>
              <a:buFont typeface="Monotype Sorts" pitchFamily="2" charset="2"/>
              <a:buNone/>
            </a:pPr>
            <a:r>
              <a:rPr lang="en-US" sz="3800"/>
              <a:t>1. Find the empirical formula.</a:t>
            </a:r>
          </a:p>
          <a:p>
            <a:pPr marL="579438" indent="-579438">
              <a:lnSpc>
                <a:spcPct val="90000"/>
              </a:lnSpc>
              <a:buFont typeface="Monotype Sorts" pitchFamily="2" charset="2"/>
              <a:buNone/>
            </a:pPr>
            <a:r>
              <a:rPr lang="en-US" sz="3800"/>
              <a:t>2. Find the empirical formula mass.</a:t>
            </a:r>
          </a:p>
          <a:p>
            <a:pPr marL="579438" indent="-579438">
              <a:lnSpc>
                <a:spcPct val="90000"/>
              </a:lnSpc>
              <a:buFont typeface="Monotype Sorts" pitchFamily="2" charset="2"/>
              <a:buNone/>
            </a:pPr>
            <a:r>
              <a:rPr lang="en-US" sz="3800"/>
              <a:t>3. Divide the molecular mass by the empirical mass.</a:t>
            </a:r>
          </a:p>
          <a:p>
            <a:pPr marL="579438" indent="-579438">
              <a:lnSpc>
                <a:spcPct val="90000"/>
              </a:lnSpc>
              <a:buFont typeface="Monotype Sorts" pitchFamily="2" charset="2"/>
              <a:buNone/>
            </a:pPr>
            <a:r>
              <a:rPr lang="en-US" sz="3800"/>
              <a:t>4. Multiply each subscript by the answer from step 3.</a:t>
            </a:r>
          </a:p>
        </p:txBody>
      </p:sp>
      <p:graphicFrame>
        <p:nvGraphicFramePr>
          <p:cNvPr id="95236" name="Object 4"/>
          <p:cNvGraphicFramePr>
            <a:graphicFrameLocks noChangeAspect="1"/>
          </p:cNvGraphicFramePr>
          <p:nvPr/>
        </p:nvGraphicFramePr>
        <p:xfrm>
          <a:off x="1495425" y="5097463"/>
          <a:ext cx="3451225" cy="1497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8" name="Equation" r:id="rId3" imgW="927000" imgH="393480" progId="Equation.3">
                  <p:embed/>
                </p:oleObj>
              </mc:Choice>
              <mc:Fallback>
                <p:oleObj name="Equation" r:id="rId3" imgW="92700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5097463"/>
                        <a:ext cx="3451225" cy="1497012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5237" name="Object 5"/>
          <p:cNvGraphicFramePr>
            <a:graphicFrameLocks noChangeAspect="1"/>
          </p:cNvGraphicFramePr>
          <p:nvPr/>
        </p:nvGraphicFramePr>
        <p:xfrm>
          <a:off x="5611813" y="5091113"/>
          <a:ext cx="2852737" cy="1503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39" name="Equation" r:id="rId5" imgW="431640" imgH="228600" progId="Equation.3">
                  <p:embed/>
                </p:oleObj>
              </mc:Choice>
              <mc:Fallback>
                <p:oleObj name="Equation" r:id="rId5" imgW="43164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1813" y="5091113"/>
                        <a:ext cx="2852737" cy="1503362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 bldLvl="2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Molecular Formula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341438"/>
            <a:ext cx="7970837" cy="960437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3800"/>
              <a:t>The empirical formula for ethylene is CH</a:t>
            </a:r>
            <a:r>
              <a:rPr lang="en-US" sz="3800" baseline="-25000"/>
              <a:t>2</a:t>
            </a:r>
            <a:r>
              <a:rPr lang="en-US" sz="3800"/>
              <a:t>. Find the molecular formula if the molecular mass is </a:t>
            </a:r>
            <a:br>
              <a:rPr lang="en-US" sz="3800"/>
            </a:br>
            <a:r>
              <a:rPr lang="en-US" sz="3800"/>
              <a:t>28.1 g/mol? </a:t>
            </a:r>
          </a:p>
        </p:txBody>
      </p:sp>
      <p:grpSp>
        <p:nvGrpSpPr>
          <p:cNvPr id="96261" name="Group 5"/>
          <p:cNvGrpSpPr>
            <a:grpSpLocks/>
          </p:cNvGrpSpPr>
          <p:nvPr/>
        </p:nvGrpSpPr>
        <p:grpSpPr bwMode="auto">
          <a:xfrm>
            <a:off x="3057525" y="4367213"/>
            <a:ext cx="3055938" cy="1511300"/>
            <a:chOff x="1651" y="1725"/>
            <a:chExt cx="1304" cy="952"/>
          </a:xfrm>
        </p:grpSpPr>
        <p:sp>
          <p:nvSpPr>
            <p:cNvPr id="96262" name="Rectangle 6"/>
            <p:cNvSpPr>
              <a:spLocks noChangeArrowheads="1"/>
            </p:cNvSpPr>
            <p:nvPr/>
          </p:nvSpPr>
          <p:spPr bwMode="auto">
            <a:xfrm>
              <a:off x="1687" y="1725"/>
              <a:ext cx="1193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3800">
                  <a:solidFill>
                    <a:schemeClr val="folHlink"/>
                  </a:solidFill>
                  <a:latin typeface="Arial" charset="0"/>
                </a:rPr>
                <a:t>28.1 g/mol</a:t>
              </a:r>
            </a:p>
            <a:p>
              <a:pPr marL="342900" indent="-342900" algn="ctr">
                <a:spcBef>
                  <a:spcPct val="3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3800">
                  <a:solidFill>
                    <a:schemeClr val="folHlink"/>
                  </a:solidFill>
                  <a:latin typeface="Arial" charset="0"/>
                </a:rPr>
                <a:t>14.03 g/mol </a:t>
              </a:r>
            </a:p>
          </p:txBody>
        </p:sp>
        <p:sp>
          <p:nvSpPr>
            <p:cNvPr id="96263" name="Line 7"/>
            <p:cNvSpPr>
              <a:spLocks noChangeShapeType="1"/>
            </p:cNvSpPr>
            <p:nvPr/>
          </p:nvSpPr>
          <p:spPr bwMode="auto">
            <a:xfrm>
              <a:off x="1651" y="2185"/>
              <a:ext cx="1304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6148388" y="4691063"/>
            <a:ext cx="19510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= 2.00</a:t>
            </a: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1870075" y="3590925"/>
            <a:ext cx="71437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empirical mass = 14.03 g/mol</a:t>
            </a:r>
            <a:endParaRPr kumimoji="1" lang="en-US" sz="3800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1832071" y="5715000"/>
            <a:ext cx="5888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5600" dirty="0">
                <a:solidFill>
                  <a:srgbClr val="FFFF66"/>
                </a:solidFill>
                <a:latin typeface="Arial" charset="0"/>
                <a:sym typeface="Symbol" pitchFamily="18" charset="2"/>
              </a:rPr>
              <a:t>(CH</a:t>
            </a:r>
            <a:r>
              <a:rPr kumimoji="1" lang="en-US" sz="5600" baseline="-25000" dirty="0">
                <a:solidFill>
                  <a:srgbClr val="FFFF66"/>
                </a:solidFill>
                <a:latin typeface="Arial" charset="0"/>
                <a:sym typeface="Symbol" pitchFamily="18" charset="2"/>
              </a:rPr>
              <a:t>2</a:t>
            </a:r>
            <a:r>
              <a:rPr kumimoji="1" lang="en-US" sz="5600" dirty="0">
                <a:solidFill>
                  <a:srgbClr val="FFFF66"/>
                </a:solidFill>
                <a:latin typeface="Arial" charset="0"/>
                <a:sym typeface="Symbol" pitchFamily="18" charset="2"/>
              </a:rPr>
              <a:t>)</a:t>
            </a:r>
            <a:r>
              <a:rPr kumimoji="1" lang="en-US" sz="5600" baseline="-25000" dirty="0">
                <a:solidFill>
                  <a:srgbClr val="FFFF66"/>
                </a:solidFill>
                <a:latin typeface="Arial" charset="0"/>
                <a:sym typeface="Symbol" pitchFamily="18" charset="2"/>
              </a:rPr>
              <a:t>2 </a:t>
            </a:r>
            <a:r>
              <a:rPr kumimoji="1" lang="en-US" sz="5600" dirty="0">
                <a:solidFill>
                  <a:srgbClr val="FFFF66"/>
                </a:solidFill>
                <a:latin typeface="Arial" charset="0"/>
                <a:sym typeface="Symbol" pitchFamily="18" charset="2"/>
              </a:rPr>
              <a:t> C</a:t>
            </a:r>
            <a:r>
              <a:rPr kumimoji="1" lang="en-US" sz="5600" baseline="-25000" dirty="0">
                <a:solidFill>
                  <a:srgbClr val="FFFF66"/>
                </a:solidFill>
                <a:latin typeface="Arial" charset="0"/>
                <a:sym typeface="Symbol" pitchFamily="18" charset="2"/>
              </a:rPr>
              <a:t>2</a:t>
            </a:r>
            <a:r>
              <a:rPr kumimoji="1" lang="en-US" sz="5600" dirty="0">
                <a:solidFill>
                  <a:srgbClr val="FFFF66"/>
                </a:solidFill>
                <a:latin typeface="Arial" charset="0"/>
                <a:sym typeface="Symbol" pitchFamily="18" charset="2"/>
              </a:rPr>
              <a:t>H</a:t>
            </a:r>
            <a:r>
              <a:rPr kumimoji="1" lang="en-US" sz="5600" baseline="-25000" dirty="0">
                <a:solidFill>
                  <a:srgbClr val="FFFF66"/>
                </a:solidFill>
                <a:latin typeface="Arial" charset="0"/>
                <a:sym typeface="Symbol" pitchFamily="18" charset="2"/>
              </a:rPr>
              <a:t>4</a:t>
            </a:r>
            <a:endParaRPr kumimoji="1" lang="en-US" sz="5600" dirty="0">
              <a:solidFill>
                <a:srgbClr val="FFFF66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6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6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4" grpId="0" build="p" bldLvl="2" autoUpdateAnimBg="0"/>
      <p:bldP spid="96265" grpId="0" autoUpdateAnimBg="0"/>
      <p:bldP spid="96266" grpId="0" build="p" bldLvl="2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</a:t>
            </a:r>
            <a:r>
              <a:rPr lang="en-US" dirty="0"/>
              <a:t>Composition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3144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800"/>
              <a:t>the percentage by mass of each element in a compound</a:t>
            </a:r>
          </a:p>
        </p:txBody>
      </p:sp>
      <p:graphicFrame>
        <p:nvGraphicFramePr>
          <p:cNvPr id="84999" name="Object 7"/>
          <p:cNvGraphicFramePr>
            <a:graphicFrameLocks noChangeAspect="1"/>
          </p:cNvGraphicFramePr>
          <p:nvPr/>
        </p:nvGraphicFramePr>
        <p:xfrm>
          <a:off x="38100" y="3400425"/>
          <a:ext cx="9082088" cy="145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00" name="Equation" r:id="rId3" imgW="2527200" imgH="393480" progId="Equation.3">
                  <p:embed/>
                </p:oleObj>
              </mc:Choice>
              <mc:Fallback>
                <p:oleObj name="Equation" r:id="rId3" imgW="2527200" imgH="39348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" y="3400425"/>
                        <a:ext cx="9082088" cy="1454150"/>
                      </a:xfrm>
                      <a:prstGeom prst="rect">
                        <a:avLst/>
                      </a:prstGeom>
                      <a:solidFill>
                        <a:schemeClr val="folHlink"/>
                      </a:solidFill>
                      <a:ln w="38100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40" name="Rectangle 24"/>
          <p:cNvSpPr>
            <a:spLocks noChangeArrowheads="1"/>
          </p:cNvSpPr>
          <p:nvPr/>
        </p:nvSpPr>
        <p:spPr bwMode="auto">
          <a:xfrm>
            <a:off x="5618163" y="5099050"/>
            <a:ext cx="19510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 b="1">
                <a:solidFill>
                  <a:schemeClr val="folHlink"/>
                </a:solidFill>
                <a:latin typeface="Arial Narrow" pitchFamily="34" charset="0"/>
                <a:sym typeface="Symbol" pitchFamily="18" charset="2"/>
              </a:rPr>
              <a:t> 100 </a:t>
            </a:r>
            <a:r>
              <a:rPr kumimoji="1" lang="en-US" sz="4000" b="1">
                <a:solidFill>
                  <a:schemeClr val="folHlink"/>
                </a:solidFill>
                <a:latin typeface="Arial Narrow" pitchFamily="34" charset="0"/>
              </a:rPr>
              <a:t>=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</a:t>
            </a:r>
            <a:r>
              <a:rPr lang="en-US" dirty="0"/>
              <a:t>Composition</a:t>
            </a:r>
          </a:p>
        </p:txBody>
      </p:sp>
      <p:sp>
        <p:nvSpPr>
          <p:cNvPr id="86030" name="Rectangle 14"/>
          <p:cNvSpPr>
            <a:spLocks noChangeArrowheads="1"/>
          </p:cNvSpPr>
          <p:nvPr/>
        </p:nvSpPr>
        <p:spPr bwMode="auto">
          <a:xfrm>
            <a:off x="1058863" y="3073400"/>
            <a:ext cx="16303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 b="1">
                <a:solidFill>
                  <a:schemeClr val="folHlink"/>
                </a:solidFill>
                <a:latin typeface="Arial Narrow" pitchFamily="34" charset="0"/>
              </a:rPr>
              <a:t>%Cu =</a:t>
            </a:r>
          </a:p>
        </p:txBody>
      </p:sp>
      <p:grpSp>
        <p:nvGrpSpPr>
          <p:cNvPr id="86042" name="Group 26"/>
          <p:cNvGrpSpPr>
            <a:grpSpLocks/>
          </p:cNvGrpSpPr>
          <p:nvPr/>
        </p:nvGrpSpPr>
        <p:grpSpPr bwMode="auto">
          <a:xfrm>
            <a:off x="2544763" y="2738438"/>
            <a:ext cx="3244850" cy="1511300"/>
            <a:chOff x="1651" y="1725"/>
            <a:chExt cx="1304" cy="952"/>
          </a:xfrm>
        </p:grpSpPr>
        <p:sp>
          <p:nvSpPr>
            <p:cNvPr id="86028" name="Rectangle 12"/>
            <p:cNvSpPr>
              <a:spLocks noChangeArrowheads="1"/>
            </p:cNvSpPr>
            <p:nvPr/>
          </p:nvSpPr>
          <p:spPr bwMode="auto">
            <a:xfrm>
              <a:off x="1687" y="1725"/>
              <a:ext cx="1193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4000" b="1">
                  <a:solidFill>
                    <a:schemeClr val="folHlink"/>
                  </a:solidFill>
                  <a:latin typeface="Arial Narrow" pitchFamily="34" charset="0"/>
                </a:rPr>
                <a:t>127.10 g Cu</a:t>
              </a:r>
            </a:p>
            <a:p>
              <a:pPr marL="342900" indent="-342900" algn="ctr">
                <a:spcBef>
                  <a:spcPct val="3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4000" b="1">
                  <a:solidFill>
                    <a:schemeClr val="folHlink"/>
                  </a:solidFill>
                  <a:latin typeface="Arial Narrow" pitchFamily="34" charset="0"/>
                </a:rPr>
                <a:t>159.17 g Cu</a:t>
              </a:r>
              <a:r>
                <a:rPr kumimoji="1" lang="en-US" sz="4000" b="1" baseline="-25000">
                  <a:solidFill>
                    <a:schemeClr val="folHlink"/>
                  </a:solidFill>
                  <a:latin typeface="Arial Narrow" pitchFamily="34" charset="0"/>
                </a:rPr>
                <a:t>2</a:t>
              </a:r>
              <a:r>
                <a:rPr kumimoji="1" lang="en-US" sz="4000" b="1">
                  <a:solidFill>
                    <a:schemeClr val="folHlink"/>
                  </a:solidFill>
                  <a:latin typeface="Arial Narrow" pitchFamily="34" charset="0"/>
                </a:rPr>
                <a:t>S</a:t>
              </a:r>
            </a:p>
          </p:txBody>
        </p:sp>
        <p:sp>
          <p:nvSpPr>
            <p:cNvPr id="86031" name="Line 15"/>
            <p:cNvSpPr>
              <a:spLocks noChangeShapeType="1"/>
            </p:cNvSpPr>
            <p:nvPr/>
          </p:nvSpPr>
          <p:spPr bwMode="auto">
            <a:xfrm>
              <a:off x="1651" y="2185"/>
              <a:ext cx="1304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32" name="Rectangle 16"/>
          <p:cNvSpPr>
            <a:spLocks noChangeArrowheads="1"/>
          </p:cNvSpPr>
          <p:nvPr/>
        </p:nvSpPr>
        <p:spPr bwMode="auto">
          <a:xfrm>
            <a:off x="5759450" y="3071813"/>
            <a:ext cx="195103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 b="1">
                <a:solidFill>
                  <a:schemeClr val="folHlink"/>
                </a:solidFill>
                <a:latin typeface="Arial Narrow" pitchFamily="34" charset="0"/>
                <a:sym typeface="Symbol" pitchFamily="18" charset="2"/>
              </a:rPr>
              <a:t> 100 </a:t>
            </a:r>
            <a:r>
              <a:rPr kumimoji="1" lang="en-US" sz="4000" b="1">
                <a:solidFill>
                  <a:schemeClr val="folHlink"/>
                </a:solidFill>
                <a:latin typeface="Arial Narrow" pitchFamily="34" charset="0"/>
              </a:rPr>
              <a:t>=</a:t>
            </a:r>
          </a:p>
        </p:txBody>
      </p:sp>
      <p:sp>
        <p:nvSpPr>
          <p:cNvPr id="86034" name="Rectangle 18"/>
          <p:cNvSpPr>
            <a:spLocks noChangeArrowheads="1"/>
          </p:cNvSpPr>
          <p:nvPr/>
        </p:nvSpPr>
        <p:spPr bwMode="auto">
          <a:xfrm>
            <a:off x="1082675" y="5099050"/>
            <a:ext cx="1630363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 b="1">
                <a:solidFill>
                  <a:schemeClr val="folHlink"/>
                </a:solidFill>
                <a:latin typeface="Arial Narrow" pitchFamily="34" charset="0"/>
              </a:rPr>
              <a:t>%S =</a:t>
            </a:r>
          </a:p>
        </p:txBody>
      </p:sp>
      <p:grpSp>
        <p:nvGrpSpPr>
          <p:cNvPr id="86043" name="Group 27"/>
          <p:cNvGrpSpPr>
            <a:grpSpLocks/>
          </p:cNvGrpSpPr>
          <p:nvPr/>
        </p:nvGrpSpPr>
        <p:grpSpPr bwMode="auto">
          <a:xfrm>
            <a:off x="2279650" y="4765675"/>
            <a:ext cx="3397250" cy="1511300"/>
            <a:chOff x="1666" y="3002"/>
            <a:chExt cx="1304" cy="952"/>
          </a:xfrm>
        </p:grpSpPr>
        <p:sp>
          <p:nvSpPr>
            <p:cNvPr id="86033" name="Rectangle 17"/>
            <p:cNvSpPr>
              <a:spLocks noChangeArrowheads="1"/>
            </p:cNvSpPr>
            <p:nvPr/>
          </p:nvSpPr>
          <p:spPr bwMode="auto">
            <a:xfrm>
              <a:off x="1702" y="3002"/>
              <a:ext cx="1193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4000" b="1">
                  <a:solidFill>
                    <a:schemeClr val="folHlink"/>
                  </a:solidFill>
                  <a:latin typeface="Arial Narrow" pitchFamily="34" charset="0"/>
                </a:rPr>
                <a:t>32.07 g S</a:t>
              </a:r>
            </a:p>
            <a:p>
              <a:pPr marL="342900" indent="-342900" algn="ctr">
                <a:spcBef>
                  <a:spcPct val="3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4000" b="1">
                  <a:solidFill>
                    <a:schemeClr val="folHlink"/>
                  </a:solidFill>
                  <a:latin typeface="Arial Narrow" pitchFamily="34" charset="0"/>
                </a:rPr>
                <a:t>159.17 g Cu</a:t>
              </a:r>
              <a:r>
                <a:rPr kumimoji="1" lang="en-US" sz="4000" b="1" baseline="-25000">
                  <a:solidFill>
                    <a:schemeClr val="folHlink"/>
                  </a:solidFill>
                  <a:latin typeface="Arial Narrow" pitchFamily="34" charset="0"/>
                </a:rPr>
                <a:t>2</a:t>
              </a:r>
              <a:r>
                <a:rPr kumimoji="1" lang="en-US" sz="4000" b="1">
                  <a:solidFill>
                    <a:schemeClr val="folHlink"/>
                  </a:solidFill>
                  <a:latin typeface="Arial Narrow" pitchFamily="34" charset="0"/>
                </a:rPr>
                <a:t>S </a:t>
              </a:r>
            </a:p>
          </p:txBody>
        </p:sp>
        <p:sp>
          <p:nvSpPr>
            <p:cNvPr id="86035" name="Line 19"/>
            <p:cNvSpPr>
              <a:spLocks noChangeShapeType="1"/>
            </p:cNvSpPr>
            <p:nvPr/>
          </p:nvSpPr>
          <p:spPr bwMode="auto">
            <a:xfrm>
              <a:off x="1666" y="3462"/>
              <a:ext cx="1304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038" name="Rectangle 22"/>
          <p:cNvSpPr>
            <a:spLocks noChangeArrowheads="1"/>
          </p:cNvSpPr>
          <p:nvPr/>
        </p:nvSpPr>
        <p:spPr bwMode="auto">
          <a:xfrm>
            <a:off x="6240463" y="3821113"/>
            <a:ext cx="25209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 b="1">
                <a:solidFill>
                  <a:srgbClr val="FFFF66"/>
                </a:solidFill>
                <a:latin typeface="Arial Narrow" pitchFamily="34" charset="0"/>
                <a:sym typeface="Symbol" pitchFamily="18" charset="2"/>
              </a:rPr>
              <a:t>79.852% Cu</a:t>
            </a:r>
            <a:endParaRPr kumimoji="1" lang="en-US" sz="4000" b="1">
              <a:solidFill>
                <a:srgbClr val="FFFF66"/>
              </a:solidFill>
              <a:latin typeface="Arial Narrow" pitchFamily="34" charset="0"/>
            </a:endParaRPr>
          </a:p>
        </p:txBody>
      </p:sp>
      <p:sp>
        <p:nvSpPr>
          <p:cNvPr id="86041" name="Rectangle 25"/>
          <p:cNvSpPr>
            <a:spLocks noChangeArrowheads="1"/>
          </p:cNvSpPr>
          <p:nvPr/>
        </p:nvSpPr>
        <p:spPr bwMode="auto">
          <a:xfrm>
            <a:off x="6240463" y="5865813"/>
            <a:ext cx="25209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 b="1">
                <a:solidFill>
                  <a:srgbClr val="FFFF66"/>
                </a:solidFill>
                <a:latin typeface="Arial Narrow" pitchFamily="34" charset="0"/>
                <a:sym typeface="Symbol" pitchFamily="18" charset="2"/>
              </a:rPr>
              <a:t>20.15% S</a:t>
            </a:r>
            <a:endParaRPr kumimoji="1" lang="en-US" sz="4000" b="1">
              <a:solidFill>
                <a:srgbClr val="FFFF66"/>
              </a:solidFill>
              <a:latin typeface="Arial Narrow" pitchFamily="34" charset="0"/>
            </a:endParaRPr>
          </a:p>
        </p:txBody>
      </p:sp>
      <p:sp>
        <p:nvSpPr>
          <p:cNvPr id="86044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80645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800"/>
              <a:t>Find the % composition of Cu</a:t>
            </a:r>
            <a:r>
              <a:rPr lang="en-US" sz="3800" baseline="-25000"/>
              <a:t>2</a:t>
            </a:r>
            <a:r>
              <a:rPr lang="en-US" sz="3800"/>
              <a:t>S. </a:t>
            </a:r>
          </a:p>
          <a:p>
            <a:pPr>
              <a:buFont typeface="Monotype Sorts" pitchFamily="2" charset="2"/>
              <a:buNone/>
            </a:pPr>
            <a:endParaRPr 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0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60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6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60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60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40" grpId="0" build="p" bldLvl="2" autoUpdateAnimBg="0"/>
      <p:bldP spid="86032" grpId="0" build="p" bldLvl="2" autoUpdateAnimBg="0"/>
      <p:bldP spid="86038" grpId="0" build="p" bldLvl="2" autoUpdateAnimBg="0"/>
      <p:bldP spid="86041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Rectangle 5"/>
          <p:cNvSpPr>
            <a:spLocks noChangeArrowheads="1"/>
          </p:cNvSpPr>
          <p:nvPr/>
        </p:nvSpPr>
        <p:spPr bwMode="auto">
          <a:xfrm>
            <a:off x="1058863" y="3581400"/>
            <a:ext cx="16303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%Fe =</a:t>
            </a:r>
          </a:p>
        </p:txBody>
      </p:sp>
      <p:grpSp>
        <p:nvGrpSpPr>
          <p:cNvPr id="88070" name="Group 6"/>
          <p:cNvGrpSpPr>
            <a:grpSpLocks/>
          </p:cNvGrpSpPr>
          <p:nvPr/>
        </p:nvGrpSpPr>
        <p:grpSpPr bwMode="auto">
          <a:xfrm>
            <a:off x="2684463" y="3221038"/>
            <a:ext cx="1874837" cy="1511300"/>
            <a:chOff x="1651" y="1725"/>
            <a:chExt cx="1304" cy="952"/>
          </a:xfrm>
        </p:grpSpPr>
        <p:sp>
          <p:nvSpPr>
            <p:cNvPr id="88071" name="Rectangle 7"/>
            <p:cNvSpPr>
              <a:spLocks noChangeArrowheads="1"/>
            </p:cNvSpPr>
            <p:nvPr/>
          </p:nvSpPr>
          <p:spPr bwMode="auto">
            <a:xfrm>
              <a:off x="1687" y="1725"/>
              <a:ext cx="1193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3800">
                  <a:solidFill>
                    <a:schemeClr val="folHlink"/>
                  </a:solidFill>
                  <a:latin typeface="Arial" charset="0"/>
                </a:rPr>
                <a:t>28 g</a:t>
              </a:r>
            </a:p>
            <a:p>
              <a:pPr marL="342900" indent="-342900" algn="ctr">
                <a:spcBef>
                  <a:spcPct val="3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3800">
                  <a:solidFill>
                    <a:schemeClr val="folHlink"/>
                  </a:solidFill>
                  <a:latin typeface="Arial" charset="0"/>
                </a:rPr>
                <a:t>36 g </a:t>
              </a:r>
            </a:p>
          </p:txBody>
        </p:sp>
        <p:sp>
          <p:nvSpPr>
            <p:cNvPr id="88072" name="Line 8"/>
            <p:cNvSpPr>
              <a:spLocks noChangeShapeType="1"/>
            </p:cNvSpPr>
            <p:nvPr/>
          </p:nvSpPr>
          <p:spPr bwMode="auto">
            <a:xfrm>
              <a:off x="1651" y="2185"/>
              <a:ext cx="1304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073" name="Rectangle 9"/>
          <p:cNvSpPr>
            <a:spLocks noChangeArrowheads="1"/>
          </p:cNvSpPr>
          <p:nvPr/>
        </p:nvSpPr>
        <p:spPr bwMode="auto">
          <a:xfrm>
            <a:off x="4594225" y="3544888"/>
            <a:ext cx="195103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 100 </a:t>
            </a: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=</a:t>
            </a:r>
          </a:p>
        </p:txBody>
      </p:sp>
      <p:sp>
        <p:nvSpPr>
          <p:cNvPr id="88078" name="Rectangle 14"/>
          <p:cNvSpPr>
            <a:spLocks noChangeArrowheads="1"/>
          </p:cNvSpPr>
          <p:nvPr/>
        </p:nvSpPr>
        <p:spPr bwMode="auto">
          <a:xfrm>
            <a:off x="6292850" y="3544888"/>
            <a:ext cx="2817813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78% Fe</a:t>
            </a:r>
            <a:endParaRPr kumimoji="1" lang="en-US" sz="380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88081" name="Rectangle 17"/>
          <p:cNvSpPr>
            <a:spLocks noChangeArrowheads="1"/>
          </p:cNvSpPr>
          <p:nvPr/>
        </p:nvSpPr>
        <p:spPr bwMode="auto">
          <a:xfrm>
            <a:off x="1092200" y="5181600"/>
            <a:ext cx="1630363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%O =</a:t>
            </a:r>
          </a:p>
        </p:txBody>
      </p:sp>
      <p:grpSp>
        <p:nvGrpSpPr>
          <p:cNvPr id="88082" name="Group 18"/>
          <p:cNvGrpSpPr>
            <a:grpSpLocks/>
          </p:cNvGrpSpPr>
          <p:nvPr/>
        </p:nvGrpSpPr>
        <p:grpSpPr bwMode="auto">
          <a:xfrm>
            <a:off x="2717800" y="4821238"/>
            <a:ext cx="1874838" cy="1511300"/>
            <a:chOff x="1651" y="1725"/>
            <a:chExt cx="1304" cy="952"/>
          </a:xfrm>
        </p:grpSpPr>
        <p:sp>
          <p:nvSpPr>
            <p:cNvPr id="88083" name="Rectangle 19"/>
            <p:cNvSpPr>
              <a:spLocks noChangeArrowheads="1"/>
            </p:cNvSpPr>
            <p:nvPr/>
          </p:nvSpPr>
          <p:spPr bwMode="auto">
            <a:xfrm>
              <a:off x="1687" y="1725"/>
              <a:ext cx="1193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3800">
                  <a:solidFill>
                    <a:schemeClr val="folHlink"/>
                  </a:solidFill>
                  <a:latin typeface="Arial" charset="0"/>
                </a:rPr>
                <a:t>8.0 g</a:t>
              </a:r>
            </a:p>
            <a:p>
              <a:pPr marL="342900" indent="-342900" algn="ctr">
                <a:spcBef>
                  <a:spcPct val="3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3800">
                  <a:solidFill>
                    <a:schemeClr val="folHlink"/>
                  </a:solidFill>
                  <a:latin typeface="Arial" charset="0"/>
                </a:rPr>
                <a:t>36 g </a:t>
              </a:r>
            </a:p>
          </p:txBody>
        </p:sp>
        <p:sp>
          <p:nvSpPr>
            <p:cNvPr id="88084" name="Line 20"/>
            <p:cNvSpPr>
              <a:spLocks noChangeShapeType="1"/>
            </p:cNvSpPr>
            <p:nvPr/>
          </p:nvSpPr>
          <p:spPr bwMode="auto">
            <a:xfrm>
              <a:off x="1651" y="2185"/>
              <a:ext cx="1304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8085" name="Rectangle 21"/>
          <p:cNvSpPr>
            <a:spLocks noChangeArrowheads="1"/>
          </p:cNvSpPr>
          <p:nvPr/>
        </p:nvSpPr>
        <p:spPr bwMode="auto">
          <a:xfrm>
            <a:off x="4627563" y="5145088"/>
            <a:ext cx="19510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  <a:sym typeface="Symbol" pitchFamily="18" charset="2"/>
              </a:rPr>
              <a:t> 100 </a:t>
            </a: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=</a:t>
            </a:r>
          </a:p>
        </p:txBody>
      </p:sp>
      <p:sp>
        <p:nvSpPr>
          <p:cNvPr id="88086" name="Rectangle 22"/>
          <p:cNvSpPr>
            <a:spLocks noChangeArrowheads="1"/>
          </p:cNvSpPr>
          <p:nvPr/>
        </p:nvSpPr>
        <p:spPr bwMode="auto">
          <a:xfrm>
            <a:off x="6326188" y="5145088"/>
            <a:ext cx="281781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rgbClr val="FFFF66"/>
                </a:solidFill>
                <a:latin typeface="Arial" charset="0"/>
                <a:sym typeface="Symbol" pitchFamily="18" charset="2"/>
              </a:rPr>
              <a:t>22% O</a:t>
            </a:r>
            <a:endParaRPr kumimoji="1" lang="en-US" sz="3800">
              <a:solidFill>
                <a:srgbClr val="FFFF66"/>
              </a:solidFill>
              <a:latin typeface="Arial" charset="0"/>
            </a:endParaRPr>
          </a:p>
        </p:txBody>
      </p:sp>
      <p:sp>
        <p:nvSpPr>
          <p:cNvPr id="88087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21637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800"/>
              <a:t>Find the percentage composition of a sample that is 28 g Fe and 8.0 g O.</a:t>
            </a:r>
          </a:p>
        </p:txBody>
      </p:sp>
      <p:sp>
        <p:nvSpPr>
          <p:cNvPr id="88088" name="Rectangle 2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</a:t>
            </a:r>
            <a:r>
              <a:rPr lang="en-US" dirty="0"/>
              <a:t>Composition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8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8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8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8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8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73" grpId="0" build="p" bldLvl="2" autoUpdateAnimBg="0"/>
      <p:bldP spid="88078" grpId="0" build="p" bldLvl="2" autoUpdateAnimBg="0"/>
      <p:bldP spid="88085" grpId="0" build="p" bldLvl="2" autoUpdateAnimBg="0"/>
      <p:bldP spid="88086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333500"/>
          </a:xfrm>
        </p:spPr>
        <p:txBody>
          <a:bodyPr/>
          <a:lstStyle/>
          <a:p>
            <a:r>
              <a:rPr lang="en-US" sz="3800"/>
              <a:t>How many grams of copper are in a 38.0-gram sample of Cu</a:t>
            </a:r>
            <a:r>
              <a:rPr lang="en-US" sz="3800" baseline="-25000"/>
              <a:t>2</a:t>
            </a:r>
            <a:r>
              <a:rPr lang="en-US" sz="3800"/>
              <a:t>S?</a:t>
            </a:r>
          </a:p>
        </p:txBody>
      </p:sp>
      <p:sp>
        <p:nvSpPr>
          <p:cNvPr id="98322" name="Rectangle 18"/>
          <p:cNvSpPr>
            <a:spLocks noChangeArrowheads="1"/>
          </p:cNvSpPr>
          <p:nvPr/>
        </p:nvSpPr>
        <p:spPr bwMode="auto">
          <a:xfrm>
            <a:off x="1068388" y="4406900"/>
            <a:ext cx="807561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(38.0 g Cu</a:t>
            </a:r>
            <a:r>
              <a:rPr kumimoji="1" lang="en-US" sz="3800" baseline="-25000">
                <a:solidFill>
                  <a:schemeClr val="folHlink"/>
                </a:solidFill>
                <a:latin typeface="Arial" charset="0"/>
              </a:rPr>
              <a:t>2</a:t>
            </a: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S)(0.79852) = </a:t>
            </a:r>
            <a:r>
              <a:rPr kumimoji="1" lang="en-US" sz="3800">
                <a:solidFill>
                  <a:srgbClr val="FFFF66"/>
                </a:solidFill>
                <a:latin typeface="Arial" charset="0"/>
              </a:rPr>
              <a:t>30.3 g Cu</a:t>
            </a:r>
          </a:p>
        </p:txBody>
      </p:sp>
      <p:sp>
        <p:nvSpPr>
          <p:cNvPr id="98323" name="Rectangle 19"/>
          <p:cNvSpPr>
            <a:spLocks noChangeArrowheads="1"/>
          </p:cNvSpPr>
          <p:nvPr/>
        </p:nvSpPr>
        <p:spPr bwMode="auto">
          <a:xfrm>
            <a:off x="1068388" y="3294063"/>
            <a:ext cx="807561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Cu</a:t>
            </a:r>
            <a:r>
              <a:rPr kumimoji="1" lang="en-US" sz="3800" baseline="-25000">
                <a:solidFill>
                  <a:schemeClr val="folHlink"/>
                </a:solidFill>
                <a:latin typeface="Arial" charset="0"/>
              </a:rPr>
              <a:t>2</a:t>
            </a: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S is 79.852% Cu </a:t>
            </a:r>
          </a:p>
        </p:txBody>
      </p:sp>
      <p:sp>
        <p:nvSpPr>
          <p:cNvPr id="98324" name="Rectangle 2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</a:t>
            </a:r>
            <a:r>
              <a:rPr lang="en-US" dirty="0"/>
              <a:t>Composition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8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22" grpId="0" autoUpdateAnimBg="0"/>
      <p:bldP spid="9832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5313363" y="4095750"/>
            <a:ext cx="1951037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 b="1">
                <a:solidFill>
                  <a:schemeClr val="folHlink"/>
                </a:solidFill>
                <a:latin typeface="Arial Narrow" pitchFamily="34" charset="0"/>
                <a:sym typeface="Symbol" pitchFamily="18" charset="2"/>
              </a:rPr>
              <a:t> 100 </a:t>
            </a:r>
            <a:r>
              <a:rPr kumimoji="1" lang="en-US" sz="4000" b="1">
                <a:solidFill>
                  <a:schemeClr val="folHlink"/>
                </a:solidFill>
                <a:latin typeface="Arial Narrow" pitchFamily="34" charset="0"/>
              </a:rPr>
              <a:t>=</a:t>
            </a:r>
          </a:p>
        </p:txBody>
      </p:sp>
      <p:sp>
        <p:nvSpPr>
          <p:cNvPr id="103429" name="Rectangle 5"/>
          <p:cNvSpPr>
            <a:spLocks noChangeArrowheads="1"/>
          </p:cNvSpPr>
          <p:nvPr/>
        </p:nvSpPr>
        <p:spPr bwMode="auto">
          <a:xfrm>
            <a:off x="1173163" y="4095750"/>
            <a:ext cx="199707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 b="1">
                <a:solidFill>
                  <a:schemeClr val="folHlink"/>
                </a:solidFill>
                <a:latin typeface="Arial Narrow" pitchFamily="34" charset="0"/>
              </a:rPr>
              <a:t>%H</a:t>
            </a:r>
            <a:r>
              <a:rPr kumimoji="1" lang="en-US" sz="4000" b="1" baseline="-25000">
                <a:solidFill>
                  <a:schemeClr val="folHlink"/>
                </a:solidFill>
                <a:latin typeface="Arial Narrow" pitchFamily="34" charset="0"/>
              </a:rPr>
              <a:t>2</a:t>
            </a:r>
            <a:r>
              <a:rPr kumimoji="1" lang="en-US" sz="4000" b="1">
                <a:solidFill>
                  <a:schemeClr val="folHlink"/>
                </a:solidFill>
                <a:latin typeface="Arial Narrow" pitchFamily="34" charset="0"/>
              </a:rPr>
              <a:t>O =</a:t>
            </a:r>
          </a:p>
        </p:txBody>
      </p:sp>
      <p:grpSp>
        <p:nvGrpSpPr>
          <p:cNvPr id="103430" name="Group 6"/>
          <p:cNvGrpSpPr>
            <a:grpSpLocks/>
          </p:cNvGrpSpPr>
          <p:nvPr/>
        </p:nvGrpSpPr>
        <p:grpSpPr bwMode="auto">
          <a:xfrm>
            <a:off x="3008313" y="3925888"/>
            <a:ext cx="2279650" cy="1511300"/>
            <a:chOff x="1903" y="3069"/>
            <a:chExt cx="1436" cy="952"/>
          </a:xfrm>
        </p:grpSpPr>
        <p:sp>
          <p:nvSpPr>
            <p:cNvPr id="103431" name="Rectangle 7"/>
            <p:cNvSpPr>
              <a:spLocks noChangeArrowheads="1"/>
            </p:cNvSpPr>
            <p:nvPr/>
          </p:nvSpPr>
          <p:spPr bwMode="auto">
            <a:xfrm>
              <a:off x="1943" y="3069"/>
              <a:ext cx="1313" cy="9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4000" b="1">
                  <a:solidFill>
                    <a:schemeClr val="folHlink"/>
                  </a:solidFill>
                  <a:latin typeface="Arial Narrow" pitchFamily="34" charset="0"/>
                </a:rPr>
                <a:t>36.04 g</a:t>
              </a:r>
            </a:p>
            <a:p>
              <a:pPr marL="342900" indent="-342900" algn="ctr">
                <a:spcBef>
                  <a:spcPct val="30000"/>
                </a:spcBef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4000" b="1">
                  <a:solidFill>
                    <a:schemeClr val="folHlink"/>
                  </a:solidFill>
                  <a:latin typeface="Arial Narrow" pitchFamily="34" charset="0"/>
                </a:rPr>
                <a:t>147.02 g </a:t>
              </a:r>
            </a:p>
          </p:txBody>
        </p:sp>
        <p:sp>
          <p:nvSpPr>
            <p:cNvPr id="103432" name="Line 8"/>
            <p:cNvSpPr>
              <a:spLocks noChangeShapeType="1"/>
            </p:cNvSpPr>
            <p:nvPr/>
          </p:nvSpPr>
          <p:spPr bwMode="auto">
            <a:xfrm>
              <a:off x="1903" y="3473"/>
              <a:ext cx="1436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433" name="Rectangle 9"/>
          <p:cNvSpPr>
            <a:spLocks noChangeArrowheads="1"/>
          </p:cNvSpPr>
          <p:nvPr/>
        </p:nvSpPr>
        <p:spPr bwMode="auto">
          <a:xfrm>
            <a:off x="6778625" y="4067175"/>
            <a:ext cx="1893888" cy="127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 b="1">
                <a:solidFill>
                  <a:srgbClr val="FFFF66"/>
                </a:solidFill>
                <a:latin typeface="Arial Narrow" pitchFamily="34" charset="0"/>
                <a:sym typeface="Symbol" pitchFamily="18" charset="2"/>
              </a:rPr>
              <a:t>24.51%</a:t>
            </a:r>
          </a:p>
          <a:p>
            <a:pPr marL="342900" indent="-342900" algn="ctr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4000" b="1">
                <a:solidFill>
                  <a:srgbClr val="FFFF66"/>
                </a:solidFill>
                <a:latin typeface="Arial Narrow" pitchFamily="34" charset="0"/>
                <a:sym typeface="Symbol" pitchFamily="18" charset="2"/>
              </a:rPr>
              <a:t>H</a:t>
            </a:r>
            <a:r>
              <a:rPr kumimoji="1" lang="en-US" sz="4000" b="1" baseline="-25000">
                <a:solidFill>
                  <a:srgbClr val="FFFF66"/>
                </a:solidFill>
                <a:latin typeface="Arial Narrow" pitchFamily="34" charset="0"/>
                <a:sym typeface="Symbol" pitchFamily="18" charset="2"/>
              </a:rPr>
              <a:t>2</a:t>
            </a:r>
            <a:r>
              <a:rPr kumimoji="1" lang="en-US" sz="4000" b="1">
                <a:solidFill>
                  <a:srgbClr val="FFFF66"/>
                </a:solidFill>
                <a:latin typeface="Arial Narrow" pitchFamily="34" charset="0"/>
                <a:sym typeface="Symbol" pitchFamily="18" charset="2"/>
              </a:rPr>
              <a:t>O</a:t>
            </a:r>
            <a:endParaRPr kumimoji="1" lang="en-US" sz="4000" b="1">
              <a:solidFill>
                <a:srgbClr val="FFFF66"/>
              </a:solidFill>
              <a:latin typeface="Arial Narrow" pitchFamily="34" charset="0"/>
            </a:endParaRPr>
          </a:p>
        </p:txBody>
      </p:sp>
      <p:sp>
        <p:nvSpPr>
          <p:cNvPr id="103435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905000"/>
          </a:xfrm>
        </p:spPr>
        <p:txBody>
          <a:bodyPr/>
          <a:lstStyle/>
          <a:p>
            <a:r>
              <a:rPr lang="en-US" sz="3800"/>
              <a:t>Find the mass percentage of water in calcium chloride dihydrate, CaCl</a:t>
            </a:r>
            <a:r>
              <a:rPr lang="en-US" sz="3800" baseline="-25000"/>
              <a:t>2</a:t>
            </a:r>
            <a:r>
              <a:rPr lang="en-US" sz="3800">
                <a:cs typeface="Arial" charset="0"/>
              </a:rPr>
              <a:t>•2H</a:t>
            </a:r>
            <a:r>
              <a:rPr lang="en-US" sz="3800" baseline="-25000">
                <a:cs typeface="Arial" charset="0"/>
              </a:rPr>
              <a:t>2</a:t>
            </a:r>
            <a:r>
              <a:rPr lang="en-US" sz="3800">
                <a:cs typeface="Arial" charset="0"/>
              </a:rPr>
              <a:t>O</a:t>
            </a:r>
            <a:r>
              <a:rPr lang="en-US" sz="3800"/>
              <a:t>?</a:t>
            </a:r>
          </a:p>
        </p:txBody>
      </p:sp>
      <p:sp>
        <p:nvSpPr>
          <p:cNvPr id="103437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Percentage </a:t>
            </a:r>
            <a:r>
              <a:rPr lang="en-US" dirty="0"/>
              <a:t>Composition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 autoUpdateAnimBg="0"/>
      <p:bldP spid="103429" grpId="0" autoUpdateAnimBg="0"/>
      <p:bldP spid="10343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Empirical Formula</a:t>
            </a: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3498850" y="2505075"/>
            <a:ext cx="2800350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9000" b="1">
                <a:solidFill>
                  <a:srgbClr val="FFFF66"/>
                </a:solidFill>
                <a:latin typeface="Arial" charset="0"/>
              </a:rPr>
              <a:t>C</a:t>
            </a:r>
            <a:r>
              <a:rPr kumimoji="1" lang="en-US" sz="9000" b="1" baseline="-25000">
                <a:solidFill>
                  <a:srgbClr val="FFFF66"/>
                </a:solidFill>
                <a:latin typeface="Arial" charset="0"/>
              </a:rPr>
              <a:t>2</a:t>
            </a:r>
            <a:r>
              <a:rPr kumimoji="1" lang="en-US" sz="9000" b="1">
                <a:solidFill>
                  <a:srgbClr val="FFFF66"/>
                </a:solidFill>
                <a:latin typeface="Arial" charset="0"/>
              </a:rPr>
              <a:t>H</a:t>
            </a:r>
            <a:r>
              <a:rPr kumimoji="1" lang="en-US" sz="9000" b="1" baseline="-25000">
                <a:solidFill>
                  <a:srgbClr val="FFFF66"/>
                </a:solidFill>
                <a:latin typeface="Arial" charset="0"/>
              </a:rPr>
              <a:t>6</a:t>
            </a:r>
            <a:endParaRPr kumimoji="1" lang="en-US" sz="9000">
              <a:solidFill>
                <a:schemeClr val="folHlink"/>
              </a:solidFill>
              <a:latin typeface="Arial" charset="0"/>
            </a:endParaRPr>
          </a:p>
        </p:txBody>
      </p:sp>
      <p:grpSp>
        <p:nvGrpSpPr>
          <p:cNvPr id="90124" name="Group 12"/>
          <p:cNvGrpSpPr>
            <a:grpSpLocks/>
          </p:cNvGrpSpPr>
          <p:nvPr/>
        </p:nvGrpSpPr>
        <p:grpSpPr bwMode="auto">
          <a:xfrm>
            <a:off x="2378382" y="4571622"/>
            <a:ext cx="4900613" cy="1979612"/>
            <a:chOff x="1481" y="2192"/>
            <a:chExt cx="3087" cy="1247"/>
          </a:xfrm>
        </p:grpSpPr>
        <p:sp>
          <p:nvSpPr>
            <p:cNvPr id="90123" name="AutoShape 11"/>
            <p:cNvSpPr>
              <a:spLocks noChangeArrowheads="1"/>
            </p:cNvSpPr>
            <p:nvPr/>
          </p:nvSpPr>
          <p:spPr bwMode="auto">
            <a:xfrm>
              <a:off x="1481" y="2192"/>
              <a:ext cx="3087" cy="1247"/>
            </a:xfrm>
            <a:prstGeom prst="star16">
              <a:avLst>
                <a:gd name="adj" fmla="val 37500"/>
              </a:avLst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>
                <a:solidFill>
                  <a:schemeClr val="tx2"/>
                </a:solidFill>
              </a:endParaRPr>
            </a:p>
          </p:txBody>
        </p:sp>
        <p:sp>
          <p:nvSpPr>
            <p:cNvPr id="90121" name="Rectangle 9"/>
            <p:cNvSpPr>
              <a:spLocks noChangeArrowheads="1"/>
            </p:cNvSpPr>
            <p:nvPr/>
          </p:nvSpPr>
          <p:spPr bwMode="auto">
            <a:xfrm>
              <a:off x="2167" y="2357"/>
              <a:ext cx="1764" cy="1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 algn="ctr"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9000" b="1" dirty="0">
                  <a:latin typeface="Arial" charset="0"/>
                </a:rPr>
                <a:t>CH</a:t>
              </a:r>
              <a:r>
                <a:rPr kumimoji="1" lang="en-US" sz="9000" b="1" baseline="-25000" dirty="0">
                  <a:latin typeface="Arial" charset="0"/>
                </a:rPr>
                <a:t>3</a:t>
              </a:r>
              <a:endParaRPr kumimoji="1" lang="en-US" sz="9000" dirty="0">
                <a:solidFill>
                  <a:schemeClr val="folHlink"/>
                </a:solidFill>
                <a:latin typeface="Arial" charset="0"/>
              </a:endParaRPr>
            </a:p>
          </p:txBody>
        </p:sp>
      </p:grpSp>
      <p:sp>
        <p:nvSpPr>
          <p:cNvPr id="90122" name="AutoShape 10"/>
          <p:cNvSpPr>
            <a:spLocks noChangeArrowheads="1"/>
          </p:cNvSpPr>
          <p:nvPr/>
        </p:nvSpPr>
        <p:spPr bwMode="auto">
          <a:xfrm rot="5400000">
            <a:off x="4383087" y="4273551"/>
            <a:ext cx="1031875" cy="66675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5243513" y="4140200"/>
            <a:ext cx="39004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folHlink"/>
                </a:solidFill>
                <a:latin typeface="Arial" charset="0"/>
              </a:rPr>
              <a:t>reduce subscripts</a:t>
            </a:r>
          </a:p>
        </p:txBody>
      </p:sp>
      <p:sp>
        <p:nvSpPr>
          <p:cNvPr id="90126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1173163" y="1447800"/>
            <a:ext cx="7772400" cy="14017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800"/>
              <a:t>Smallest whole number ratio of atoms in a compound</a:t>
            </a:r>
          </a:p>
          <a:p>
            <a:pPr>
              <a:buFont typeface="Monotype Sorts" pitchFamily="2" charset="2"/>
              <a:buNone/>
            </a:pPr>
            <a:endParaRPr lang="en-US" sz="3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0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20" grpId="0" build="p" bldLvl="2" autoUpdateAnimBg="0"/>
      <p:bldP spid="901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Empirical Formula</a:t>
            </a:r>
          </a:p>
        </p:txBody>
      </p:sp>
      <p:sp>
        <p:nvSpPr>
          <p:cNvPr id="9318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23938" y="1327150"/>
            <a:ext cx="8120062" cy="1587500"/>
          </a:xfrm>
        </p:spPr>
        <p:txBody>
          <a:bodyPr/>
          <a:lstStyle/>
          <a:p>
            <a:pPr marL="517525" indent="-517525">
              <a:spcBef>
                <a:spcPct val="50000"/>
              </a:spcBef>
              <a:buFont typeface="Monotype Sorts" pitchFamily="2" charset="2"/>
              <a:buNone/>
            </a:pPr>
            <a:r>
              <a:rPr lang="en-US" sz="3800"/>
              <a:t>1. Find mass (or %) of each element.</a:t>
            </a:r>
          </a:p>
          <a:p>
            <a:pPr marL="517525" indent="-517525">
              <a:spcBef>
                <a:spcPct val="50000"/>
              </a:spcBef>
              <a:buFont typeface="Monotype Sorts" pitchFamily="2" charset="2"/>
              <a:buNone/>
            </a:pPr>
            <a:r>
              <a:rPr lang="en-US" sz="3800"/>
              <a:t>2. Find moles of each element.</a:t>
            </a:r>
          </a:p>
          <a:p>
            <a:pPr marL="517525" indent="-517525">
              <a:spcBef>
                <a:spcPct val="50000"/>
              </a:spcBef>
              <a:buFont typeface="Monotype Sorts" pitchFamily="2" charset="2"/>
              <a:buNone/>
            </a:pPr>
            <a:r>
              <a:rPr lang="en-US" sz="3800"/>
              <a:t>3. Divide moles by the smallest # to find subscripts.</a:t>
            </a:r>
          </a:p>
          <a:p>
            <a:pPr marL="517525" indent="-517525">
              <a:spcBef>
                <a:spcPct val="50000"/>
              </a:spcBef>
              <a:buFont typeface="Monotype Sorts" pitchFamily="2" charset="2"/>
              <a:buNone/>
            </a:pPr>
            <a:r>
              <a:rPr lang="en-US" sz="3800"/>
              <a:t>4. When necessary, multiply subscripts by 2, 3, or 4 to get whole #’s.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3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3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3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3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7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Empirical Formula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73163" y="1341438"/>
            <a:ext cx="7970837" cy="18256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3800"/>
              <a:t>Find the empirical formula for a sample of 25.9% N and 74.1% O. 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1076325" y="3232150"/>
            <a:ext cx="171608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25.9 g</a:t>
            </a:r>
          </a:p>
        </p:txBody>
      </p:sp>
      <p:grpSp>
        <p:nvGrpSpPr>
          <p:cNvPr id="91169" name="Group 33"/>
          <p:cNvGrpSpPr>
            <a:grpSpLocks/>
          </p:cNvGrpSpPr>
          <p:nvPr/>
        </p:nvGrpSpPr>
        <p:grpSpPr bwMode="auto">
          <a:xfrm>
            <a:off x="1120775" y="3116263"/>
            <a:ext cx="3317875" cy="1693862"/>
            <a:chOff x="706" y="1963"/>
            <a:chExt cx="2090" cy="1067"/>
          </a:xfrm>
        </p:grpSpPr>
        <p:sp>
          <p:nvSpPr>
            <p:cNvPr id="91141" name="Line 5"/>
            <p:cNvSpPr>
              <a:spLocks noChangeShapeType="1"/>
            </p:cNvSpPr>
            <p:nvPr/>
          </p:nvSpPr>
          <p:spPr bwMode="auto">
            <a:xfrm>
              <a:off x="706" y="2497"/>
              <a:ext cx="2090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2" name="Line 6"/>
            <p:cNvSpPr>
              <a:spLocks noChangeShapeType="1"/>
            </p:cNvSpPr>
            <p:nvPr/>
          </p:nvSpPr>
          <p:spPr bwMode="auto">
            <a:xfrm>
              <a:off x="1684" y="1963"/>
              <a:ext cx="0" cy="1067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2673350" y="3249613"/>
            <a:ext cx="3035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1 mol</a:t>
            </a:r>
          </a:p>
          <a:p>
            <a:pPr marL="342900" indent="-342900">
              <a:spcBef>
                <a:spcPct val="3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14.01 g </a:t>
            </a:r>
          </a:p>
        </p:txBody>
      </p:sp>
      <p:sp>
        <p:nvSpPr>
          <p:cNvPr id="91144" name="Rectangle 8"/>
          <p:cNvSpPr>
            <a:spLocks noChangeArrowheads="1"/>
          </p:cNvSpPr>
          <p:nvPr/>
        </p:nvSpPr>
        <p:spPr bwMode="auto">
          <a:xfrm>
            <a:off x="4421188" y="3340100"/>
            <a:ext cx="40767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= 1.85 mol N</a:t>
            </a:r>
          </a:p>
        </p:txBody>
      </p:sp>
      <p:grpSp>
        <p:nvGrpSpPr>
          <p:cNvPr id="91170" name="Group 34"/>
          <p:cNvGrpSpPr>
            <a:grpSpLocks/>
          </p:cNvGrpSpPr>
          <p:nvPr/>
        </p:nvGrpSpPr>
        <p:grpSpPr bwMode="auto">
          <a:xfrm>
            <a:off x="2211388" y="3311525"/>
            <a:ext cx="2216150" cy="1374775"/>
            <a:chOff x="1393" y="2086"/>
            <a:chExt cx="1396" cy="866"/>
          </a:xfrm>
        </p:grpSpPr>
        <p:sp>
          <p:nvSpPr>
            <p:cNvPr id="91146" name="Line 10"/>
            <p:cNvSpPr>
              <a:spLocks noChangeShapeType="1"/>
            </p:cNvSpPr>
            <p:nvPr/>
          </p:nvSpPr>
          <p:spPr bwMode="auto">
            <a:xfrm flipH="1">
              <a:off x="1393" y="2086"/>
              <a:ext cx="238" cy="3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47" name="Line 11"/>
            <p:cNvSpPr>
              <a:spLocks noChangeShapeType="1"/>
            </p:cNvSpPr>
            <p:nvPr/>
          </p:nvSpPr>
          <p:spPr bwMode="auto">
            <a:xfrm flipH="1">
              <a:off x="2551" y="2598"/>
              <a:ext cx="238" cy="3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1153" name="Rectangle 17"/>
          <p:cNvSpPr>
            <a:spLocks noChangeArrowheads="1"/>
          </p:cNvSpPr>
          <p:nvPr/>
        </p:nvSpPr>
        <p:spPr bwMode="auto">
          <a:xfrm>
            <a:off x="1079500" y="5041900"/>
            <a:ext cx="1716088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74.1 g</a:t>
            </a:r>
          </a:p>
        </p:txBody>
      </p:sp>
      <p:sp>
        <p:nvSpPr>
          <p:cNvPr id="91155" name="Rectangle 19"/>
          <p:cNvSpPr>
            <a:spLocks noChangeArrowheads="1"/>
          </p:cNvSpPr>
          <p:nvPr/>
        </p:nvSpPr>
        <p:spPr bwMode="auto">
          <a:xfrm>
            <a:off x="2676525" y="5059363"/>
            <a:ext cx="3035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1 mol</a:t>
            </a:r>
          </a:p>
          <a:p>
            <a:pPr marL="342900" indent="-342900">
              <a:spcBef>
                <a:spcPct val="30000"/>
              </a:spcBef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16.00 g </a:t>
            </a:r>
          </a:p>
        </p:txBody>
      </p:sp>
      <p:sp>
        <p:nvSpPr>
          <p:cNvPr id="91156" name="Rectangle 20"/>
          <p:cNvSpPr>
            <a:spLocks noChangeArrowheads="1"/>
          </p:cNvSpPr>
          <p:nvPr/>
        </p:nvSpPr>
        <p:spPr bwMode="auto">
          <a:xfrm>
            <a:off x="4386263" y="5175250"/>
            <a:ext cx="40767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= 4.63 mol O</a:t>
            </a:r>
          </a:p>
        </p:txBody>
      </p:sp>
      <p:grpSp>
        <p:nvGrpSpPr>
          <p:cNvPr id="91171" name="Group 35"/>
          <p:cNvGrpSpPr>
            <a:grpSpLocks/>
          </p:cNvGrpSpPr>
          <p:nvPr/>
        </p:nvGrpSpPr>
        <p:grpSpPr bwMode="auto">
          <a:xfrm>
            <a:off x="2214563" y="5121275"/>
            <a:ext cx="2203450" cy="1374775"/>
            <a:chOff x="1395" y="3226"/>
            <a:chExt cx="1388" cy="866"/>
          </a:xfrm>
        </p:grpSpPr>
        <p:sp>
          <p:nvSpPr>
            <p:cNvPr id="91158" name="Line 22"/>
            <p:cNvSpPr>
              <a:spLocks noChangeShapeType="1"/>
            </p:cNvSpPr>
            <p:nvPr/>
          </p:nvSpPr>
          <p:spPr bwMode="auto">
            <a:xfrm flipH="1">
              <a:off x="1395" y="3226"/>
              <a:ext cx="238" cy="3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59" name="Line 23"/>
            <p:cNvSpPr>
              <a:spLocks noChangeShapeType="1"/>
            </p:cNvSpPr>
            <p:nvPr/>
          </p:nvSpPr>
          <p:spPr bwMode="auto">
            <a:xfrm flipH="1">
              <a:off x="2545" y="3738"/>
              <a:ext cx="238" cy="354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162" name="Group 26"/>
          <p:cNvGrpSpPr>
            <a:grpSpLocks/>
          </p:cNvGrpSpPr>
          <p:nvPr/>
        </p:nvGrpSpPr>
        <p:grpSpPr bwMode="auto">
          <a:xfrm>
            <a:off x="1123950" y="4937125"/>
            <a:ext cx="3292475" cy="1717675"/>
            <a:chOff x="708" y="3110"/>
            <a:chExt cx="2230" cy="1082"/>
          </a:xfrm>
        </p:grpSpPr>
        <p:sp>
          <p:nvSpPr>
            <p:cNvPr id="91154" name="Line 18"/>
            <p:cNvSpPr>
              <a:spLocks noChangeShapeType="1"/>
            </p:cNvSpPr>
            <p:nvPr/>
          </p:nvSpPr>
          <p:spPr bwMode="auto">
            <a:xfrm>
              <a:off x="708" y="3651"/>
              <a:ext cx="2230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60" name="Line 24"/>
            <p:cNvSpPr>
              <a:spLocks noChangeShapeType="1"/>
            </p:cNvSpPr>
            <p:nvPr/>
          </p:nvSpPr>
          <p:spPr bwMode="auto">
            <a:xfrm>
              <a:off x="1758" y="3110"/>
              <a:ext cx="0" cy="1082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1172" name="Group 36"/>
          <p:cNvGrpSpPr>
            <a:grpSpLocks/>
          </p:cNvGrpSpPr>
          <p:nvPr/>
        </p:nvGrpSpPr>
        <p:grpSpPr bwMode="auto">
          <a:xfrm>
            <a:off x="4867275" y="3940175"/>
            <a:ext cx="2479675" cy="2679700"/>
            <a:chOff x="3066" y="2656"/>
            <a:chExt cx="1562" cy="1688"/>
          </a:xfrm>
        </p:grpSpPr>
        <p:sp>
          <p:nvSpPr>
            <p:cNvPr id="91163" name="Rectangle 27"/>
            <p:cNvSpPr>
              <a:spLocks noChangeArrowheads="1"/>
            </p:cNvSpPr>
            <p:nvPr/>
          </p:nvSpPr>
          <p:spPr bwMode="auto">
            <a:xfrm>
              <a:off x="3185" y="2656"/>
              <a:ext cx="1290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3800">
                  <a:solidFill>
                    <a:schemeClr val="folHlink"/>
                  </a:solidFill>
                  <a:latin typeface="Arial" charset="0"/>
                </a:rPr>
                <a:t>1.85 mol</a:t>
              </a:r>
            </a:p>
          </p:txBody>
        </p:sp>
        <p:sp>
          <p:nvSpPr>
            <p:cNvPr id="91164" name="Rectangle 28"/>
            <p:cNvSpPr>
              <a:spLocks noChangeArrowheads="1"/>
            </p:cNvSpPr>
            <p:nvPr/>
          </p:nvSpPr>
          <p:spPr bwMode="auto">
            <a:xfrm>
              <a:off x="3188" y="3846"/>
              <a:ext cx="1290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buClr>
                  <a:schemeClr val="hlink"/>
                </a:buClr>
                <a:buSzPct val="70000"/>
                <a:buFont typeface="Monotype Sorts" pitchFamily="2" charset="2"/>
                <a:buNone/>
              </a:pPr>
              <a:r>
                <a:rPr kumimoji="1" lang="en-US" sz="3800">
                  <a:solidFill>
                    <a:schemeClr val="folHlink"/>
                  </a:solidFill>
                  <a:latin typeface="Arial" charset="0"/>
                </a:rPr>
                <a:t>1.85 mol</a:t>
              </a:r>
            </a:p>
          </p:txBody>
        </p:sp>
        <p:sp>
          <p:nvSpPr>
            <p:cNvPr id="91165" name="Line 29"/>
            <p:cNvSpPr>
              <a:spLocks noChangeShapeType="1"/>
            </p:cNvSpPr>
            <p:nvPr/>
          </p:nvSpPr>
          <p:spPr bwMode="auto">
            <a:xfrm>
              <a:off x="3066" y="3850"/>
              <a:ext cx="1543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1166" name="Line 30"/>
            <p:cNvSpPr>
              <a:spLocks noChangeShapeType="1"/>
            </p:cNvSpPr>
            <p:nvPr/>
          </p:nvSpPr>
          <p:spPr bwMode="auto">
            <a:xfrm>
              <a:off x="3085" y="2683"/>
              <a:ext cx="1543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1167" name="Rectangle 31"/>
          <p:cNvSpPr>
            <a:spLocks noChangeArrowheads="1"/>
          </p:cNvSpPr>
          <p:nvPr/>
        </p:nvSpPr>
        <p:spPr bwMode="auto">
          <a:xfrm>
            <a:off x="7345363" y="3643313"/>
            <a:ext cx="14287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= 1 N</a:t>
            </a:r>
          </a:p>
        </p:txBody>
      </p:sp>
      <p:sp>
        <p:nvSpPr>
          <p:cNvPr id="91168" name="Rectangle 32"/>
          <p:cNvSpPr>
            <a:spLocks noChangeArrowheads="1"/>
          </p:cNvSpPr>
          <p:nvPr/>
        </p:nvSpPr>
        <p:spPr bwMode="auto">
          <a:xfrm>
            <a:off x="7297738" y="5492750"/>
            <a:ext cx="1846262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buClr>
                <a:schemeClr val="hlink"/>
              </a:buClr>
              <a:buSzPct val="70000"/>
              <a:buFont typeface="Monotype Sorts" pitchFamily="2" charset="2"/>
              <a:buNone/>
            </a:pPr>
            <a:r>
              <a:rPr kumimoji="1" lang="en-US" sz="3800">
                <a:solidFill>
                  <a:schemeClr val="folHlink"/>
                </a:solidFill>
                <a:latin typeface="Arial" charset="0"/>
              </a:rPr>
              <a:t>= 2.5 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1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1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1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1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1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1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1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91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1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91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 autoUpdateAnimBg="0"/>
      <p:bldP spid="91143" grpId="0" autoUpdateAnimBg="0"/>
      <p:bldP spid="91144" grpId="0" build="p" bldLvl="2" autoUpdateAnimBg="0"/>
      <p:bldP spid="91153" grpId="0" autoUpdateAnimBg="0"/>
      <p:bldP spid="91155" grpId="0" autoUpdateAnimBg="0"/>
      <p:bldP spid="91156" grpId="0" build="p" bldLvl="2" autoUpdateAnimBg="0"/>
      <p:bldP spid="91167" grpId="0" build="p" bldLvl="2" autoUpdateAnimBg="0"/>
      <p:bldP spid="91168" grpId="0" build="p" bldLvl="2" autoUpdateAnimBg="0"/>
    </p:bldLst>
  </p:timing>
</p:sld>
</file>

<file path=ppt/theme/theme1.xml><?xml version="1.0" encoding="utf-8"?>
<a:theme xmlns:a="http://schemas.openxmlformats.org/drawingml/2006/main" name="Dads Tie">
  <a:themeElements>
    <a:clrScheme name="Dad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s Tie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Designs\Dads Tie.pot</Template>
  <TotalTime>3940</TotalTime>
  <Words>404</Words>
  <Application>Microsoft Office PowerPoint</Application>
  <PresentationFormat>On-screen Show (4:3)</PresentationFormat>
  <Paragraphs>90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Arial</vt:lpstr>
      <vt:lpstr>Arial Black</vt:lpstr>
      <vt:lpstr>Arial Narrow</vt:lpstr>
      <vt:lpstr>Comic Sans MS</vt:lpstr>
      <vt:lpstr>CommonBullets</vt:lpstr>
      <vt:lpstr>Monotype Sorts</vt:lpstr>
      <vt:lpstr>Symbol</vt:lpstr>
      <vt:lpstr>Times New Roman</vt:lpstr>
      <vt:lpstr>Dads Tie</vt:lpstr>
      <vt:lpstr>Equation</vt:lpstr>
      <vt:lpstr>Formula Calculations </vt:lpstr>
      <vt:lpstr>Percentage Composition</vt:lpstr>
      <vt:lpstr>Percentage Composition</vt:lpstr>
      <vt:lpstr>Percentage Composition</vt:lpstr>
      <vt:lpstr>Percentage Composition</vt:lpstr>
      <vt:lpstr>Percentage Composition</vt:lpstr>
      <vt:lpstr>B. Empirical Formula</vt:lpstr>
      <vt:lpstr>B. Empirical Formula</vt:lpstr>
      <vt:lpstr>B. Empirical Formula</vt:lpstr>
      <vt:lpstr>B. Empirical Formula</vt:lpstr>
      <vt:lpstr>C. Molecular Formula</vt:lpstr>
      <vt:lpstr>C. Molecular Formula</vt:lpstr>
      <vt:lpstr>C. Molecular Formula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13 - Molecular Structure</dc:title>
  <dc:creator>Robert E. Johannesson</dc:creator>
  <cp:lastModifiedBy>Matt Shull</cp:lastModifiedBy>
  <cp:revision>209</cp:revision>
  <cp:lastPrinted>2000-01-25T02:31:12Z</cp:lastPrinted>
  <dcterms:created xsi:type="dcterms:W3CDTF">2000-01-04T23:14:30Z</dcterms:created>
  <dcterms:modified xsi:type="dcterms:W3CDTF">2018-11-13T22:42:41Z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>http://www.geocities.com/CollegePark/Locker/3195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16772300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C:\Data\Christy's Stuff\Teaching Stuff\99-00 School Year\Lessons\The Mole</vt:lpwstr>
  </property>
</Properties>
</file>