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57" r:id="rId7"/>
    <p:sldId id="258" r:id="rId8"/>
    <p:sldId id="259" r:id="rId9"/>
    <p:sldId id="266" r:id="rId10"/>
    <p:sldId id="260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8A215-0082-4F95-9C74-0E3B3525EE36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0B9F7-3B2F-4B5A-A2A9-7EFF1D3453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8 Energy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403BB-CE9F-420E-97D0-BDC20AE8CBBD}" type="slidenum">
              <a:rPr lang="en-US"/>
              <a:pPr/>
              <a:t>2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8 Energy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F10417-49A2-46EF-9BE5-8E4EABBEF3F2}" type="slidenum">
              <a:rPr lang="en-US"/>
              <a:pPr/>
              <a:t>3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8 Energy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AB315A-1E1C-40B2-A91C-6EF4E7686521}" type="slidenum">
              <a:rPr lang="en-US"/>
              <a:pPr/>
              <a:t>4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Ch 8 Energy Notes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1A4829-51C3-4BCD-A642-38B66B7364F3}" type="slidenum">
              <a:rPr lang="en-US"/>
              <a:pPr/>
              <a:t>5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71000" contrast="-63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16713-2AFC-403D-AE33-6E91AB8230E9}" type="datetimeFigureOut">
              <a:rPr lang="en-US" smtClean="0"/>
              <a:pPr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5EDE1-E2A9-4270-ACA6-6908C70010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4lC2bzXZq7I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algn="l"/>
            <a:r>
              <a:rPr lang="en-US" dirty="0" smtClean="0"/>
              <a:t>Potential &amp; Kinetic energy</a:t>
            </a:r>
            <a:endParaRPr lang="en-US" dirty="0"/>
          </a:p>
        </p:txBody>
      </p:sp>
      <p:pic>
        <p:nvPicPr>
          <p:cNvPr id="4098" name="Picture 2" descr="https://encrypted-tbn1.gstatic.com/images?q=tbn:ANd9GcQsxVQM0KdbULVVse-6wlvQbJALqNUej2xKpdKUxAICK9BcwKY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62400"/>
            <a:ext cx="3429000" cy="2612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  <a:p>
            <a:r>
              <a:rPr lang="en-US" dirty="0" smtClean="0">
                <a:hlinkClick r:id="rId2"/>
              </a:rPr>
              <a:t>Julius Sumner </a:t>
            </a:r>
            <a:r>
              <a:rPr lang="en-US" smtClean="0">
                <a:hlinkClick r:id="rId2"/>
              </a:rPr>
              <a:t>Miller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Kinetic Energy - Practice B (pg 166) </a:t>
            </a:r>
            <a:r>
              <a:rPr lang="en-US" dirty="0" smtClean="0"/>
              <a:t>#1 (</a:t>
            </a:r>
            <a:r>
              <a:rPr lang="en-US" dirty="0" smtClean="0"/>
              <a:t>You can do 5 if you really want to)</a:t>
            </a:r>
          </a:p>
          <a:p>
            <a:r>
              <a:rPr lang="en-US" dirty="0" smtClean="0"/>
              <a:t>Potential Energy - Practice D (pg 172) 1-3.  3B is challenging </a:t>
            </a:r>
            <a:r>
              <a:rPr lang="en-US" dirty="0" smtClean="0">
                <a:sym typeface="Wingdings" pitchFamily="2" charset="2"/>
              </a:rPr>
              <a:t>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Kinetic Energy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an object is </a:t>
            </a:r>
            <a:r>
              <a:rPr lang="en-US" b="1" i="1">
                <a:solidFill>
                  <a:schemeClr val="folHlink"/>
                </a:solidFill>
              </a:rPr>
              <a:t>moving</a:t>
            </a:r>
            <a:r>
              <a:rPr lang="en-US"/>
              <a:t>, it has </a:t>
            </a:r>
            <a:r>
              <a:rPr lang="en-US" b="1" i="1">
                <a:solidFill>
                  <a:schemeClr val="folHlink"/>
                </a:solidFill>
              </a:rPr>
              <a:t>energy</a:t>
            </a:r>
            <a:r>
              <a:rPr lang="en-US"/>
              <a:t>. (Be careful, the converse of this statement is </a:t>
            </a:r>
            <a:r>
              <a:rPr lang="en-US" b="1" i="1">
                <a:solidFill>
                  <a:schemeClr val="folHlink"/>
                </a:solidFill>
              </a:rPr>
              <a:t>not</a:t>
            </a:r>
            <a:r>
              <a:rPr lang="en-US"/>
              <a:t> always true!)</a:t>
            </a:r>
          </a:p>
          <a:p>
            <a:r>
              <a:rPr lang="en-US"/>
              <a:t>This energy is called </a:t>
            </a:r>
            <a:r>
              <a:rPr lang="en-US" b="1" i="1">
                <a:solidFill>
                  <a:schemeClr val="folHlink"/>
                </a:solidFill>
              </a:rPr>
              <a:t>kinetic energy</a:t>
            </a:r>
            <a:r>
              <a:rPr lang="en-US"/>
              <a:t> - the </a:t>
            </a:r>
            <a:r>
              <a:rPr lang="en-US" b="1" i="1">
                <a:solidFill>
                  <a:schemeClr val="folHlink"/>
                </a:solidFill>
              </a:rPr>
              <a:t>energy of motion</a:t>
            </a:r>
            <a:r>
              <a:rPr lang="en-US"/>
              <a:t>.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Kinetic Energy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 object’s </a:t>
            </a:r>
            <a:r>
              <a:rPr lang="en-US" b="1" i="1">
                <a:solidFill>
                  <a:schemeClr val="folHlink"/>
                </a:solidFill>
              </a:rPr>
              <a:t>kinetic energy</a:t>
            </a:r>
            <a:r>
              <a:rPr lang="en-US"/>
              <a:t> depends on:</a:t>
            </a:r>
          </a:p>
          <a:p>
            <a:r>
              <a:rPr lang="en-US"/>
              <a:t>the object’s </a:t>
            </a:r>
            <a:r>
              <a:rPr lang="en-US" b="1" i="1">
                <a:solidFill>
                  <a:schemeClr val="folHlink"/>
                </a:solidFill>
              </a:rPr>
              <a:t>mass</a:t>
            </a:r>
            <a:r>
              <a:rPr lang="en-US"/>
              <a:t>.</a:t>
            </a:r>
          </a:p>
          <a:p>
            <a:pPr lvl="1"/>
            <a:r>
              <a:rPr lang="en-US"/>
              <a:t>Kinetic energy is </a:t>
            </a:r>
            <a:r>
              <a:rPr lang="en-US" b="1" i="1">
                <a:solidFill>
                  <a:schemeClr val="folHlink"/>
                </a:solidFill>
              </a:rPr>
              <a:t>directly proportional</a:t>
            </a:r>
            <a:r>
              <a:rPr lang="en-US"/>
              <a:t> to mass.</a:t>
            </a:r>
          </a:p>
          <a:p>
            <a:r>
              <a:rPr lang="en-US"/>
              <a:t>the object’s </a:t>
            </a:r>
            <a:r>
              <a:rPr lang="en-US" b="1" i="1">
                <a:solidFill>
                  <a:schemeClr val="folHlink"/>
                </a:solidFill>
              </a:rPr>
              <a:t>speed</a:t>
            </a:r>
            <a:r>
              <a:rPr lang="en-US"/>
              <a:t>.</a:t>
            </a:r>
          </a:p>
          <a:p>
            <a:pPr lvl="1"/>
            <a:r>
              <a:rPr lang="en-US"/>
              <a:t>Kinetic energy is </a:t>
            </a:r>
            <a:r>
              <a:rPr lang="en-US" b="1" i="1">
                <a:solidFill>
                  <a:schemeClr val="folHlink"/>
                </a:solidFill>
              </a:rPr>
              <a:t>directly proportional</a:t>
            </a:r>
            <a:r>
              <a:rPr lang="en-US"/>
              <a:t> to the </a:t>
            </a:r>
            <a:r>
              <a:rPr lang="en-US" sz="3600" b="1" i="1">
                <a:solidFill>
                  <a:schemeClr val="folHlink"/>
                </a:solidFill>
              </a:rPr>
              <a:t>square</a:t>
            </a:r>
            <a:r>
              <a:rPr lang="en-US"/>
              <a:t> of the object’s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Kinetic Energy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76400"/>
            <a:ext cx="26670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In symbols: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  <a:buFont typeface="Wingdings" pitchFamily="1" charset="2"/>
              <a:buNone/>
            </a:pPr>
            <a:endParaRPr lang="en-US" sz="2800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838450" y="2971800"/>
            <a:ext cx="16573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KE =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479925" y="26670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1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495800" y="3352800"/>
            <a:ext cx="527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2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029200" y="2971800"/>
            <a:ext cx="12890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/>
              <a:t>mv</a:t>
            </a:r>
            <a:r>
              <a:rPr lang="en-US" sz="5400" baseline="30000"/>
              <a:t>2</a:t>
            </a:r>
            <a:endParaRPr lang="en-US" sz="5400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Kinetic Energy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Kinetic energy is a </a:t>
            </a:r>
            <a:r>
              <a:rPr lang="en-US" sz="3600" b="1" i="1">
                <a:solidFill>
                  <a:schemeClr val="folHlink"/>
                </a:solidFill>
              </a:rPr>
              <a:t>scalar</a:t>
            </a:r>
            <a:r>
              <a:rPr lang="en-US" sz="3600"/>
              <a:t> quantity.</a:t>
            </a:r>
          </a:p>
          <a:p>
            <a:r>
              <a:rPr lang="en-US" sz="3600"/>
              <a:t>Common units of kinetic energy: </a:t>
            </a:r>
            <a:r>
              <a:rPr lang="en-US" sz="3600" b="1" i="1">
                <a:solidFill>
                  <a:schemeClr val="folHlink"/>
                </a:solidFill>
              </a:rPr>
              <a:t>Joules</a:t>
            </a:r>
            <a:endParaRPr lang="en-US" sz="3600"/>
          </a:p>
          <a:p>
            <a:pPr lvl="1"/>
            <a:r>
              <a:rPr lang="en-US" sz="3200"/>
              <a:t>An object with mass of 1 kg, moving at 1 m/s, has a kinetic energy of 0.5 Joule.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r>
              <a:rPr lang="en-US" dirty="0" smtClean="0"/>
              <a:t>Potential Energy: Stored up energy that has the possibility of being used.</a:t>
            </a:r>
          </a:p>
          <a:p>
            <a:pPr>
              <a:buFont typeface="Arial" charset="0"/>
              <a:buNone/>
            </a:pPr>
            <a:endParaRPr lang="en-US" sz="1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Which of the following are forms of potential energy?</a:t>
            </a:r>
          </a:p>
          <a:p>
            <a:pPr>
              <a:buFont typeface="Arial" charset="0"/>
              <a:buNone/>
            </a:pPr>
            <a:endParaRPr lang="en-US" sz="24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A  Gravitational (height)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B  Chemical (batteries)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C  Heat  (Friction)</a:t>
            </a:r>
          </a:p>
          <a:p>
            <a:pPr>
              <a:buFont typeface="Arial" charset="0"/>
              <a:buNone/>
            </a:pPr>
            <a:endParaRPr lang="en-US" sz="1800" dirty="0" smtClean="0"/>
          </a:p>
          <a:p>
            <a:pPr>
              <a:buFont typeface="Arial" charset="0"/>
              <a:buNone/>
            </a:pPr>
            <a:r>
              <a:rPr lang="en-US" sz="2400" dirty="0" smtClean="0"/>
              <a:t>D  Elastic (Springs or rubber bands)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Potential Energy 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energy associated with an object because of the position, shape, or condition of the object.</a:t>
            </a:r>
            <a:endParaRPr lang="en-US" b="1" dirty="0"/>
          </a:p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Gravitational potential energy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smtClean="0"/>
              <a:t>the </a:t>
            </a:r>
            <a:r>
              <a:rPr lang="en-US" dirty="0"/>
              <a:t>potential energy stored in the gravitational fields of interacting bodies.</a:t>
            </a:r>
          </a:p>
          <a:p>
            <a:pPr lvl="1"/>
            <a:r>
              <a:rPr lang="en-US" smtClean="0">
                <a:solidFill>
                  <a:schemeClr val="bg2">
                    <a:lumMod val="10000"/>
                  </a:schemeClr>
                </a:solidFill>
              </a:rPr>
              <a:t>depends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on height from a zero level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endParaRPr lang="en-US" dirty="0">
              <a:solidFill>
                <a:schemeClr val="bg2">
                  <a:lumMod val="10000"/>
                </a:schemeClr>
              </a:solidFill>
            </a:endParaRPr>
          </a:p>
          <a:p>
            <a:pPr lvl="1" algn="ctr">
              <a:spcBef>
                <a:spcPct val="0"/>
              </a:spcBef>
              <a:buFontTx/>
              <a:buNone/>
            </a:pPr>
            <a:r>
              <a:rPr lang="en-US" i="1" dirty="0" err="1"/>
              <a:t>PE</a:t>
            </a:r>
            <a:r>
              <a:rPr lang="en-US" i="1" baseline="-25000" dirty="0" err="1"/>
              <a:t>g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err="1"/>
              <a:t>mgh</a:t>
            </a:r>
            <a:endParaRPr lang="en-US" dirty="0"/>
          </a:p>
          <a:p>
            <a:pPr lvl="1" algn="ctr">
              <a:spcBef>
                <a:spcPct val="0"/>
              </a:spcBef>
              <a:buFontTx/>
              <a:buNone/>
            </a:pPr>
            <a:r>
              <a:rPr lang="en-US" sz="2000" dirty="0"/>
              <a:t>gravitational PE = </a:t>
            </a:r>
            <a:r>
              <a:rPr lang="en-US" sz="2000" dirty="0">
                <a:sym typeface="Symbol" pitchFamily="18" charset="2"/>
              </a:rPr>
              <a:t>mass  free-fall acceleration 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457200" indent="-457200"/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Elastic potential energy </a:t>
            </a:r>
            <a:endParaRPr lang="en-US" dirty="0"/>
          </a:p>
          <a:p>
            <a:pPr marL="857250" lvl="1" indent="-457200"/>
            <a:r>
              <a:rPr lang="en-US" dirty="0" smtClean="0"/>
              <a:t>the </a:t>
            </a:r>
            <a:r>
              <a:rPr lang="en-US" dirty="0"/>
              <a:t>energy available for use when a deformed elastic object returns to its </a:t>
            </a:r>
            <a:r>
              <a:rPr lang="en-US" dirty="0" smtClean="0"/>
              <a:t>original </a:t>
            </a:r>
            <a:r>
              <a:rPr lang="en-US" dirty="0"/>
              <a:t>configuration.</a:t>
            </a:r>
            <a:endParaRPr lang="en-US" dirty="0">
              <a:sym typeface="Symbol" pitchFamily="18" charset="2"/>
            </a:endParaRPr>
          </a:p>
        </p:txBody>
      </p:sp>
      <p:pic>
        <p:nvPicPr>
          <p:cNvPr id="5" name="Picture 4" descr="bunge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152400"/>
            <a:ext cx="3276600" cy="1937989"/>
          </a:xfrm>
          <a:prstGeom prst="rect">
            <a:avLst/>
          </a:prstGeom>
        </p:spPr>
      </p:pic>
      <p:graphicFrame>
        <p:nvGraphicFramePr>
          <p:cNvPr id="52226" name="Object 2"/>
          <p:cNvGraphicFramePr>
            <a:graphicFrameLocks noChangeAspect="1"/>
          </p:cNvGraphicFramePr>
          <p:nvPr/>
        </p:nvGraphicFramePr>
        <p:xfrm>
          <a:off x="838200" y="3200400"/>
          <a:ext cx="7761287" cy="1676400"/>
        </p:xfrm>
        <a:graphic>
          <a:graphicData uri="http://schemas.openxmlformats.org/presentationml/2006/ole">
            <p:oleObj spid="_x0000_s52226" name="Equation" r:id="rId4" imgW="7759440" imgH="1549080" progId="">
              <p:embed/>
            </p:oleObj>
          </a:graphicData>
        </a:graphic>
      </p:graphicFrame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457200" y="5105400"/>
            <a:ext cx="80772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Clr>
                <a:srgbClr val="FECB00"/>
              </a:buClr>
              <a:buFontTx/>
              <a:buChar char="•"/>
            </a:pPr>
            <a:r>
              <a:rPr lang="en-US" sz="2400" baseline="0" dirty="0">
                <a:sym typeface="Symbol" pitchFamily="18" charset="2"/>
              </a:rPr>
              <a:t>The symbol </a:t>
            </a:r>
            <a:r>
              <a:rPr lang="en-US" sz="2400" i="1" baseline="0" dirty="0">
                <a:sym typeface="Symbol" pitchFamily="18" charset="2"/>
              </a:rPr>
              <a:t>k</a:t>
            </a:r>
            <a:r>
              <a:rPr lang="en-US" sz="2400" baseline="0" dirty="0">
                <a:sym typeface="Symbol" pitchFamily="18" charset="2"/>
              </a:rPr>
              <a:t> is called the </a:t>
            </a:r>
            <a:r>
              <a:rPr lang="en-US" sz="2400" baseline="0" dirty="0">
                <a:solidFill>
                  <a:schemeClr val="accent6">
                    <a:lumMod val="75000"/>
                  </a:schemeClr>
                </a:solidFill>
                <a:sym typeface="Symbol" pitchFamily="18" charset="2"/>
              </a:rPr>
              <a:t>spring constant</a:t>
            </a:r>
            <a:r>
              <a:rPr lang="en-US" sz="2400" baseline="0" dirty="0">
                <a:sym typeface="Symbol" pitchFamily="18" charset="2"/>
              </a:rPr>
              <a:t>, a parameter that measures the spring’s resistance to being compressed or stretched.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r>
              <a:rPr lang="en-US" dirty="0" err="1" smtClean="0"/>
              <a:t>Prob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70.0 kg stuntman is attached to a bungee cord with an </a:t>
            </a:r>
            <a:r>
              <a:rPr lang="en-US" dirty="0" err="1" smtClean="0"/>
              <a:t>unstretched</a:t>
            </a:r>
            <a:r>
              <a:rPr lang="en-US" dirty="0" smtClean="0"/>
              <a:t> length of 15.0m.  He jumps off a bridge spanning a river from a height of 50.0m When he finally stops, the cord has stretched to a length of 44.0 m.  K of bungee cord = 71.8 N/m, what is the total potential energy when the man stops falling?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407</Words>
  <Application>Microsoft Office PowerPoint</Application>
  <PresentationFormat>On-screen Show (4:3)</PresentationFormat>
  <Paragraphs>60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Potential &amp; Kinetic energy</vt:lpstr>
      <vt:lpstr>Kinetic Energy</vt:lpstr>
      <vt:lpstr>Kinetic Energy</vt:lpstr>
      <vt:lpstr>Kinetic Energy</vt:lpstr>
      <vt:lpstr>Kinetic Energy</vt:lpstr>
      <vt:lpstr>Slide 6</vt:lpstr>
      <vt:lpstr>Potential Energy</vt:lpstr>
      <vt:lpstr>Potential Energy</vt:lpstr>
      <vt:lpstr>Practice Prob</vt:lpstr>
      <vt:lpstr>Potential energy</vt:lpstr>
      <vt:lpstr>Assignment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Energy</dc:title>
  <dc:creator>Mshull</dc:creator>
  <cp:lastModifiedBy>mshull</cp:lastModifiedBy>
  <cp:revision>14</cp:revision>
  <dcterms:created xsi:type="dcterms:W3CDTF">2013-12-09T20:08:57Z</dcterms:created>
  <dcterms:modified xsi:type="dcterms:W3CDTF">2014-12-11T18:42:45Z</dcterms:modified>
</cp:coreProperties>
</file>