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handoutMasterIdLst>
    <p:handoutMasterId r:id="rId1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42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8DC5A8-4979-402F-9BC5-279C66C1CE62}" type="datetimeFigureOut">
              <a:rPr lang="en-US" smtClean="0"/>
              <a:t>4/6/2016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9FCE42-E049-40A0-87B1-34F2A4BDB7E8}"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endParaRPr lang="en-US" alt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lt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CB346D7-51B4-49B5-81CD-108E9129679A}" type="slidenum">
              <a:rPr lang="en-US" altLang="en-US" smtClean="0"/>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BE6223F-DC7C-4D09-9DBB-F2D8ABF6F4D7}"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98C07D2-5082-455A-8E15-21BC9381D6FA}" type="slidenum">
              <a:rPr lang="en-US" altLang="en-US" smtClean="0"/>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1E2F3C25-CB95-4993-A8AB-6AC548F4CEBA}"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endParaRPr lang="en-US" altLang="en-US"/>
          </a:p>
        </p:txBody>
      </p:sp>
      <p:sp>
        <p:nvSpPr>
          <p:cNvPr id="9" name="Slide Number Placeholder 8"/>
          <p:cNvSpPr>
            <a:spLocks noGrp="1"/>
          </p:cNvSpPr>
          <p:nvPr>
            <p:ph type="sldNum" sz="quarter" idx="15"/>
          </p:nvPr>
        </p:nvSpPr>
        <p:spPr/>
        <p:txBody>
          <a:bodyPr rtlCol="0"/>
          <a:lstStyle/>
          <a:p>
            <a:fld id="{BC9D7936-AB5A-4667-AD6F-D01360E6D9F3}" type="slidenum">
              <a:rPr lang="en-US" altLang="en-US" smtClean="0"/>
              <a:pPr/>
              <a:t>‹#›</a:t>
            </a:fld>
            <a:endParaRPr lang="en-US" altLang="en-US"/>
          </a:p>
        </p:txBody>
      </p:sp>
      <p:sp>
        <p:nvSpPr>
          <p:cNvPr id="10" name="Footer Placeholder 9"/>
          <p:cNvSpPr>
            <a:spLocks noGrp="1"/>
          </p:cNvSpPr>
          <p:nvPr>
            <p:ph type="ftr" sz="quarter" idx="16"/>
          </p:nvPr>
        </p:nvSpPr>
        <p:spPr/>
        <p:txBody>
          <a:bodyPr rtlCol="0"/>
          <a:lstStyle/>
          <a:p>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endParaRPr lang="en-US" alt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lt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FA186F5-83E6-4013-B4EA-BA2EED6748A8}" type="slidenum">
              <a:rPr lang="en-US" altLang="en-US" smtClean="0"/>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171789F-F3D7-4D7F-A76F-F5C891AA0430}" type="slidenum">
              <a:rPr lang="en-US" altLang="en-US" smtClean="0"/>
              <a:pPr/>
              <a:t>‹#›</a:t>
            </a:fld>
            <a:endParaRPr lang="en-US" alt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147DBDD5-A3EB-42DA-9759-3C55BF55837C}" type="slidenum">
              <a:rPr lang="en-US" altLang="en-US" smtClean="0"/>
              <a:pPr/>
              <a:t>‹#›</a:t>
            </a:fld>
            <a:endParaRPr lang="en-US" alt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endParaRPr lang="en-US" altLang="en-US"/>
          </a:p>
        </p:txBody>
      </p:sp>
      <p:sp>
        <p:nvSpPr>
          <p:cNvPr id="7" name="Slide Number Placeholder 6"/>
          <p:cNvSpPr>
            <a:spLocks noGrp="1"/>
          </p:cNvSpPr>
          <p:nvPr>
            <p:ph type="sldNum" sz="quarter" idx="11"/>
          </p:nvPr>
        </p:nvSpPr>
        <p:spPr/>
        <p:txBody>
          <a:bodyPr rtlCol="0"/>
          <a:lstStyle/>
          <a:p>
            <a:fld id="{AD8A2495-DF8F-465D-AEB5-32712CCEDE3D}" type="slidenum">
              <a:rPr lang="en-US" altLang="en-US" smtClean="0"/>
              <a:pPr/>
              <a:t>‹#›</a:t>
            </a:fld>
            <a:endParaRPr lang="en-US" altLang="en-US"/>
          </a:p>
        </p:txBody>
      </p:sp>
      <p:sp>
        <p:nvSpPr>
          <p:cNvPr id="8" name="Footer Placeholder 7"/>
          <p:cNvSpPr>
            <a:spLocks noGrp="1"/>
          </p:cNvSpPr>
          <p:nvPr>
            <p:ph type="ftr" sz="quarter" idx="12"/>
          </p:nvPr>
        </p:nvSpPr>
        <p:spPr/>
        <p:txBody>
          <a:bodyPr rtlCol="0"/>
          <a:lstStyle/>
          <a:p>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22ECD82C-69D6-48FD-B722-E256FEFBE8F7}"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endParaRPr lang="en-US" altLang="en-US"/>
          </a:p>
        </p:txBody>
      </p:sp>
      <p:sp>
        <p:nvSpPr>
          <p:cNvPr id="22" name="Slide Number Placeholder 21"/>
          <p:cNvSpPr>
            <a:spLocks noGrp="1"/>
          </p:cNvSpPr>
          <p:nvPr>
            <p:ph type="sldNum" sz="quarter" idx="15"/>
          </p:nvPr>
        </p:nvSpPr>
        <p:spPr/>
        <p:txBody>
          <a:bodyPr rtlCol="0"/>
          <a:lstStyle/>
          <a:p>
            <a:fld id="{B14A8E4B-F0EE-430A-ACDA-D949EEE9B038}" type="slidenum">
              <a:rPr lang="en-US" altLang="en-US" smtClean="0"/>
              <a:pPr/>
              <a:t>‹#›</a:t>
            </a:fld>
            <a:endParaRPr lang="en-US" altLang="en-US"/>
          </a:p>
        </p:txBody>
      </p:sp>
      <p:sp>
        <p:nvSpPr>
          <p:cNvPr id="23" name="Footer Placeholder 22"/>
          <p:cNvSpPr>
            <a:spLocks noGrp="1"/>
          </p:cNvSpPr>
          <p:nvPr>
            <p:ph type="ftr" sz="quarter" idx="16"/>
          </p:nvPr>
        </p:nvSpPr>
        <p:spPr/>
        <p:txBody>
          <a:bodyPr rtlCol="0"/>
          <a:lstStyle/>
          <a:p>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endParaRPr lang="en-US" altLang="en-US"/>
          </a:p>
        </p:txBody>
      </p:sp>
      <p:sp>
        <p:nvSpPr>
          <p:cNvPr id="18" name="Slide Number Placeholder 17"/>
          <p:cNvSpPr>
            <a:spLocks noGrp="1"/>
          </p:cNvSpPr>
          <p:nvPr>
            <p:ph type="sldNum" sz="quarter" idx="11"/>
          </p:nvPr>
        </p:nvSpPr>
        <p:spPr/>
        <p:txBody>
          <a:bodyPr rtlCol="0"/>
          <a:lstStyle/>
          <a:p>
            <a:fld id="{F0F430CC-7207-4597-8758-FE9116DCAF1A}" type="slidenum">
              <a:rPr lang="en-US" altLang="en-US" smtClean="0"/>
              <a:pPr/>
              <a:t>‹#›</a:t>
            </a:fld>
            <a:endParaRPr lang="en-US" altLang="en-US"/>
          </a:p>
        </p:txBody>
      </p:sp>
      <p:sp>
        <p:nvSpPr>
          <p:cNvPr id="21" name="Footer Placeholder 20"/>
          <p:cNvSpPr>
            <a:spLocks noGrp="1"/>
          </p:cNvSpPr>
          <p:nvPr>
            <p:ph type="ftr" sz="quarter" idx="12"/>
          </p:nvPr>
        </p:nvSpPr>
        <p:spPr/>
        <p:txBody>
          <a:bodyPr rtlCol="0"/>
          <a:lstStyle/>
          <a:p>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lt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lt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AD86BCA-2431-4FCC-813B-906D8B1CEC25}"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Waves and Sound</a:t>
            </a:r>
          </a:p>
        </p:txBody>
      </p:sp>
      <p:sp>
        <p:nvSpPr>
          <p:cNvPr id="2051" name="Rectangle 3"/>
          <p:cNvSpPr>
            <a:spLocks noGrp="1" noChangeArrowheads="1"/>
          </p:cNvSpPr>
          <p:nvPr>
            <p:ph type="subTitle" idx="1"/>
          </p:nvPr>
        </p:nvSpPr>
        <p:spPr/>
        <p:txBody>
          <a:bodyPr/>
          <a:lstStyle/>
          <a:p>
            <a:r>
              <a:rPr lang="en-US" dirty="0" smtClean="0"/>
              <a:t>Physics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228600"/>
            <a:ext cx="7467600" cy="1143000"/>
          </a:xfrm>
        </p:spPr>
        <p:txBody>
          <a:bodyPr/>
          <a:lstStyle/>
          <a:p>
            <a:r>
              <a:rPr lang="en-US" dirty="0"/>
              <a:t>Closed Pipes</a:t>
            </a:r>
          </a:p>
        </p:txBody>
      </p:sp>
      <p:sp>
        <p:nvSpPr>
          <p:cNvPr id="17411" name="Rectangle 3"/>
          <p:cNvSpPr>
            <a:spLocks noGrp="1" noChangeArrowheads="1"/>
          </p:cNvSpPr>
          <p:nvPr>
            <p:ph sz="quarter" idx="1"/>
          </p:nvPr>
        </p:nvSpPr>
        <p:spPr>
          <a:xfrm>
            <a:off x="381000" y="990600"/>
            <a:ext cx="8229600" cy="1295400"/>
          </a:xfrm>
        </p:spPr>
        <p:txBody>
          <a:bodyPr/>
          <a:lstStyle/>
          <a:p>
            <a:pPr>
              <a:lnSpc>
                <a:spcPct val="90000"/>
              </a:lnSpc>
              <a:buFont typeface="Wingdings" pitchFamily="2" charset="2"/>
              <a:buNone/>
            </a:pPr>
            <a:r>
              <a:rPr lang="en-US" sz="2100" dirty="0"/>
              <a:t>Have an </a:t>
            </a:r>
            <a:r>
              <a:rPr lang="en-US" sz="2100" dirty="0" err="1"/>
              <a:t>antinode</a:t>
            </a:r>
            <a:r>
              <a:rPr lang="en-US" sz="2100" dirty="0"/>
              <a:t> at one end and a node at the other. Each sound you hear will occur when an </a:t>
            </a:r>
            <a:r>
              <a:rPr lang="en-US" sz="2100" b="1" i="1" dirty="0" err="1"/>
              <a:t>antinode</a:t>
            </a:r>
            <a:r>
              <a:rPr lang="en-US" sz="2100" b="1" i="1" dirty="0"/>
              <a:t> </a:t>
            </a:r>
            <a:r>
              <a:rPr lang="en-US" sz="2100" dirty="0"/>
              <a:t>appears at the top of the pipe. </a:t>
            </a:r>
            <a:r>
              <a:rPr lang="en-US" sz="2100" b="1" dirty="0">
                <a:solidFill>
                  <a:srgbClr val="FF0000"/>
                </a:solidFill>
              </a:rPr>
              <a:t>What is the SMALLEST length of pipe you can have to hear a sound?</a:t>
            </a:r>
          </a:p>
        </p:txBody>
      </p:sp>
      <p:pic>
        <p:nvPicPr>
          <p:cNvPr id="17412" name="Picture 4"/>
          <p:cNvPicPr>
            <a:picLocks noChangeAspect="1" noChangeArrowheads="1"/>
          </p:cNvPicPr>
          <p:nvPr/>
        </p:nvPicPr>
        <p:blipFill>
          <a:blip r:embed="rId2" cstate="print"/>
          <a:srcRect/>
          <a:stretch>
            <a:fillRect/>
          </a:stretch>
        </p:blipFill>
        <p:spPr bwMode="auto">
          <a:xfrm>
            <a:off x="609600" y="2286000"/>
            <a:ext cx="4040188" cy="1644650"/>
          </a:xfrm>
          <a:prstGeom prst="rect">
            <a:avLst/>
          </a:prstGeom>
          <a:noFill/>
          <a:ln w="9525">
            <a:noFill/>
            <a:miter lim="800000"/>
            <a:headEnd/>
            <a:tailEnd/>
          </a:ln>
          <a:effectLst/>
        </p:spPr>
      </p:pic>
      <p:sp>
        <p:nvSpPr>
          <p:cNvPr id="17413" name="Text Box 5"/>
          <p:cNvSpPr txBox="1">
            <a:spLocks noChangeArrowheads="1"/>
          </p:cNvSpPr>
          <p:nvPr/>
        </p:nvSpPr>
        <p:spPr bwMode="auto">
          <a:xfrm>
            <a:off x="4632325" y="2322513"/>
            <a:ext cx="4206875" cy="1190625"/>
          </a:xfrm>
          <a:prstGeom prst="rect">
            <a:avLst/>
          </a:prstGeom>
          <a:noFill/>
          <a:ln w="9525">
            <a:noFill/>
            <a:miter lim="800000"/>
            <a:headEnd/>
            <a:tailEnd/>
          </a:ln>
          <a:effectLst/>
        </p:spPr>
        <p:txBody>
          <a:bodyPr>
            <a:spAutoFit/>
          </a:bodyPr>
          <a:lstStyle/>
          <a:p>
            <a:r>
              <a:rPr lang="en-US" dirty="0"/>
              <a:t>You get your first sound or encounter your first </a:t>
            </a:r>
            <a:r>
              <a:rPr lang="en-US" dirty="0" err="1"/>
              <a:t>antinode</a:t>
            </a:r>
            <a:r>
              <a:rPr lang="en-US" dirty="0"/>
              <a:t> when the length of the actual pipe is equal to a quarter of a wavelength. </a:t>
            </a:r>
          </a:p>
        </p:txBody>
      </p:sp>
      <p:pic>
        <p:nvPicPr>
          <p:cNvPr id="17414" name="Picture 6"/>
          <p:cNvPicPr>
            <a:picLocks noChangeAspect="1" noChangeArrowheads="1"/>
          </p:cNvPicPr>
          <p:nvPr/>
        </p:nvPicPr>
        <p:blipFill>
          <a:blip r:embed="rId3" cstate="print"/>
          <a:srcRect/>
          <a:stretch>
            <a:fillRect/>
          </a:stretch>
        </p:blipFill>
        <p:spPr bwMode="auto">
          <a:xfrm>
            <a:off x="762000" y="3886200"/>
            <a:ext cx="1987550" cy="2209800"/>
          </a:xfrm>
          <a:prstGeom prst="rect">
            <a:avLst/>
          </a:prstGeom>
          <a:noFill/>
          <a:ln w="9525">
            <a:noFill/>
            <a:miter lim="800000"/>
            <a:headEnd/>
            <a:tailEnd/>
          </a:ln>
          <a:effectLst/>
        </p:spPr>
      </p:pic>
      <p:sp>
        <p:nvSpPr>
          <p:cNvPr id="17415" name="Rectangle 7"/>
          <p:cNvSpPr>
            <a:spLocks noChangeArrowheads="1"/>
          </p:cNvSpPr>
          <p:nvPr/>
        </p:nvSpPr>
        <p:spPr bwMode="auto">
          <a:xfrm>
            <a:off x="3048000" y="3886200"/>
            <a:ext cx="4572000" cy="915988"/>
          </a:xfrm>
          <a:prstGeom prst="rect">
            <a:avLst/>
          </a:prstGeom>
          <a:noFill/>
          <a:ln w="9525">
            <a:noFill/>
            <a:miter lim="800000"/>
            <a:headEnd/>
            <a:tailEnd/>
          </a:ln>
          <a:effectLst/>
        </p:spPr>
        <p:txBody>
          <a:bodyPr>
            <a:spAutoFit/>
          </a:bodyPr>
          <a:lstStyle/>
          <a:p>
            <a:r>
              <a:rPr lang="en-US" dirty="0"/>
              <a:t>This </a:t>
            </a:r>
            <a:r>
              <a:rPr lang="en-US" b="1" dirty="0"/>
              <a:t>FIRST SOUND </a:t>
            </a:r>
            <a:r>
              <a:rPr lang="en-US" dirty="0"/>
              <a:t>is called the </a:t>
            </a:r>
            <a:r>
              <a:rPr lang="en-US" b="1" dirty="0">
                <a:solidFill>
                  <a:srgbClr val="FF0000"/>
                </a:solidFill>
              </a:rPr>
              <a:t>FUNDAMENTAL FREQUENCY</a:t>
            </a:r>
            <a:r>
              <a:rPr lang="en-US" b="1" dirty="0"/>
              <a:t> or the FIRST HARMONIC.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0"/>
            <a:ext cx="7467600" cy="1143000"/>
          </a:xfrm>
        </p:spPr>
        <p:txBody>
          <a:bodyPr/>
          <a:lstStyle/>
          <a:p>
            <a:r>
              <a:rPr lang="en-US" dirty="0"/>
              <a:t>Closed Pipes - Harmonics</a:t>
            </a:r>
          </a:p>
        </p:txBody>
      </p:sp>
      <p:sp>
        <p:nvSpPr>
          <p:cNvPr id="18435" name="Rectangle 3"/>
          <p:cNvSpPr>
            <a:spLocks noGrp="1" noChangeArrowheads="1"/>
          </p:cNvSpPr>
          <p:nvPr>
            <p:ph sz="quarter" idx="1"/>
          </p:nvPr>
        </p:nvSpPr>
        <p:spPr>
          <a:xfrm>
            <a:off x="381000" y="990600"/>
            <a:ext cx="4038600" cy="1600200"/>
          </a:xfrm>
        </p:spPr>
        <p:txBody>
          <a:bodyPr>
            <a:normAutofit lnSpcReduction="10000"/>
          </a:bodyPr>
          <a:lstStyle/>
          <a:p>
            <a:pPr>
              <a:buFont typeface="Wingdings" pitchFamily="2" charset="2"/>
              <a:buNone/>
            </a:pPr>
            <a:r>
              <a:rPr lang="en-US" sz="2600"/>
              <a:t>Harmonics are MULTIPLES of the fundamental frequency.</a:t>
            </a:r>
          </a:p>
        </p:txBody>
      </p:sp>
      <p:pic>
        <p:nvPicPr>
          <p:cNvPr id="18437" name="Picture 5"/>
          <p:cNvPicPr>
            <a:picLocks noChangeAspect="1" noChangeArrowheads="1"/>
          </p:cNvPicPr>
          <p:nvPr/>
        </p:nvPicPr>
        <p:blipFill>
          <a:blip r:embed="rId2" cstate="print"/>
          <a:srcRect/>
          <a:stretch>
            <a:fillRect/>
          </a:stretch>
        </p:blipFill>
        <p:spPr bwMode="auto">
          <a:xfrm>
            <a:off x="4419600" y="1219200"/>
            <a:ext cx="4343400" cy="2043113"/>
          </a:xfrm>
          <a:prstGeom prst="rect">
            <a:avLst/>
          </a:prstGeom>
          <a:noFill/>
          <a:ln w="9525">
            <a:noFill/>
            <a:miter lim="800000"/>
            <a:headEnd/>
            <a:tailEnd/>
          </a:ln>
          <a:effectLst/>
        </p:spPr>
      </p:pic>
      <p:pic>
        <p:nvPicPr>
          <p:cNvPr id="18438" name="Picture 6"/>
          <p:cNvPicPr>
            <a:picLocks noChangeAspect="1" noChangeArrowheads="1"/>
          </p:cNvPicPr>
          <p:nvPr/>
        </p:nvPicPr>
        <p:blipFill>
          <a:blip r:embed="rId3" cstate="print"/>
          <a:srcRect/>
          <a:stretch>
            <a:fillRect/>
          </a:stretch>
        </p:blipFill>
        <p:spPr bwMode="auto">
          <a:xfrm>
            <a:off x="1219200" y="2971800"/>
            <a:ext cx="5980113" cy="2014538"/>
          </a:xfrm>
          <a:prstGeom prst="rect">
            <a:avLst/>
          </a:prstGeom>
          <a:noFill/>
          <a:ln w="9525">
            <a:noFill/>
            <a:miter lim="800000"/>
            <a:headEnd/>
            <a:tailEnd/>
          </a:ln>
          <a:effectLst/>
        </p:spPr>
      </p:pic>
      <p:sp>
        <p:nvSpPr>
          <p:cNvPr id="18439" name="Rectangle 7"/>
          <p:cNvSpPr>
            <a:spLocks noChangeArrowheads="1"/>
          </p:cNvSpPr>
          <p:nvPr/>
        </p:nvSpPr>
        <p:spPr bwMode="auto">
          <a:xfrm>
            <a:off x="2209800" y="5105400"/>
            <a:ext cx="4572000" cy="915988"/>
          </a:xfrm>
          <a:prstGeom prst="rect">
            <a:avLst/>
          </a:prstGeom>
          <a:noFill/>
          <a:ln w="9525">
            <a:noFill/>
            <a:miter lim="800000"/>
            <a:headEnd/>
            <a:tailEnd/>
          </a:ln>
          <a:effectLst/>
        </p:spPr>
        <p:txBody>
          <a:bodyPr>
            <a:spAutoFit/>
          </a:bodyPr>
          <a:lstStyle/>
          <a:p>
            <a:r>
              <a:rPr lang="en-US" b="1" dirty="0"/>
              <a:t>In a closed pipe, you have a NODE at the 2nd harmonic position, therefore NO</a:t>
            </a:r>
          </a:p>
          <a:p>
            <a:r>
              <a:rPr lang="en-US" b="1" dirty="0"/>
              <a:t>SOUND is produced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152400"/>
            <a:ext cx="7467600" cy="1143000"/>
          </a:xfrm>
        </p:spPr>
        <p:txBody>
          <a:bodyPr/>
          <a:lstStyle/>
          <a:p>
            <a:r>
              <a:rPr lang="en-US" dirty="0"/>
              <a:t>Closed Pipes - Harmonics</a:t>
            </a:r>
          </a:p>
        </p:txBody>
      </p:sp>
      <p:sp>
        <p:nvSpPr>
          <p:cNvPr id="19459" name="Rectangle 3"/>
          <p:cNvSpPr>
            <a:spLocks noGrp="1" noChangeArrowheads="1"/>
          </p:cNvSpPr>
          <p:nvPr>
            <p:ph sz="quarter" idx="1"/>
          </p:nvPr>
        </p:nvSpPr>
        <p:spPr>
          <a:xfrm>
            <a:off x="381000" y="990600"/>
            <a:ext cx="8229600" cy="2590800"/>
          </a:xfrm>
        </p:spPr>
        <p:txBody>
          <a:bodyPr/>
          <a:lstStyle/>
          <a:p>
            <a:pPr>
              <a:lnSpc>
                <a:spcPct val="90000"/>
              </a:lnSpc>
              <a:buFont typeface="Wingdings" pitchFamily="2" charset="2"/>
              <a:buNone/>
            </a:pPr>
            <a:r>
              <a:rPr lang="en-US" sz="2600" b="1" dirty="0"/>
              <a:t>In a closed pipe you have an ANTINODE at the 3rd harmonic position, therefore SOUND is produced.</a:t>
            </a:r>
          </a:p>
          <a:p>
            <a:pPr>
              <a:lnSpc>
                <a:spcPct val="90000"/>
              </a:lnSpc>
              <a:buFont typeface="Wingdings" pitchFamily="2" charset="2"/>
              <a:buNone/>
            </a:pPr>
            <a:endParaRPr lang="en-US" sz="2600" b="1" dirty="0"/>
          </a:p>
          <a:p>
            <a:pPr>
              <a:lnSpc>
                <a:spcPct val="90000"/>
              </a:lnSpc>
              <a:buFont typeface="Wingdings" pitchFamily="2" charset="2"/>
              <a:buNone/>
            </a:pPr>
            <a:r>
              <a:rPr lang="en-US" sz="2600" b="1" dirty="0">
                <a:solidFill>
                  <a:srgbClr val="FF0000"/>
                </a:solidFill>
              </a:rPr>
              <a:t>CONCLUSION:</a:t>
            </a:r>
            <a:r>
              <a:rPr lang="en-US" sz="2600" b="1" dirty="0"/>
              <a:t> Sounds in CLOSED pipes are produced ONLY at ODD HARMONICS!</a:t>
            </a:r>
          </a:p>
        </p:txBody>
      </p:sp>
      <p:pic>
        <p:nvPicPr>
          <p:cNvPr id="19461" name="Picture 5"/>
          <p:cNvPicPr>
            <a:picLocks noChangeAspect="1" noChangeArrowheads="1"/>
          </p:cNvPicPr>
          <p:nvPr/>
        </p:nvPicPr>
        <p:blipFill>
          <a:blip r:embed="rId2" cstate="print"/>
          <a:srcRect/>
          <a:stretch>
            <a:fillRect/>
          </a:stretch>
        </p:blipFill>
        <p:spPr bwMode="auto">
          <a:xfrm>
            <a:off x="1066800" y="3581400"/>
            <a:ext cx="5768975" cy="1719263"/>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0"/>
            <a:ext cx="7467600" cy="1143000"/>
          </a:xfrm>
        </p:spPr>
        <p:txBody>
          <a:bodyPr/>
          <a:lstStyle/>
          <a:p>
            <a:r>
              <a:rPr lang="en-US" dirty="0"/>
              <a:t>Open Pipes</a:t>
            </a:r>
          </a:p>
        </p:txBody>
      </p:sp>
      <p:sp>
        <p:nvSpPr>
          <p:cNvPr id="20483" name="Rectangle 3"/>
          <p:cNvSpPr>
            <a:spLocks noGrp="1" noChangeArrowheads="1"/>
          </p:cNvSpPr>
          <p:nvPr>
            <p:ph sz="quarter" idx="1"/>
          </p:nvPr>
        </p:nvSpPr>
        <p:spPr>
          <a:xfrm>
            <a:off x="381000" y="1066800"/>
            <a:ext cx="8229600" cy="1447800"/>
          </a:xfrm>
        </p:spPr>
        <p:txBody>
          <a:bodyPr/>
          <a:lstStyle/>
          <a:p>
            <a:pPr>
              <a:buFont typeface="Wingdings" pitchFamily="2" charset="2"/>
              <a:buNone/>
            </a:pPr>
            <a:r>
              <a:rPr lang="en-US" sz="2600" b="1"/>
              <a:t>OPEN PIPES</a:t>
            </a:r>
            <a:r>
              <a:rPr lang="en-US" sz="2600"/>
              <a:t>- have an antinode on BOTH ends of the tube. </a:t>
            </a:r>
            <a:r>
              <a:rPr lang="en-US" sz="2600" b="1">
                <a:solidFill>
                  <a:srgbClr val="FF0000"/>
                </a:solidFill>
              </a:rPr>
              <a:t>What is the SMALLEST length of pipe you can have to hear a sound?</a:t>
            </a:r>
          </a:p>
        </p:txBody>
      </p:sp>
      <p:pic>
        <p:nvPicPr>
          <p:cNvPr id="20484" name="Picture 4"/>
          <p:cNvPicPr>
            <a:picLocks noChangeAspect="1" noChangeArrowheads="1"/>
          </p:cNvPicPr>
          <p:nvPr/>
        </p:nvPicPr>
        <p:blipFill>
          <a:blip r:embed="rId2" cstate="print"/>
          <a:srcRect/>
          <a:stretch>
            <a:fillRect/>
          </a:stretch>
        </p:blipFill>
        <p:spPr bwMode="auto">
          <a:xfrm>
            <a:off x="762000" y="2514600"/>
            <a:ext cx="5029200" cy="1931988"/>
          </a:xfrm>
          <a:prstGeom prst="rect">
            <a:avLst/>
          </a:prstGeom>
          <a:noFill/>
          <a:ln w="9525">
            <a:noFill/>
            <a:miter lim="800000"/>
            <a:headEnd/>
            <a:tailEnd/>
          </a:ln>
          <a:effectLst/>
        </p:spPr>
      </p:pic>
      <p:pic>
        <p:nvPicPr>
          <p:cNvPr id="20485" name="Picture 5"/>
          <p:cNvPicPr>
            <a:picLocks noChangeAspect="1" noChangeArrowheads="1"/>
          </p:cNvPicPr>
          <p:nvPr/>
        </p:nvPicPr>
        <p:blipFill>
          <a:blip r:embed="rId3" cstate="print"/>
          <a:srcRect/>
          <a:stretch>
            <a:fillRect/>
          </a:stretch>
        </p:blipFill>
        <p:spPr bwMode="auto">
          <a:xfrm>
            <a:off x="6172200" y="2209800"/>
            <a:ext cx="2078038" cy="3124200"/>
          </a:xfrm>
          <a:prstGeom prst="rect">
            <a:avLst/>
          </a:prstGeom>
          <a:noFill/>
          <a:ln w="9525">
            <a:noFill/>
            <a:miter lim="800000"/>
            <a:headEnd/>
            <a:tailEnd/>
          </a:ln>
          <a:effectLst/>
        </p:spPr>
      </p:pic>
      <p:sp>
        <p:nvSpPr>
          <p:cNvPr id="20486" name="Rectangle 6"/>
          <p:cNvSpPr>
            <a:spLocks noChangeArrowheads="1"/>
          </p:cNvSpPr>
          <p:nvPr/>
        </p:nvSpPr>
        <p:spPr bwMode="auto">
          <a:xfrm>
            <a:off x="1066800" y="4572000"/>
            <a:ext cx="4572000" cy="915988"/>
          </a:xfrm>
          <a:prstGeom prst="rect">
            <a:avLst/>
          </a:prstGeom>
          <a:noFill/>
          <a:ln w="9525">
            <a:noFill/>
            <a:miter lim="800000"/>
            <a:headEnd/>
            <a:tailEnd/>
          </a:ln>
          <a:effectLst/>
        </p:spPr>
        <p:txBody>
          <a:bodyPr>
            <a:spAutoFit/>
          </a:bodyPr>
          <a:lstStyle/>
          <a:p>
            <a:r>
              <a:rPr lang="en-US"/>
              <a:t>You will get your FIRST sound when the length of the pipe equals one-half of a</a:t>
            </a:r>
          </a:p>
          <a:p>
            <a:r>
              <a:rPr lang="en-US"/>
              <a:t>wavelength.</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0"/>
            <a:ext cx="7467600" cy="1143000"/>
          </a:xfrm>
        </p:spPr>
        <p:txBody>
          <a:bodyPr/>
          <a:lstStyle/>
          <a:p>
            <a:r>
              <a:rPr lang="en-US" dirty="0"/>
              <a:t>Open Pipes - Harmonics</a:t>
            </a:r>
          </a:p>
        </p:txBody>
      </p:sp>
      <p:sp>
        <p:nvSpPr>
          <p:cNvPr id="21507" name="Rectangle 3"/>
          <p:cNvSpPr>
            <a:spLocks noGrp="1" noChangeArrowheads="1"/>
          </p:cNvSpPr>
          <p:nvPr>
            <p:ph sz="quarter" idx="1"/>
          </p:nvPr>
        </p:nvSpPr>
        <p:spPr>
          <a:xfrm>
            <a:off x="304800" y="1143000"/>
            <a:ext cx="8229600" cy="1371600"/>
          </a:xfrm>
        </p:spPr>
        <p:txBody>
          <a:bodyPr>
            <a:normAutofit/>
          </a:bodyPr>
          <a:lstStyle/>
          <a:p>
            <a:pPr>
              <a:lnSpc>
                <a:spcPct val="90000"/>
              </a:lnSpc>
              <a:buFont typeface="Wingdings" pitchFamily="2" charset="2"/>
              <a:buNone/>
            </a:pPr>
            <a:r>
              <a:rPr lang="en-US"/>
              <a:t>Since harmonics are MULTIPLES of the fundamental, the second harmonic of an “open pipe” will be ONE WAVELENGTH.</a:t>
            </a:r>
          </a:p>
        </p:txBody>
      </p:sp>
      <p:pic>
        <p:nvPicPr>
          <p:cNvPr id="21509" name="Picture 5"/>
          <p:cNvPicPr>
            <a:picLocks noChangeAspect="1" noChangeArrowheads="1"/>
          </p:cNvPicPr>
          <p:nvPr/>
        </p:nvPicPr>
        <p:blipFill>
          <a:blip r:embed="rId2" cstate="print"/>
          <a:srcRect/>
          <a:stretch>
            <a:fillRect/>
          </a:stretch>
        </p:blipFill>
        <p:spPr bwMode="auto">
          <a:xfrm>
            <a:off x="685800" y="2667000"/>
            <a:ext cx="5811838" cy="1762125"/>
          </a:xfrm>
          <a:prstGeom prst="rect">
            <a:avLst/>
          </a:prstGeom>
          <a:noFill/>
          <a:ln w="9525">
            <a:noFill/>
            <a:miter lim="800000"/>
            <a:headEnd/>
            <a:tailEnd/>
          </a:ln>
          <a:effectLst/>
        </p:spPr>
      </p:pic>
      <p:sp>
        <p:nvSpPr>
          <p:cNvPr id="21510" name="Rectangle 6"/>
          <p:cNvSpPr>
            <a:spLocks noChangeArrowheads="1"/>
          </p:cNvSpPr>
          <p:nvPr/>
        </p:nvSpPr>
        <p:spPr bwMode="auto">
          <a:xfrm>
            <a:off x="609600" y="4800600"/>
            <a:ext cx="7448550" cy="366713"/>
          </a:xfrm>
          <a:prstGeom prst="rect">
            <a:avLst/>
          </a:prstGeom>
          <a:noFill/>
          <a:ln w="9525">
            <a:noFill/>
            <a:miter lim="800000"/>
            <a:headEnd/>
            <a:tailEnd/>
          </a:ln>
          <a:effectLst/>
        </p:spPr>
        <p:txBody>
          <a:bodyPr wrap="none">
            <a:spAutoFit/>
          </a:bodyPr>
          <a:lstStyle/>
          <a:p>
            <a:r>
              <a:rPr lang="en-US"/>
              <a:t>The picture above is the </a:t>
            </a:r>
            <a:r>
              <a:rPr lang="en-US" b="1"/>
              <a:t>SECOND </a:t>
            </a:r>
            <a:r>
              <a:rPr lang="en-US"/>
              <a:t>harmonic or the </a:t>
            </a:r>
            <a:r>
              <a:rPr lang="en-US" b="1"/>
              <a:t>FIRST OVERTONE</a:t>
            </a:r>
            <a:r>
              <a:rPr lang="en-US"/>
              <a:t>.</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Open pipes - Harmonics</a:t>
            </a:r>
          </a:p>
        </p:txBody>
      </p:sp>
      <p:sp>
        <p:nvSpPr>
          <p:cNvPr id="22531" name="Rectangle 3"/>
          <p:cNvSpPr>
            <a:spLocks noGrp="1" noChangeArrowheads="1"/>
          </p:cNvSpPr>
          <p:nvPr>
            <p:ph sz="quarter" idx="1"/>
          </p:nvPr>
        </p:nvSpPr>
        <p:spPr>
          <a:xfrm>
            <a:off x="381000" y="1066800"/>
            <a:ext cx="8229600" cy="1600200"/>
          </a:xfrm>
        </p:spPr>
        <p:txBody>
          <a:bodyPr/>
          <a:lstStyle/>
          <a:p>
            <a:pPr>
              <a:lnSpc>
                <a:spcPct val="90000"/>
              </a:lnSpc>
              <a:buFont typeface="Wingdings" pitchFamily="2" charset="2"/>
              <a:buNone/>
            </a:pPr>
            <a:r>
              <a:rPr lang="en-US" sz="2600"/>
              <a:t>Another half of a wavelength would ALSO produce an antinode on BOTH ends. In fact, no matter how many halves you add you will always have an antinode on the ends</a:t>
            </a:r>
          </a:p>
        </p:txBody>
      </p:sp>
      <p:sp>
        <p:nvSpPr>
          <p:cNvPr id="22532" name="Rectangle 4"/>
          <p:cNvSpPr>
            <a:spLocks noChangeArrowheads="1"/>
          </p:cNvSpPr>
          <p:nvPr/>
        </p:nvSpPr>
        <p:spPr bwMode="auto">
          <a:xfrm>
            <a:off x="1143000" y="4343400"/>
            <a:ext cx="6934200" cy="1465263"/>
          </a:xfrm>
          <a:prstGeom prst="rect">
            <a:avLst/>
          </a:prstGeom>
          <a:noFill/>
          <a:ln w="9525">
            <a:noFill/>
            <a:miter lim="800000"/>
            <a:headEnd/>
            <a:tailEnd/>
          </a:ln>
          <a:effectLst/>
        </p:spPr>
        <p:txBody>
          <a:bodyPr>
            <a:spAutoFit/>
          </a:bodyPr>
          <a:lstStyle/>
          <a:p>
            <a:r>
              <a:rPr lang="en-US"/>
              <a:t>The picture above is the </a:t>
            </a:r>
            <a:r>
              <a:rPr lang="en-US" b="1"/>
              <a:t>THIRD </a:t>
            </a:r>
            <a:r>
              <a:rPr lang="en-US"/>
              <a:t>harmonic or the </a:t>
            </a:r>
            <a:r>
              <a:rPr lang="en-US" b="1"/>
              <a:t>SECOND OVERTONE</a:t>
            </a:r>
            <a:r>
              <a:rPr lang="en-US"/>
              <a:t>.</a:t>
            </a:r>
          </a:p>
          <a:p>
            <a:endParaRPr lang="en-US"/>
          </a:p>
          <a:p>
            <a:r>
              <a:rPr lang="en-US" b="1">
                <a:solidFill>
                  <a:srgbClr val="FF0000"/>
                </a:solidFill>
              </a:rPr>
              <a:t>CONCLUSION:</a:t>
            </a:r>
            <a:r>
              <a:rPr lang="en-US" b="1"/>
              <a:t> Sounds in OPEN pipes are produced at ALL HARMONICS!</a:t>
            </a:r>
          </a:p>
        </p:txBody>
      </p:sp>
      <p:pic>
        <p:nvPicPr>
          <p:cNvPr id="22533" name="Picture 5"/>
          <p:cNvPicPr>
            <a:picLocks noChangeAspect="1" noChangeArrowheads="1"/>
          </p:cNvPicPr>
          <p:nvPr/>
        </p:nvPicPr>
        <p:blipFill>
          <a:blip r:embed="rId2" cstate="print"/>
          <a:srcRect/>
          <a:stretch>
            <a:fillRect/>
          </a:stretch>
        </p:blipFill>
        <p:spPr bwMode="auto">
          <a:xfrm>
            <a:off x="1687513" y="2544763"/>
            <a:ext cx="5768975" cy="1771650"/>
          </a:xfrm>
          <a:prstGeom prst="rect">
            <a:avLst/>
          </a:prstGeom>
          <a:noFill/>
          <a:ln w="9525">
            <a:noFill/>
            <a:miter lim="800000"/>
            <a:headEnd/>
            <a:tailEnd/>
          </a:ln>
          <a:effec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Example</a:t>
            </a:r>
          </a:p>
        </p:txBody>
      </p:sp>
      <p:sp>
        <p:nvSpPr>
          <p:cNvPr id="23555" name="Rectangle 3"/>
          <p:cNvSpPr>
            <a:spLocks noGrp="1" noChangeArrowheads="1"/>
          </p:cNvSpPr>
          <p:nvPr>
            <p:ph type="body" sz="half" idx="1"/>
          </p:nvPr>
        </p:nvSpPr>
        <p:spPr>
          <a:xfrm>
            <a:off x="533400" y="914400"/>
            <a:ext cx="7848600" cy="4530725"/>
          </a:xfrm>
        </p:spPr>
        <p:txBody>
          <a:bodyPr/>
          <a:lstStyle/>
          <a:p>
            <a:pPr>
              <a:buFont typeface="Wingdings" pitchFamily="2" charset="2"/>
              <a:buNone/>
            </a:pPr>
            <a:r>
              <a:rPr lang="en-US" sz="2600"/>
              <a:t>The speed of sound waves in air is found to be 340 m/s. Determine the fundamental frequency (1st harmonic) of an open-end air column which has a length of 67.5 cm.</a:t>
            </a:r>
          </a:p>
        </p:txBody>
      </p:sp>
      <p:graphicFrame>
        <p:nvGraphicFramePr>
          <p:cNvPr id="23556" name="Object 4"/>
          <p:cNvGraphicFramePr>
            <a:graphicFrameLocks noGrp="1" noChangeAspect="1"/>
          </p:cNvGraphicFramePr>
          <p:nvPr>
            <p:ph sz="half" idx="2"/>
          </p:nvPr>
        </p:nvGraphicFramePr>
        <p:xfrm>
          <a:off x="2286000" y="2743200"/>
          <a:ext cx="4038600" cy="2530475"/>
        </p:xfrm>
        <a:graphic>
          <a:graphicData uri="http://schemas.openxmlformats.org/presentationml/2006/ole">
            <p:oleObj spid="_x0000_s23556" name="Equation" r:id="rId3" imgW="1054080" imgH="660240" progId="Equation.3">
              <p:embed/>
            </p:oleObj>
          </a:graphicData>
        </a:graphic>
      </p:graphicFrame>
      <p:sp>
        <p:nvSpPr>
          <p:cNvPr id="23558" name="Text Box 6"/>
          <p:cNvSpPr txBox="1">
            <a:spLocks noChangeArrowheads="1"/>
          </p:cNvSpPr>
          <p:nvPr/>
        </p:nvSpPr>
        <p:spPr bwMode="auto">
          <a:xfrm>
            <a:off x="3870325" y="4611688"/>
            <a:ext cx="1608138" cy="457200"/>
          </a:xfrm>
          <a:prstGeom prst="rect">
            <a:avLst/>
          </a:prstGeom>
          <a:noFill/>
          <a:ln w="9525">
            <a:noFill/>
            <a:miter lim="800000"/>
            <a:headEnd/>
            <a:tailEnd/>
          </a:ln>
          <a:effectLst/>
        </p:spPr>
        <p:txBody>
          <a:bodyPr wrap="none">
            <a:spAutoFit/>
          </a:bodyPr>
          <a:lstStyle/>
          <a:p>
            <a:r>
              <a:rPr lang="en-US" sz="2400" b="1">
                <a:solidFill>
                  <a:srgbClr val="FF0000"/>
                </a:solidFill>
              </a:rPr>
              <a:t>251.85 HZ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additive="base">
                                        <p:cTn id="7" dur="500" fill="hold"/>
                                        <p:tgtEl>
                                          <p:spTgt spid="23558"/>
                                        </p:tgtEl>
                                        <p:attrNameLst>
                                          <p:attrName>ppt_x</p:attrName>
                                        </p:attrNameLst>
                                      </p:cBhvr>
                                      <p:tavLst>
                                        <p:tav tm="0">
                                          <p:val>
                                            <p:strVal val="#ppt_x"/>
                                          </p:val>
                                        </p:tav>
                                        <p:tav tm="100000">
                                          <p:val>
                                            <p:strVal val="#ppt_x"/>
                                          </p:val>
                                        </p:tav>
                                      </p:tavLst>
                                    </p:anim>
                                    <p:anim calcmode="lin" valueType="num">
                                      <p:cBhvr additive="base">
                                        <p:cTn id="8" dur="500" fill="hold"/>
                                        <p:tgtEl>
                                          <p:spTgt spid="235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Example</a:t>
            </a:r>
          </a:p>
        </p:txBody>
      </p:sp>
      <p:sp>
        <p:nvSpPr>
          <p:cNvPr id="25603" name="Rectangle 3"/>
          <p:cNvSpPr>
            <a:spLocks noGrp="1" noChangeArrowheads="1"/>
          </p:cNvSpPr>
          <p:nvPr>
            <p:ph type="body" sz="half" idx="1"/>
          </p:nvPr>
        </p:nvSpPr>
        <p:spPr>
          <a:xfrm>
            <a:off x="381000" y="990600"/>
            <a:ext cx="8153400" cy="4530725"/>
          </a:xfrm>
        </p:spPr>
        <p:txBody>
          <a:bodyPr/>
          <a:lstStyle/>
          <a:p>
            <a:pPr>
              <a:buFont typeface="Wingdings" pitchFamily="2" charset="2"/>
              <a:buNone/>
            </a:pPr>
            <a:r>
              <a:rPr lang="en-US" sz="2600"/>
              <a:t>The windpipe of a typical whooping crane is about 1.525-m long. What is the lowest resonant frequency of this pipe assuming it is a pipe closed at one end? Assume a temperature of 37°C.</a:t>
            </a:r>
          </a:p>
        </p:txBody>
      </p:sp>
      <p:graphicFrame>
        <p:nvGraphicFramePr>
          <p:cNvPr id="25604" name="Object 4"/>
          <p:cNvGraphicFramePr>
            <a:graphicFrameLocks noGrp="1" noChangeAspect="1"/>
          </p:cNvGraphicFramePr>
          <p:nvPr>
            <p:ph sz="half" idx="2"/>
          </p:nvPr>
        </p:nvGraphicFramePr>
        <p:xfrm>
          <a:off x="1371600" y="2971800"/>
          <a:ext cx="3462338" cy="2692400"/>
        </p:xfrm>
        <a:graphic>
          <a:graphicData uri="http://schemas.openxmlformats.org/presentationml/2006/ole">
            <p:oleObj spid="_x0000_s25604" name="Equation" r:id="rId3" imgW="1143000" imgH="888840" progId="Equation.3">
              <p:embed/>
            </p:oleObj>
          </a:graphicData>
        </a:graphic>
      </p:graphicFrame>
      <p:sp>
        <p:nvSpPr>
          <p:cNvPr id="25606" name="Text Box 6"/>
          <p:cNvSpPr txBox="1">
            <a:spLocks noChangeArrowheads="1"/>
          </p:cNvSpPr>
          <p:nvPr/>
        </p:nvSpPr>
        <p:spPr bwMode="auto">
          <a:xfrm>
            <a:off x="4876800" y="3048000"/>
            <a:ext cx="1557338" cy="457200"/>
          </a:xfrm>
          <a:prstGeom prst="rect">
            <a:avLst/>
          </a:prstGeom>
          <a:noFill/>
          <a:ln w="9525">
            <a:noFill/>
            <a:miter lim="800000"/>
            <a:headEnd/>
            <a:tailEnd/>
          </a:ln>
          <a:effectLst/>
        </p:spPr>
        <p:txBody>
          <a:bodyPr wrap="none">
            <a:spAutoFit/>
          </a:bodyPr>
          <a:lstStyle/>
          <a:p>
            <a:r>
              <a:rPr lang="en-US" sz="2400" b="1">
                <a:solidFill>
                  <a:srgbClr val="FF0000"/>
                </a:solidFill>
              </a:rPr>
              <a:t>353.2 m/s</a:t>
            </a:r>
          </a:p>
        </p:txBody>
      </p:sp>
      <p:sp>
        <p:nvSpPr>
          <p:cNvPr id="25607" name="Text Box 7"/>
          <p:cNvSpPr txBox="1">
            <a:spLocks noChangeArrowheads="1"/>
          </p:cNvSpPr>
          <p:nvPr/>
        </p:nvSpPr>
        <p:spPr bwMode="auto">
          <a:xfrm>
            <a:off x="2422525" y="5068888"/>
            <a:ext cx="1404938" cy="457200"/>
          </a:xfrm>
          <a:prstGeom prst="rect">
            <a:avLst/>
          </a:prstGeom>
          <a:noFill/>
          <a:ln w="9525">
            <a:noFill/>
            <a:miter lim="800000"/>
            <a:headEnd/>
            <a:tailEnd/>
          </a:ln>
          <a:effectLst/>
        </p:spPr>
        <p:txBody>
          <a:bodyPr wrap="none">
            <a:spAutoFit/>
          </a:bodyPr>
          <a:lstStyle/>
          <a:p>
            <a:r>
              <a:rPr lang="en-US" sz="2400" b="1">
                <a:solidFill>
                  <a:srgbClr val="FF0000"/>
                </a:solidFill>
              </a:rPr>
              <a:t>57.90 Hz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 calcmode="lin" valueType="num">
                                      <p:cBhvr additive="base">
                                        <p:cTn id="7" dur="500" fill="hold"/>
                                        <p:tgtEl>
                                          <p:spTgt spid="25606"/>
                                        </p:tgtEl>
                                        <p:attrNameLst>
                                          <p:attrName>ppt_x</p:attrName>
                                        </p:attrNameLst>
                                      </p:cBhvr>
                                      <p:tavLst>
                                        <p:tav tm="0">
                                          <p:val>
                                            <p:strVal val="#ppt_x"/>
                                          </p:val>
                                        </p:tav>
                                        <p:tav tm="100000">
                                          <p:val>
                                            <p:strVal val="#ppt_x"/>
                                          </p:val>
                                        </p:tav>
                                      </p:tavLst>
                                    </p:anim>
                                    <p:anim calcmode="lin" valueType="num">
                                      <p:cBhvr additive="base">
                                        <p:cTn id="8" dur="500" fill="hold"/>
                                        <p:tgtEl>
                                          <p:spTgt spid="256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7">
                                            <p:txEl>
                                              <p:pRg st="0" end="0"/>
                                            </p:txEl>
                                          </p:spTgt>
                                        </p:tgtEl>
                                        <p:attrNameLst>
                                          <p:attrName>style.visibility</p:attrName>
                                        </p:attrNameLst>
                                      </p:cBhvr>
                                      <p:to>
                                        <p:strVal val="visible"/>
                                      </p:to>
                                    </p:set>
                                    <p:anim calcmode="lin" valueType="num">
                                      <p:cBhvr additive="base">
                                        <p:cTn id="13" dur="500" fill="hold"/>
                                        <p:tgtEl>
                                          <p:spTgt spid="2560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What is a wave</a:t>
            </a:r>
          </a:p>
        </p:txBody>
      </p:sp>
      <p:sp>
        <p:nvSpPr>
          <p:cNvPr id="7171" name="Rectangle 3"/>
          <p:cNvSpPr>
            <a:spLocks noGrp="1" noChangeArrowheads="1"/>
          </p:cNvSpPr>
          <p:nvPr>
            <p:ph sz="quarter" idx="1"/>
          </p:nvPr>
        </p:nvSpPr>
        <p:spPr/>
        <p:txBody>
          <a:bodyPr/>
          <a:lstStyle/>
          <a:p>
            <a:pPr>
              <a:buFont typeface="Wingdings" pitchFamily="2" charset="2"/>
              <a:buNone/>
            </a:pPr>
            <a:r>
              <a:rPr lang="en-US"/>
              <a:t>A </a:t>
            </a:r>
            <a:r>
              <a:rPr lang="en-US" b="1">
                <a:solidFill>
                  <a:srgbClr val="FF0000"/>
                </a:solidFill>
              </a:rPr>
              <a:t>WAVE</a:t>
            </a:r>
            <a:r>
              <a:rPr lang="en-US"/>
              <a:t> is a vibration or disturbance in space.</a:t>
            </a:r>
          </a:p>
        </p:txBody>
      </p:sp>
      <p:pic>
        <p:nvPicPr>
          <p:cNvPr id="7172" name="Picture 4" descr="soundwaves_300"/>
          <p:cNvPicPr>
            <a:picLocks noChangeAspect="1" noChangeArrowheads="1"/>
          </p:cNvPicPr>
          <p:nvPr/>
        </p:nvPicPr>
        <p:blipFill>
          <a:blip r:embed="rId2" cstate="print"/>
          <a:srcRect/>
          <a:stretch>
            <a:fillRect/>
          </a:stretch>
        </p:blipFill>
        <p:spPr bwMode="auto">
          <a:xfrm>
            <a:off x="533400" y="2209800"/>
            <a:ext cx="2857500" cy="2219325"/>
          </a:xfrm>
          <a:prstGeom prst="rect">
            <a:avLst/>
          </a:prstGeom>
          <a:noFill/>
        </p:spPr>
      </p:pic>
      <p:sp>
        <p:nvSpPr>
          <p:cNvPr id="7173" name="Text Box 5"/>
          <p:cNvSpPr txBox="1">
            <a:spLocks noChangeArrowheads="1"/>
          </p:cNvSpPr>
          <p:nvPr/>
        </p:nvSpPr>
        <p:spPr bwMode="auto">
          <a:xfrm>
            <a:off x="593725" y="4456113"/>
            <a:ext cx="3292475" cy="1190625"/>
          </a:xfrm>
          <a:prstGeom prst="rect">
            <a:avLst/>
          </a:prstGeom>
          <a:noFill/>
          <a:ln w="9525">
            <a:noFill/>
            <a:miter lim="800000"/>
            <a:headEnd/>
            <a:tailEnd/>
          </a:ln>
          <a:effectLst/>
        </p:spPr>
        <p:txBody>
          <a:bodyPr>
            <a:spAutoFit/>
          </a:bodyPr>
          <a:lstStyle/>
          <a:p>
            <a:r>
              <a:rPr lang="en-US"/>
              <a:t>A </a:t>
            </a:r>
            <a:r>
              <a:rPr lang="en-US" b="1">
                <a:solidFill>
                  <a:srgbClr val="FF0000"/>
                </a:solidFill>
              </a:rPr>
              <a:t>MEDIUM</a:t>
            </a:r>
            <a:r>
              <a:rPr lang="en-US">
                <a:solidFill>
                  <a:srgbClr val="FF0000"/>
                </a:solidFill>
              </a:rPr>
              <a:t> </a:t>
            </a:r>
            <a:r>
              <a:rPr lang="en-US"/>
              <a:t> is the substance that all SOUND WAVES travel through and need to have in order to move. </a:t>
            </a:r>
          </a:p>
        </p:txBody>
      </p:sp>
      <p:pic>
        <p:nvPicPr>
          <p:cNvPr id="7174" name="Picture 6" descr="Surface_waves"/>
          <p:cNvPicPr>
            <a:picLocks noChangeAspect="1" noChangeArrowheads="1"/>
          </p:cNvPicPr>
          <p:nvPr/>
        </p:nvPicPr>
        <p:blipFill>
          <a:blip r:embed="rId3" cstate="print"/>
          <a:srcRect/>
          <a:stretch>
            <a:fillRect/>
          </a:stretch>
        </p:blipFill>
        <p:spPr bwMode="auto">
          <a:xfrm>
            <a:off x="4114800" y="2743200"/>
            <a:ext cx="4495800" cy="309086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228600"/>
            <a:ext cx="8229600" cy="1139825"/>
          </a:xfrm>
        </p:spPr>
        <p:txBody>
          <a:bodyPr/>
          <a:lstStyle/>
          <a:p>
            <a:r>
              <a:rPr lang="en-US" dirty="0"/>
              <a:t>Two types of Waves</a:t>
            </a:r>
          </a:p>
        </p:txBody>
      </p:sp>
      <p:sp>
        <p:nvSpPr>
          <p:cNvPr id="8195" name="Rectangle 3"/>
          <p:cNvSpPr>
            <a:spLocks noGrp="1" noChangeArrowheads="1"/>
          </p:cNvSpPr>
          <p:nvPr>
            <p:ph type="body" sz="half" idx="1"/>
          </p:nvPr>
        </p:nvSpPr>
        <p:spPr>
          <a:xfrm>
            <a:off x="381000" y="990600"/>
            <a:ext cx="7696200" cy="457200"/>
          </a:xfrm>
        </p:spPr>
        <p:txBody>
          <a:bodyPr>
            <a:normAutofit/>
          </a:bodyPr>
          <a:lstStyle/>
          <a:p>
            <a:pPr>
              <a:lnSpc>
                <a:spcPct val="90000"/>
              </a:lnSpc>
              <a:buFont typeface="Wingdings" pitchFamily="2" charset="2"/>
              <a:buNone/>
            </a:pPr>
            <a:r>
              <a:rPr lang="en-US" sz="2600" dirty="0"/>
              <a:t>The first type of wave is called </a:t>
            </a:r>
            <a:r>
              <a:rPr lang="en-US" sz="2600" b="1" dirty="0">
                <a:solidFill>
                  <a:srgbClr val="FF0000"/>
                </a:solidFill>
              </a:rPr>
              <a:t>Longitudinal</a:t>
            </a:r>
            <a:r>
              <a:rPr lang="en-US" sz="2600" dirty="0"/>
              <a:t>.</a:t>
            </a:r>
          </a:p>
        </p:txBody>
      </p:sp>
      <p:graphicFrame>
        <p:nvGraphicFramePr>
          <p:cNvPr id="8197" name="Object 5"/>
          <p:cNvGraphicFramePr>
            <a:graphicFrameLocks noChangeAspect="1"/>
          </p:cNvGraphicFramePr>
          <p:nvPr>
            <p:ph sz="half" idx="2"/>
          </p:nvPr>
        </p:nvGraphicFramePr>
        <p:xfrm>
          <a:off x="1143000" y="1600200"/>
          <a:ext cx="6781800" cy="2244725"/>
        </p:xfrm>
        <a:graphic>
          <a:graphicData uri="http://schemas.openxmlformats.org/presentationml/2006/ole">
            <p:oleObj spid="_x0000_s8197" name="Paint Shop Pro Image" r:id="rId3" imgW="6692683" imgH="2214634" progId="PaintShopPro">
              <p:embed/>
            </p:oleObj>
          </a:graphicData>
        </a:graphic>
      </p:graphicFrame>
      <p:sp>
        <p:nvSpPr>
          <p:cNvPr id="8199" name="Rectangle 7"/>
          <p:cNvSpPr>
            <a:spLocks noChangeArrowheads="1"/>
          </p:cNvSpPr>
          <p:nvPr/>
        </p:nvSpPr>
        <p:spPr bwMode="auto">
          <a:xfrm>
            <a:off x="609600" y="3810000"/>
            <a:ext cx="7677150" cy="366713"/>
          </a:xfrm>
          <a:prstGeom prst="rect">
            <a:avLst/>
          </a:prstGeom>
          <a:noFill/>
          <a:ln w="9525">
            <a:noFill/>
            <a:miter lim="800000"/>
            <a:headEnd/>
            <a:tailEnd/>
          </a:ln>
          <a:effectLst/>
        </p:spPr>
        <p:txBody>
          <a:bodyPr wrap="none">
            <a:spAutoFit/>
          </a:bodyPr>
          <a:lstStyle/>
          <a:p>
            <a:r>
              <a:rPr lang="en-US" b="1" i="1"/>
              <a:t>Longitudinal Wave </a:t>
            </a:r>
            <a:r>
              <a:rPr lang="en-US"/>
              <a:t>- A fixed point will move parallel with the wave motion</a:t>
            </a:r>
          </a:p>
        </p:txBody>
      </p:sp>
      <p:sp>
        <p:nvSpPr>
          <p:cNvPr id="8200" name="Rectangle 8"/>
          <p:cNvSpPr>
            <a:spLocks noChangeArrowheads="1"/>
          </p:cNvSpPr>
          <p:nvPr/>
        </p:nvSpPr>
        <p:spPr bwMode="auto">
          <a:xfrm>
            <a:off x="1143000" y="4572000"/>
            <a:ext cx="6553200" cy="915988"/>
          </a:xfrm>
          <a:prstGeom prst="rect">
            <a:avLst/>
          </a:prstGeom>
          <a:noFill/>
          <a:ln w="9525">
            <a:noFill/>
            <a:miter lim="800000"/>
            <a:headEnd/>
            <a:tailEnd/>
          </a:ln>
          <a:effectLst/>
        </p:spPr>
        <p:txBody>
          <a:bodyPr>
            <a:spAutoFit/>
          </a:bodyPr>
          <a:lstStyle/>
          <a:p>
            <a:r>
              <a:rPr lang="en-US"/>
              <a:t>2 areas</a:t>
            </a:r>
          </a:p>
          <a:p>
            <a:r>
              <a:rPr lang="en-US" b="1"/>
              <a:t>Compression</a:t>
            </a:r>
            <a:r>
              <a:rPr lang="en-US"/>
              <a:t>- an area of high molecular density and pressure</a:t>
            </a:r>
          </a:p>
          <a:p>
            <a:r>
              <a:rPr lang="en-US" b="1"/>
              <a:t>Rarefaction </a:t>
            </a:r>
            <a:r>
              <a:rPr lang="en-US"/>
              <a:t>- an area of low molecular density and pressure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Two types of Waves</a:t>
            </a:r>
          </a:p>
        </p:txBody>
      </p:sp>
      <p:pic>
        <p:nvPicPr>
          <p:cNvPr id="10244" name="Picture 4"/>
          <p:cNvPicPr>
            <a:picLocks noChangeAspect="1" noChangeArrowheads="1"/>
          </p:cNvPicPr>
          <p:nvPr/>
        </p:nvPicPr>
        <p:blipFill>
          <a:blip r:embed="rId2" cstate="print"/>
          <a:srcRect/>
          <a:stretch>
            <a:fillRect/>
          </a:stretch>
        </p:blipFill>
        <p:spPr bwMode="auto">
          <a:xfrm>
            <a:off x="1219200" y="1295400"/>
            <a:ext cx="5867400" cy="3116263"/>
          </a:xfrm>
          <a:prstGeom prst="rect">
            <a:avLst/>
          </a:prstGeom>
          <a:noFill/>
          <a:ln w="9525">
            <a:noFill/>
            <a:miter lim="800000"/>
            <a:headEnd/>
            <a:tailEnd/>
          </a:ln>
          <a:effectLst/>
        </p:spPr>
      </p:pic>
      <p:sp>
        <p:nvSpPr>
          <p:cNvPr id="10245" name="Rectangle 5"/>
          <p:cNvSpPr>
            <a:spLocks noChangeArrowheads="1"/>
          </p:cNvSpPr>
          <p:nvPr/>
        </p:nvSpPr>
        <p:spPr bwMode="auto">
          <a:xfrm>
            <a:off x="381000" y="4495800"/>
            <a:ext cx="8235950" cy="366713"/>
          </a:xfrm>
          <a:prstGeom prst="rect">
            <a:avLst/>
          </a:prstGeom>
          <a:noFill/>
          <a:ln w="9525">
            <a:noFill/>
            <a:miter lim="800000"/>
            <a:headEnd/>
            <a:tailEnd/>
          </a:ln>
          <a:effectLst/>
        </p:spPr>
        <p:txBody>
          <a:bodyPr wrap="none">
            <a:spAutoFit/>
          </a:bodyPr>
          <a:lstStyle/>
          <a:p>
            <a:r>
              <a:rPr lang="en-US" b="1" i="1"/>
              <a:t>Transverse Wave </a:t>
            </a:r>
            <a:r>
              <a:rPr lang="en-US"/>
              <a:t>- A fixed point will move perpendicular with the wave motion.</a:t>
            </a:r>
          </a:p>
        </p:txBody>
      </p:sp>
      <p:sp>
        <p:nvSpPr>
          <p:cNvPr id="10246" name="Rectangle 6"/>
          <p:cNvSpPr>
            <a:spLocks noChangeArrowheads="1"/>
          </p:cNvSpPr>
          <p:nvPr/>
        </p:nvSpPr>
        <p:spPr bwMode="auto">
          <a:xfrm>
            <a:off x="1828800" y="914400"/>
            <a:ext cx="4959350" cy="366713"/>
          </a:xfrm>
          <a:prstGeom prst="rect">
            <a:avLst/>
          </a:prstGeom>
          <a:noFill/>
          <a:ln w="9525">
            <a:noFill/>
            <a:miter lim="800000"/>
            <a:headEnd/>
            <a:tailEnd/>
          </a:ln>
          <a:effectLst/>
        </p:spPr>
        <p:txBody>
          <a:bodyPr wrap="none">
            <a:spAutoFit/>
          </a:bodyPr>
          <a:lstStyle/>
          <a:p>
            <a:r>
              <a:rPr lang="en-US"/>
              <a:t>The second type of wave is called </a:t>
            </a:r>
            <a:r>
              <a:rPr lang="en-US" b="1">
                <a:solidFill>
                  <a:srgbClr val="FF0000"/>
                </a:solidFill>
              </a:rPr>
              <a:t>Transverse</a:t>
            </a:r>
            <a:r>
              <a:rPr lang="en-US"/>
              <a:t>.</a:t>
            </a:r>
          </a:p>
        </p:txBody>
      </p:sp>
      <p:sp>
        <p:nvSpPr>
          <p:cNvPr id="10247" name="Rectangle 7"/>
          <p:cNvSpPr>
            <a:spLocks noChangeArrowheads="1"/>
          </p:cNvSpPr>
          <p:nvPr/>
        </p:nvSpPr>
        <p:spPr bwMode="auto">
          <a:xfrm>
            <a:off x="1143000" y="5257800"/>
            <a:ext cx="6858000" cy="641350"/>
          </a:xfrm>
          <a:prstGeom prst="rect">
            <a:avLst/>
          </a:prstGeom>
          <a:noFill/>
          <a:ln w="9525">
            <a:noFill/>
            <a:miter lim="800000"/>
            <a:headEnd/>
            <a:tailEnd/>
          </a:ln>
          <a:effectLst/>
        </p:spPr>
        <p:txBody>
          <a:bodyPr>
            <a:spAutoFit/>
          </a:bodyPr>
          <a:lstStyle/>
          <a:p>
            <a:r>
              <a:rPr lang="en-US" dirty="0"/>
              <a:t>Wave </a:t>
            </a:r>
            <a:r>
              <a:rPr lang="en-US" dirty="0" smtClean="0"/>
              <a:t>parts - crest</a:t>
            </a:r>
            <a:r>
              <a:rPr lang="en-US" dirty="0"/>
              <a:t>, trough, wavelength, amplitude, frequency, period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Wave Speed</a:t>
            </a:r>
          </a:p>
        </p:txBody>
      </p:sp>
      <p:pic>
        <p:nvPicPr>
          <p:cNvPr id="11268" name="Picture 4"/>
          <p:cNvPicPr>
            <a:picLocks noGrp="1" noChangeAspect="1" noChangeArrowheads="1"/>
          </p:cNvPicPr>
          <p:nvPr>
            <p:ph sz="quarter" idx="1"/>
          </p:nvPr>
        </p:nvPicPr>
        <p:blipFill>
          <a:blip r:embed="rId2" cstate="print"/>
          <a:srcRect/>
          <a:stretch>
            <a:fillRect/>
          </a:stretch>
        </p:blipFill>
        <p:spPr>
          <a:xfrm>
            <a:off x="838200" y="1295400"/>
            <a:ext cx="2057400" cy="1941513"/>
          </a:xfrm>
          <a:noFill/>
          <a:ln/>
        </p:spPr>
      </p:pic>
      <p:pic>
        <p:nvPicPr>
          <p:cNvPr id="11269" name="Picture 5" descr="period"/>
          <p:cNvPicPr>
            <a:picLocks noChangeAspect="1" noChangeArrowheads="1" noCrop="1"/>
          </p:cNvPicPr>
          <p:nvPr/>
        </p:nvPicPr>
        <p:blipFill>
          <a:blip r:embed="rId3" cstate="print"/>
          <a:srcRect/>
          <a:stretch>
            <a:fillRect/>
          </a:stretch>
        </p:blipFill>
        <p:spPr bwMode="auto">
          <a:xfrm>
            <a:off x="3276600" y="457200"/>
            <a:ext cx="4876800" cy="3657600"/>
          </a:xfrm>
          <a:prstGeom prst="rect">
            <a:avLst/>
          </a:prstGeom>
          <a:noFill/>
        </p:spPr>
      </p:pic>
      <p:sp>
        <p:nvSpPr>
          <p:cNvPr id="11270" name="Text Box 6"/>
          <p:cNvSpPr txBox="1">
            <a:spLocks noChangeArrowheads="1"/>
          </p:cNvSpPr>
          <p:nvPr/>
        </p:nvSpPr>
        <p:spPr bwMode="auto">
          <a:xfrm>
            <a:off x="593725" y="3998913"/>
            <a:ext cx="7102475" cy="915987"/>
          </a:xfrm>
          <a:prstGeom prst="rect">
            <a:avLst/>
          </a:prstGeom>
          <a:noFill/>
          <a:ln w="9525">
            <a:noFill/>
            <a:miter lim="800000"/>
            <a:headEnd/>
            <a:tailEnd/>
          </a:ln>
          <a:effectLst/>
        </p:spPr>
        <p:txBody>
          <a:bodyPr>
            <a:spAutoFit/>
          </a:bodyPr>
          <a:lstStyle/>
          <a:p>
            <a:r>
              <a:rPr lang="en-US"/>
              <a:t>You can find the speed of a wave by multiplying the wave’s wavelength in meters by the frequency (cycles per second). Since a “cycle” is not a standard unit this gives you meters/second.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Example</a:t>
            </a:r>
          </a:p>
        </p:txBody>
      </p:sp>
      <p:sp>
        <p:nvSpPr>
          <p:cNvPr id="12291" name="Rectangle 3"/>
          <p:cNvSpPr>
            <a:spLocks noGrp="1" noChangeArrowheads="1"/>
          </p:cNvSpPr>
          <p:nvPr>
            <p:ph type="body" sz="half" idx="1"/>
          </p:nvPr>
        </p:nvSpPr>
        <p:spPr>
          <a:xfrm>
            <a:off x="381000" y="990600"/>
            <a:ext cx="8229600" cy="1600200"/>
          </a:xfrm>
        </p:spPr>
        <p:txBody>
          <a:bodyPr/>
          <a:lstStyle/>
          <a:p>
            <a:pPr>
              <a:buFont typeface="Wingdings" pitchFamily="2" charset="2"/>
              <a:buNone/>
            </a:pPr>
            <a:r>
              <a:rPr lang="en-US" sz="2200"/>
              <a:t>A harmonic wave is traveling along a rope. It is observed that the oscillator that generates the wave completes 40.0 vibrations in 30.0 s. Also, a given maximum travels 425 cm along a rope in 10.0 s . What is the wavelength?</a:t>
            </a:r>
          </a:p>
        </p:txBody>
      </p:sp>
      <p:graphicFrame>
        <p:nvGraphicFramePr>
          <p:cNvPr id="12292" name="Object 4"/>
          <p:cNvGraphicFramePr>
            <a:graphicFrameLocks noChangeAspect="1"/>
          </p:cNvGraphicFramePr>
          <p:nvPr>
            <p:ph sz="half" idx="2"/>
          </p:nvPr>
        </p:nvGraphicFramePr>
        <p:xfrm>
          <a:off x="762000" y="2590800"/>
          <a:ext cx="3925888" cy="2692400"/>
        </p:xfrm>
        <a:graphic>
          <a:graphicData uri="http://schemas.openxmlformats.org/presentationml/2006/ole">
            <p:oleObj spid="_x0000_s12292" name="Equation" r:id="rId3" imgW="1777680" imgH="1218960" progId="Equation.3">
              <p:embed/>
            </p:oleObj>
          </a:graphicData>
        </a:graphic>
      </p:graphicFrame>
      <p:sp>
        <p:nvSpPr>
          <p:cNvPr id="12294" name="Text Box 6"/>
          <p:cNvSpPr txBox="1">
            <a:spLocks noChangeArrowheads="1"/>
          </p:cNvSpPr>
          <p:nvPr/>
        </p:nvSpPr>
        <p:spPr bwMode="auto">
          <a:xfrm>
            <a:off x="4632325" y="4684713"/>
            <a:ext cx="1339850" cy="366712"/>
          </a:xfrm>
          <a:prstGeom prst="rect">
            <a:avLst/>
          </a:prstGeom>
          <a:noFill/>
          <a:ln w="9525">
            <a:noFill/>
            <a:miter lim="800000"/>
            <a:headEnd/>
            <a:tailEnd/>
          </a:ln>
          <a:effectLst/>
        </p:spPr>
        <p:txBody>
          <a:bodyPr wrap="none">
            <a:spAutoFit/>
          </a:bodyPr>
          <a:lstStyle/>
          <a:p>
            <a:r>
              <a:rPr lang="en-US" b="1">
                <a:solidFill>
                  <a:srgbClr val="FF0000"/>
                </a:solidFill>
              </a:rPr>
              <a:t>0.0319 m/s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ppt_x"/>
                                          </p:val>
                                        </p:tav>
                                        <p:tav tm="100000">
                                          <p:val>
                                            <p:strVal val="#ppt_x"/>
                                          </p:val>
                                        </p:tav>
                                      </p:tavLst>
                                    </p:anim>
                                    <p:anim calcmode="lin" valueType="num">
                                      <p:cBhvr additive="base">
                                        <p:cTn id="8"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7467600" cy="1143000"/>
          </a:xfrm>
        </p:spPr>
        <p:txBody>
          <a:bodyPr/>
          <a:lstStyle/>
          <a:p>
            <a:r>
              <a:rPr lang="en-US" dirty="0"/>
              <a:t>Standing Waves</a:t>
            </a:r>
          </a:p>
        </p:txBody>
      </p:sp>
      <p:sp>
        <p:nvSpPr>
          <p:cNvPr id="14339" name="Rectangle 3"/>
          <p:cNvSpPr>
            <a:spLocks noGrp="1" noChangeArrowheads="1"/>
          </p:cNvSpPr>
          <p:nvPr>
            <p:ph sz="quarter" idx="1"/>
          </p:nvPr>
        </p:nvSpPr>
        <p:spPr>
          <a:xfrm>
            <a:off x="381000" y="1143000"/>
            <a:ext cx="5029200" cy="4800600"/>
          </a:xfrm>
        </p:spPr>
        <p:txBody>
          <a:bodyPr>
            <a:normAutofit/>
          </a:bodyPr>
          <a:lstStyle/>
          <a:p>
            <a:pPr>
              <a:lnSpc>
                <a:spcPct val="90000"/>
              </a:lnSpc>
              <a:buFont typeface="Wingdings" pitchFamily="2" charset="2"/>
              <a:buNone/>
            </a:pPr>
            <a:r>
              <a:rPr lang="en-US" dirty="0"/>
              <a:t>A standing wave is produced when a wave that is traveling is reflected back upon itself. There are two main parts to a standing wave:</a:t>
            </a:r>
          </a:p>
          <a:p>
            <a:pPr>
              <a:lnSpc>
                <a:spcPct val="90000"/>
              </a:lnSpc>
            </a:pPr>
            <a:r>
              <a:rPr lang="en-US" b="1" dirty="0">
                <a:solidFill>
                  <a:srgbClr val="FF0000"/>
                </a:solidFill>
              </a:rPr>
              <a:t>Antinodes</a:t>
            </a:r>
            <a:r>
              <a:rPr lang="en-US" dirty="0"/>
              <a:t> – Areas of MAXIMUM AMPLITUDE</a:t>
            </a:r>
          </a:p>
          <a:p>
            <a:pPr>
              <a:lnSpc>
                <a:spcPct val="90000"/>
              </a:lnSpc>
            </a:pPr>
            <a:r>
              <a:rPr lang="en-US" b="1" dirty="0">
                <a:solidFill>
                  <a:srgbClr val="FF0000"/>
                </a:solidFill>
              </a:rPr>
              <a:t>Nodes</a:t>
            </a:r>
            <a:r>
              <a:rPr lang="en-US" dirty="0"/>
              <a:t> – Areas of ZERO AMPLITUDE.</a:t>
            </a:r>
          </a:p>
        </p:txBody>
      </p:sp>
      <p:pic>
        <p:nvPicPr>
          <p:cNvPr id="14340" name="Picture 4" descr="img653"/>
          <p:cNvPicPr>
            <a:picLocks noChangeAspect="1" noChangeArrowheads="1"/>
          </p:cNvPicPr>
          <p:nvPr/>
        </p:nvPicPr>
        <p:blipFill>
          <a:blip r:embed="rId2" cstate="print"/>
          <a:srcRect/>
          <a:stretch>
            <a:fillRect/>
          </a:stretch>
        </p:blipFill>
        <p:spPr bwMode="auto">
          <a:xfrm>
            <a:off x="5486400" y="838200"/>
            <a:ext cx="2943225" cy="37528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228600"/>
            <a:ext cx="8229600" cy="1170432"/>
          </a:xfrm>
        </p:spPr>
        <p:txBody>
          <a:bodyPr/>
          <a:lstStyle/>
          <a:p>
            <a:r>
              <a:rPr lang="en-US" dirty="0"/>
              <a:t>Sound Waves</a:t>
            </a:r>
          </a:p>
        </p:txBody>
      </p:sp>
      <p:sp>
        <p:nvSpPr>
          <p:cNvPr id="15363" name="Rectangle 3"/>
          <p:cNvSpPr>
            <a:spLocks noGrp="1" noChangeArrowheads="1"/>
          </p:cNvSpPr>
          <p:nvPr>
            <p:ph sz="quarter" idx="1"/>
          </p:nvPr>
        </p:nvSpPr>
        <p:spPr>
          <a:xfrm>
            <a:off x="381000" y="1066800"/>
            <a:ext cx="8229600" cy="1905000"/>
          </a:xfrm>
        </p:spPr>
        <p:txBody>
          <a:bodyPr>
            <a:normAutofit fontScale="92500" lnSpcReduction="10000"/>
          </a:bodyPr>
          <a:lstStyle/>
          <a:p>
            <a:pPr>
              <a:lnSpc>
                <a:spcPct val="90000"/>
              </a:lnSpc>
              <a:buFont typeface="Wingdings" pitchFamily="2" charset="2"/>
              <a:buNone/>
            </a:pPr>
            <a:r>
              <a:rPr lang="en-US" sz="2400" dirty="0"/>
              <a:t>Sound Waves are a common type of standing wave as they are caused by </a:t>
            </a:r>
            <a:r>
              <a:rPr lang="en-US" sz="2400" b="1" dirty="0">
                <a:solidFill>
                  <a:srgbClr val="FF0000"/>
                </a:solidFill>
              </a:rPr>
              <a:t>RESONANCE</a:t>
            </a:r>
            <a:r>
              <a:rPr lang="en-US" sz="2400" dirty="0"/>
              <a:t>. </a:t>
            </a:r>
          </a:p>
          <a:p>
            <a:pPr>
              <a:lnSpc>
                <a:spcPct val="90000"/>
              </a:lnSpc>
              <a:buFont typeface="Wingdings" pitchFamily="2" charset="2"/>
              <a:buNone/>
            </a:pPr>
            <a:endParaRPr lang="en-US" sz="2400" dirty="0"/>
          </a:p>
          <a:p>
            <a:pPr>
              <a:lnSpc>
                <a:spcPct val="90000"/>
              </a:lnSpc>
              <a:buFont typeface="Wingdings" pitchFamily="2" charset="2"/>
              <a:buNone/>
            </a:pPr>
            <a:r>
              <a:rPr lang="en-US" sz="2400" b="1" dirty="0">
                <a:solidFill>
                  <a:srgbClr val="FF0000"/>
                </a:solidFill>
              </a:rPr>
              <a:t>Resonance</a:t>
            </a:r>
            <a:r>
              <a:rPr lang="en-US" sz="2400" dirty="0"/>
              <a:t> – when a FORCED vibration matches an object’s natural frequency thus producing vibration, sound, or even damage.</a:t>
            </a:r>
          </a:p>
        </p:txBody>
      </p:sp>
      <p:pic>
        <p:nvPicPr>
          <p:cNvPr id="15364" name="Picture 4" descr="scet_02_img0182"/>
          <p:cNvPicPr>
            <a:picLocks noChangeAspect="1" noChangeArrowheads="1"/>
          </p:cNvPicPr>
          <p:nvPr/>
        </p:nvPicPr>
        <p:blipFill>
          <a:blip r:embed="rId2" cstate="print"/>
          <a:srcRect/>
          <a:stretch>
            <a:fillRect/>
          </a:stretch>
        </p:blipFill>
        <p:spPr bwMode="auto">
          <a:xfrm>
            <a:off x="5105400" y="3200400"/>
            <a:ext cx="2743200" cy="2743200"/>
          </a:xfrm>
          <a:prstGeom prst="rect">
            <a:avLst/>
          </a:prstGeom>
          <a:noFill/>
        </p:spPr>
      </p:pic>
      <p:sp>
        <p:nvSpPr>
          <p:cNvPr id="15365" name="Rectangle 5"/>
          <p:cNvSpPr>
            <a:spLocks noChangeArrowheads="1"/>
          </p:cNvSpPr>
          <p:nvPr/>
        </p:nvSpPr>
        <p:spPr bwMode="auto">
          <a:xfrm>
            <a:off x="381000" y="3429000"/>
            <a:ext cx="4572000" cy="2563813"/>
          </a:xfrm>
          <a:prstGeom prst="rect">
            <a:avLst/>
          </a:prstGeom>
          <a:noFill/>
          <a:ln w="9525">
            <a:noFill/>
            <a:miter lim="800000"/>
            <a:headEnd/>
            <a:tailEnd/>
          </a:ln>
          <a:effectLst/>
        </p:spPr>
        <p:txBody>
          <a:bodyPr anchor="ctr">
            <a:spAutoFit/>
          </a:bodyPr>
          <a:lstStyle/>
          <a:p>
            <a:r>
              <a:rPr lang="en-US" dirty="0"/>
              <a:t>One example of this involves shattering a wine glass by hitting a musical note that is on the same frequency as the natural frequency of the glass. (Natural frequency depends on the size, shape, and composition of the object in question.) Because the frequencies resonate, or are in sync with one another, maximum energy transfer is possible.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228600"/>
            <a:ext cx="7467600" cy="1143000"/>
          </a:xfrm>
        </p:spPr>
        <p:txBody>
          <a:bodyPr/>
          <a:lstStyle/>
          <a:p>
            <a:r>
              <a:rPr lang="en-US" dirty="0"/>
              <a:t>Sound Waves</a:t>
            </a:r>
          </a:p>
        </p:txBody>
      </p:sp>
      <p:sp>
        <p:nvSpPr>
          <p:cNvPr id="16387" name="Rectangle 3"/>
          <p:cNvSpPr>
            <a:spLocks noGrp="1" noChangeArrowheads="1"/>
          </p:cNvSpPr>
          <p:nvPr>
            <p:ph sz="quarter" idx="1"/>
          </p:nvPr>
        </p:nvSpPr>
        <p:spPr>
          <a:xfrm>
            <a:off x="381000" y="990600"/>
            <a:ext cx="8229600" cy="4530725"/>
          </a:xfrm>
        </p:spPr>
        <p:txBody>
          <a:bodyPr>
            <a:normAutofit lnSpcReduction="10000"/>
          </a:bodyPr>
          <a:lstStyle/>
          <a:p>
            <a:pPr>
              <a:lnSpc>
                <a:spcPct val="90000"/>
              </a:lnSpc>
              <a:buFont typeface="Wingdings" pitchFamily="2" charset="2"/>
              <a:buNone/>
            </a:pPr>
            <a:r>
              <a:rPr lang="en-US" sz="2100" dirty="0"/>
              <a:t>The production of sound involves setting up a wave in air. To set up a </a:t>
            </a:r>
            <a:r>
              <a:rPr lang="en-US" sz="2100" b="1" dirty="0"/>
              <a:t>CONTINUOUS </a:t>
            </a:r>
            <a:r>
              <a:rPr lang="en-US" sz="2100" dirty="0"/>
              <a:t>sound you will need to set a standing wave pattern</a:t>
            </a:r>
            <a:r>
              <a:rPr lang="en-US" sz="2100" dirty="0" smtClean="0"/>
              <a:t>.</a:t>
            </a:r>
          </a:p>
          <a:p>
            <a:pPr>
              <a:lnSpc>
                <a:spcPct val="90000"/>
              </a:lnSpc>
              <a:buFont typeface="Wingdings" pitchFamily="2" charset="2"/>
              <a:buNone/>
            </a:pPr>
            <a:endParaRPr lang="en-US" sz="2100" dirty="0"/>
          </a:p>
          <a:p>
            <a:pPr>
              <a:lnSpc>
                <a:spcPct val="90000"/>
              </a:lnSpc>
              <a:buFont typeface="Wingdings" pitchFamily="2" charset="2"/>
              <a:buNone/>
            </a:pPr>
            <a:r>
              <a:rPr lang="en-US" sz="2100" b="1" dirty="0"/>
              <a:t>Three LARGE CLASSES of instruments</a:t>
            </a:r>
          </a:p>
          <a:p>
            <a:pPr>
              <a:lnSpc>
                <a:spcPct val="90000"/>
              </a:lnSpc>
            </a:pPr>
            <a:r>
              <a:rPr lang="en-US" sz="2100" dirty="0"/>
              <a:t>Stringed - standing wave is set up in a tightly stretched string</a:t>
            </a:r>
          </a:p>
          <a:p>
            <a:pPr>
              <a:lnSpc>
                <a:spcPct val="90000"/>
              </a:lnSpc>
            </a:pPr>
            <a:r>
              <a:rPr lang="en-US" sz="2100" dirty="0"/>
              <a:t>Percussion - standing wave is produced by the vibration of solid objects</a:t>
            </a:r>
          </a:p>
          <a:p>
            <a:pPr>
              <a:lnSpc>
                <a:spcPct val="90000"/>
              </a:lnSpc>
            </a:pPr>
            <a:r>
              <a:rPr lang="en-US" sz="2100" dirty="0"/>
              <a:t>Wind - standing wave is set up in a column of air that is either OPEN or CLOSED</a:t>
            </a:r>
          </a:p>
          <a:p>
            <a:pPr>
              <a:lnSpc>
                <a:spcPct val="90000"/>
              </a:lnSpc>
              <a:buFont typeface="Wingdings" pitchFamily="2" charset="2"/>
              <a:buNone/>
            </a:pPr>
            <a:endParaRPr lang="en-US" sz="2100" dirty="0"/>
          </a:p>
          <a:p>
            <a:pPr>
              <a:lnSpc>
                <a:spcPct val="90000"/>
              </a:lnSpc>
              <a:buFont typeface="Wingdings" pitchFamily="2" charset="2"/>
              <a:buNone/>
            </a:pPr>
            <a:r>
              <a:rPr lang="en-US" sz="2100" b="1" dirty="0"/>
              <a:t>Factors that influence the speed of </a:t>
            </a:r>
            <a:r>
              <a:rPr lang="en-US" sz="2100" b="1" dirty="0" smtClean="0"/>
              <a:t>sound: </a:t>
            </a:r>
          </a:p>
          <a:p>
            <a:pPr>
              <a:lnSpc>
                <a:spcPct val="90000"/>
              </a:lnSpc>
              <a:buFont typeface="Wingdings" pitchFamily="2" charset="2"/>
              <a:buNone/>
            </a:pPr>
            <a:r>
              <a:rPr lang="en-US" sz="2100" dirty="0" smtClean="0"/>
              <a:t>density </a:t>
            </a:r>
            <a:r>
              <a:rPr lang="en-US" sz="2100" dirty="0"/>
              <a:t>of solids or </a:t>
            </a:r>
            <a:r>
              <a:rPr lang="en-US" sz="2100" dirty="0" smtClean="0"/>
              <a:t>liquid</a:t>
            </a:r>
          </a:p>
          <a:p>
            <a:pPr>
              <a:lnSpc>
                <a:spcPct val="90000"/>
              </a:lnSpc>
              <a:buFont typeface="Wingdings" pitchFamily="2" charset="2"/>
              <a:buNone/>
            </a:pPr>
            <a:r>
              <a:rPr lang="en-US" sz="2100" dirty="0" smtClean="0"/>
              <a:t>TEMPERATURE</a:t>
            </a:r>
            <a:endParaRPr lang="en-US" sz="2100" dirty="0"/>
          </a:p>
        </p:txBody>
      </p:sp>
      <p:pic>
        <p:nvPicPr>
          <p:cNvPr id="16388" name="Picture 4"/>
          <p:cNvPicPr>
            <a:picLocks noChangeAspect="1" noChangeArrowheads="1"/>
          </p:cNvPicPr>
          <p:nvPr/>
        </p:nvPicPr>
        <p:blipFill>
          <a:blip r:embed="rId2" cstate="print"/>
          <a:srcRect/>
          <a:stretch>
            <a:fillRect/>
          </a:stretch>
        </p:blipFill>
        <p:spPr bwMode="auto">
          <a:xfrm>
            <a:off x="3124200" y="5334000"/>
            <a:ext cx="4572000" cy="1116013"/>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3761</TotalTime>
  <Words>832</Words>
  <Application>Microsoft Office PowerPoint</Application>
  <PresentationFormat>On-screen Show (4:3)</PresentationFormat>
  <Paragraphs>71</Paragraphs>
  <Slides>17</Slides>
  <Notes>0</Notes>
  <HiddenSlides>4</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4" baseType="lpstr">
      <vt:lpstr>Arial</vt:lpstr>
      <vt:lpstr>Garamond</vt:lpstr>
      <vt:lpstr>Times New Roman</vt:lpstr>
      <vt:lpstr>Wingdings</vt:lpstr>
      <vt:lpstr>Oriel</vt:lpstr>
      <vt:lpstr>Paint Shop Pro Image</vt:lpstr>
      <vt:lpstr>Microsoft Equation 3.0</vt:lpstr>
      <vt:lpstr>Waves and Sound</vt:lpstr>
      <vt:lpstr>What is a wave</vt:lpstr>
      <vt:lpstr>Two types of Waves</vt:lpstr>
      <vt:lpstr>Two types of Waves</vt:lpstr>
      <vt:lpstr>Wave Speed</vt:lpstr>
      <vt:lpstr>Example</vt:lpstr>
      <vt:lpstr>Standing Waves</vt:lpstr>
      <vt:lpstr>Sound Waves</vt:lpstr>
      <vt:lpstr>Sound Waves</vt:lpstr>
      <vt:lpstr>Closed Pipes</vt:lpstr>
      <vt:lpstr>Closed Pipes - Harmonics</vt:lpstr>
      <vt:lpstr>Closed Pipes - Harmonics</vt:lpstr>
      <vt:lpstr>Open Pipes</vt:lpstr>
      <vt:lpstr>Open Pipes - Harmonics</vt:lpstr>
      <vt:lpstr>Open pipes - Harmonics</vt:lpstr>
      <vt:lpstr>Example</vt:lpstr>
      <vt:lpstr>Example</vt:lpstr>
    </vt:vector>
  </TitlesOfParts>
  <Company>OCPS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Waves and Sound</dc:title>
  <dc:creator>Kenneth Bowles</dc:creator>
  <cp:lastModifiedBy>mshull</cp:lastModifiedBy>
  <cp:revision>9</cp:revision>
  <dcterms:created xsi:type="dcterms:W3CDTF">2009-02-22T21:11:42Z</dcterms:created>
  <dcterms:modified xsi:type="dcterms:W3CDTF">2016-04-06T14:01:40Z</dcterms:modified>
</cp:coreProperties>
</file>