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59" r:id="rId4"/>
    <p:sldId id="267" r:id="rId5"/>
    <p:sldId id="268" r:id="rId6"/>
    <p:sldId id="261" r:id="rId7"/>
    <p:sldId id="269" r:id="rId8"/>
    <p:sldId id="263" r:id="rId9"/>
    <p:sldId id="270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rDunk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1-28T12:20:19.903" idx="2">
    <p:pos x="10" y="10"/>
    <p:text>start p4, p5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44A24B4C-D4E2-4F61-91CD-6D4E6C7A2B95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5BF36-A2AE-4DAB-A86E-5430CD4088ED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B0561-C303-4BAB-A77D-CB6DA558F2E7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F35F4494-E3B4-403F-B8E6-EE66B124FAE5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357E0-8951-4A4D-8218-94013028168A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435B9-C914-4114-B2B2-915644E7A2C4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F47D7-7A60-4C7C-856D-D388D7F67374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38939-4CE4-48ED-A786-B2A14B729E6C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D0DE4-30AF-4251-8C50-661BDB8D2B58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86D1B-5023-49E8-BC07-E421013134D7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16D6C-0589-4890-8988-D9FA5E6E368E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09F8B-8E05-4A36-B61B-E774B0EF8B43}" type="slidenum">
              <a:rPr lang="en-US">
                <a:solidFill>
                  <a:srgbClr val="336666"/>
                </a:solidFill>
              </a:rPr>
              <a:pPr/>
              <a:t>‹#›</a:t>
            </a:fld>
            <a:endParaRPr lang="en-US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 bright="58000" contrast="-57000"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2D3CAF7-C739-4F64-98EF-8917D6559FDD}" type="slidenum">
              <a:rPr lang="en-US">
                <a:solidFill>
                  <a:srgbClr val="3366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6666"/>
              </a:solidFill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66"/>
              </a:solidFill>
            </a:endParaRP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Simple Harmonic Motion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 of a Mass-Spring System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r>
              <a:rPr lang="en-US" sz="2600" dirty="0"/>
              <a:t>period of a mass-spring system depends on mass and the spring constant</a:t>
            </a:r>
          </a:p>
          <a:p>
            <a:pPr>
              <a:buFont typeface="Wingdings" pitchFamily="2" charset="2"/>
              <a:buNone/>
            </a:pPr>
            <a:endParaRPr lang="en-US" sz="2600" b="1" dirty="0"/>
          </a:p>
          <a:p>
            <a:pPr>
              <a:buFont typeface="Wingdings" pitchFamily="2" charset="2"/>
              <a:buNone/>
            </a:pPr>
            <a:endParaRPr lang="en-US" sz="2600" b="1" dirty="0"/>
          </a:p>
          <a:p>
            <a:pPr>
              <a:buFont typeface="Wingdings" pitchFamily="2" charset="2"/>
              <a:buNone/>
            </a:pPr>
            <a:endParaRPr lang="en-US" sz="2600" b="1" dirty="0"/>
          </a:p>
          <a:p>
            <a:r>
              <a:rPr lang="en-US" sz="2600" dirty="0"/>
              <a:t>notice that only the mass and the spring constant affect the period of a spring; period is independent of amplitude (only for springs that obey Hooke’s Law) </a:t>
            </a:r>
          </a:p>
        </p:txBody>
      </p:sp>
      <p:pic>
        <p:nvPicPr>
          <p:cNvPr id="4915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755" t="38557" r="67543" b="46774"/>
          <a:stretch>
            <a:fillRect/>
          </a:stretch>
        </p:blipFill>
        <p:spPr>
          <a:xfrm>
            <a:off x="3048000" y="2786063"/>
            <a:ext cx="3429000" cy="11763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a Pendulum and an Oscillating Spring</a:t>
            </a:r>
          </a:p>
        </p:txBody>
      </p:sp>
      <p:pic>
        <p:nvPicPr>
          <p:cNvPr id="5018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727200"/>
            <a:ext cx="7620000" cy="5080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010400" cy="1527175"/>
          </a:xfrm>
        </p:spPr>
        <p:txBody>
          <a:bodyPr/>
          <a:lstStyle/>
          <a:p>
            <a:pPr algn="ctr"/>
            <a:r>
              <a:rPr lang="en-US" dirty="0"/>
              <a:t>Simple Pendulum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dirty="0"/>
              <a:t>pendulum –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onsists </a:t>
            </a:r>
            <a:r>
              <a:rPr lang="en-US" dirty="0"/>
              <a:t>of a mass (called a bob) that is attached to a fixed string; </a:t>
            </a:r>
            <a:r>
              <a:rPr lang="en-US" dirty="0" smtClean="0"/>
              <a:t>	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ssume that: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mass of the bob is </a:t>
            </a:r>
            <a:r>
              <a:rPr lang="en-US" dirty="0" smtClean="0"/>
              <a:t>concentrated at </a:t>
            </a:r>
            <a:r>
              <a:rPr lang="en-US" dirty="0"/>
              <a:t>a point at the center of mass of the bob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mass of the string is negligible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disregard </a:t>
            </a:r>
            <a:r>
              <a:rPr lang="en-US" dirty="0"/>
              <a:t>friction and air resistance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Pendulum</a:t>
            </a:r>
          </a:p>
        </p:txBody>
      </p:sp>
      <p:pic>
        <p:nvPicPr>
          <p:cNvPr id="4301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371600"/>
            <a:ext cx="5181600" cy="51689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848600" cy="723900"/>
          </a:xfrm>
        </p:spPr>
        <p:txBody>
          <a:bodyPr/>
          <a:lstStyle/>
          <a:p>
            <a:r>
              <a:rPr lang="en-US" sz="2800" dirty="0" smtClean="0"/>
              <a:t>Conservation of energy in Springs</a:t>
            </a:r>
            <a:endParaRPr lang="en-US" sz="2800" dirty="0"/>
          </a:p>
        </p:txBody>
      </p:sp>
      <p:pic>
        <p:nvPicPr>
          <p:cNvPr id="4" name="Picture 4" descr="sshm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8167834" cy="3649800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295400"/>
            <a:ext cx="975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tabLst/>
              <a:defRPr/>
            </a:pPr>
            <a:r>
              <a:rPr lang="en-US" sz="2000" kern="0" dirty="0">
                <a:solidFill>
                  <a:schemeClr val="tx2"/>
                </a:solidFill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small amplitude angles (less than 15°), a pendulum exhibits SHM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tabLst/>
              <a:defRPr/>
            </a:pPr>
            <a:r>
              <a:rPr lang="en-US" sz="2000" kern="0" dirty="0">
                <a:solidFill>
                  <a:schemeClr val="tx2"/>
                </a:solidFill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maximum displacement from equilibrium, a pendulum bob has maximum potential energy; at equilibrium, this PE has been converted to KE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  <a:tabLst/>
              <a:defRPr/>
            </a:pPr>
            <a:r>
              <a:rPr lang="en-US" sz="2000" kern="0" dirty="0">
                <a:solidFill>
                  <a:srgbClr val="C00000"/>
                </a:solidFill>
              </a:rPr>
              <a:t>A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mplitude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the maximum displacement from equilibrium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1"/>
            <a:ext cx="8534400" cy="800100"/>
          </a:xfrm>
        </p:spPr>
        <p:txBody>
          <a:bodyPr/>
          <a:lstStyle/>
          <a:p>
            <a:r>
              <a:rPr lang="en-US" dirty="0"/>
              <a:t>Springs are like Waves and Circles</a:t>
            </a:r>
          </a:p>
        </p:txBody>
      </p:sp>
      <p:pic>
        <p:nvPicPr>
          <p:cNvPr id="24580" name="Picture 4" descr="ssh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95400"/>
            <a:ext cx="5181600" cy="2805113"/>
          </a:xfrm>
          <a:prstGeom prst="rect">
            <a:avLst/>
          </a:prstGeo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191000" y="990600"/>
            <a:ext cx="40544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amplitude</a:t>
            </a:r>
            <a:r>
              <a:rPr lang="en-US" dirty="0"/>
              <a:t>, A, of a wave is the same as the displacement ,x, of a spring. Both are in meters.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H="1">
            <a:off x="3200400" y="1676400"/>
            <a:ext cx="914400" cy="60960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752600" y="12954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CREST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133600" y="1600200"/>
            <a:ext cx="0" cy="45720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879725" y="4227513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Trough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3276600" y="3962400"/>
            <a:ext cx="0" cy="38100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080125" y="25511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Equilibrium Line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5715000" y="2743200"/>
            <a:ext cx="381000" cy="152400"/>
          </a:xfrm>
          <a:prstGeom prst="line">
            <a:avLst/>
          </a:prstGeom>
          <a:noFill/>
          <a:ln w="2540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495800" y="4114800"/>
            <a:ext cx="44354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Period</a:t>
            </a:r>
            <a:r>
              <a:rPr lang="en-US" dirty="0"/>
              <a:t>, T, is the time for one revolution or in the case of springs the time for ONE COMPLETE oscillation (One crest and trough). Oscillations could also be called vibrations and </a:t>
            </a:r>
            <a:r>
              <a:rPr lang="en-US" dirty="0">
                <a:solidFill>
                  <a:srgbClr val="FF0000"/>
                </a:solidFill>
              </a:rPr>
              <a:t>cycles.</a:t>
            </a:r>
            <a:r>
              <a:rPr lang="en-US" dirty="0"/>
              <a:t> In the wave above we have 1.75 cycles or waves or vibrations or oscillations. 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822325" y="4684713"/>
            <a:ext cx="35210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T</a:t>
            </a:r>
            <a:r>
              <a:rPr lang="en-US" b="1" baseline="-25000">
                <a:solidFill>
                  <a:srgbClr val="FF0000"/>
                </a:solidFill>
              </a:rPr>
              <a:t>s</a:t>
            </a:r>
            <a:r>
              <a:rPr lang="en-US" b="1">
                <a:solidFill>
                  <a:srgbClr val="FF0000"/>
                </a:solidFill>
              </a:rPr>
              <a:t>=sec/cycle.</a:t>
            </a:r>
            <a:r>
              <a:rPr lang="en-US"/>
              <a:t> Let’s assume that the wave crosses the equilibrium line in one second intervals. T =3.5 seconds/1.75 cycles. </a:t>
            </a:r>
            <a:r>
              <a:rPr lang="en-US">
                <a:solidFill>
                  <a:srgbClr val="FF0000"/>
                </a:solidFill>
              </a:rPr>
              <a:t>T = 2 sec.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3" grpId="0" animBg="1"/>
      <p:bldP spid="24584" grpId="0"/>
      <p:bldP spid="24586" grpId="0" animBg="1"/>
      <p:bldP spid="24587" grpId="0"/>
      <p:bldP spid="24588" grpId="0" animBg="1"/>
      <p:bldP spid="24589" grpId="0"/>
      <p:bldP spid="24590" grpId="0" animBg="1"/>
      <p:bldP spid="24591" grpId="0"/>
      <p:bldP spid="245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 and Frequency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114800"/>
          </a:xfrm>
        </p:spPr>
        <p:txBody>
          <a:bodyPr/>
          <a:lstStyle/>
          <a:p>
            <a:r>
              <a:rPr lang="en-US" dirty="0"/>
              <a:t>period (T) – the time, in seconds, to execute one complete cycle of motion; units are seconds per 1 cycle</a:t>
            </a:r>
          </a:p>
          <a:p>
            <a:r>
              <a:rPr lang="en-US" dirty="0"/>
              <a:t>frequency (f) – the number of complete cycles of motion that occur in one second; units are cycles per 1 second  (also called hertz)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010400" cy="1527175"/>
          </a:xfrm>
        </p:spPr>
        <p:txBody>
          <a:bodyPr/>
          <a:lstStyle/>
          <a:p>
            <a:r>
              <a:rPr lang="en-US" dirty="0" smtClean="0"/>
              <a:t>Frequency and period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8382000" cy="175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/>
              <a:t>The </a:t>
            </a:r>
            <a:r>
              <a:rPr lang="en-US" sz="2600" b="1" dirty="0">
                <a:solidFill>
                  <a:srgbClr val="FF0000"/>
                </a:solidFill>
              </a:rPr>
              <a:t>FREQUENCY</a:t>
            </a:r>
            <a:r>
              <a:rPr lang="en-US" sz="2600" dirty="0"/>
              <a:t> of a wave is the inverse of the PERIOD. That means that the frequency is the #cycles per sec. The commonly used unit is HERTZ(HZ).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38200" y="3124200"/>
          <a:ext cx="7239000" cy="2801938"/>
        </p:xfrm>
        <a:graphic>
          <a:graphicData uri="http://schemas.openxmlformats.org/presentationml/2006/ole">
            <p:oleObj spid="_x0000_s1026" name="Equation" r:id="rId3" imgW="3314520" imgH="1282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Period of a Simple Pendulum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3124200"/>
            <a:ext cx="70104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2600"/>
          </a:p>
          <a:p>
            <a:r>
              <a:rPr lang="en-US" sz="2600"/>
              <a:t>notice that only length of the string and the value for free-fall acceleration affect the period of the pendulum; period is independent of the mass of the bob or the amplitude</a:t>
            </a:r>
          </a:p>
        </p:txBody>
      </p:sp>
      <p:pic>
        <p:nvPicPr>
          <p:cNvPr id="4813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2370" t="37209" r="64444" b="44186"/>
          <a:stretch>
            <a:fillRect/>
          </a:stretch>
        </p:blipFill>
        <p:spPr>
          <a:xfrm>
            <a:off x="2590800" y="1676400"/>
            <a:ext cx="4267200" cy="1714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010400" cy="1527175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1371600"/>
            <a:ext cx="5791200" cy="160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A visitor to a lighthouse wishes to determine the height of the tower. She ties a spool of thread to a small rock to make a simple pendulum, which she hangs down the center of a spiral staircase of the tower. The period of oscillation is 9.40 s. What is the height of the tower?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19400" y="3200400"/>
          <a:ext cx="5410200" cy="2052638"/>
        </p:xfrm>
        <a:graphic>
          <a:graphicData uri="http://schemas.openxmlformats.org/presentationml/2006/ole">
            <p:oleObj spid="_x0000_s2050" name="Equation" r:id="rId3" imgW="2476440" imgH="939600" progId="Equation.3">
              <p:embed/>
            </p:oleObj>
          </a:graphicData>
        </a:graphic>
      </p:graphicFrame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81200"/>
            <a:ext cx="187801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4419600" y="5562600"/>
            <a:ext cx="2635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 = Height = 21.93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/>
    </p:bld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441</Words>
  <Application>Microsoft Office PowerPoint</Application>
  <PresentationFormat>On-screen Show (4:3)</PresentationFormat>
  <Paragraphs>38</Paragraphs>
  <Slides>11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Echo</vt:lpstr>
      <vt:lpstr>Equation</vt:lpstr>
      <vt:lpstr>Simple Harmonic Motion</vt:lpstr>
      <vt:lpstr>Simple Pendulum</vt:lpstr>
      <vt:lpstr>Simple Pendulum</vt:lpstr>
      <vt:lpstr>Conservation of energy in Springs</vt:lpstr>
      <vt:lpstr>Springs are like Waves and Circles</vt:lpstr>
      <vt:lpstr>Period and Frequency</vt:lpstr>
      <vt:lpstr>Frequency and period</vt:lpstr>
      <vt:lpstr>Period of a Simple Pendulum</vt:lpstr>
      <vt:lpstr>Example</vt:lpstr>
      <vt:lpstr>Period of a Mass-Spring System</vt:lpstr>
      <vt:lpstr>Comparison of a Pendulum and an Oscillating Spring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Hooke’s Law</dc:title>
  <dc:creator>Mshull</dc:creator>
  <cp:lastModifiedBy>mshull</cp:lastModifiedBy>
  <cp:revision>7</cp:revision>
  <dcterms:created xsi:type="dcterms:W3CDTF">2014-04-25T18:47:58Z</dcterms:created>
  <dcterms:modified xsi:type="dcterms:W3CDTF">2016-03-29T13:18:13Z</dcterms:modified>
</cp:coreProperties>
</file>