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81" r:id="rId4"/>
    <p:sldId id="260" r:id="rId5"/>
    <p:sldId id="283" r:id="rId6"/>
    <p:sldId id="285" r:id="rId7"/>
    <p:sldId id="264" r:id="rId8"/>
    <p:sldId id="266" r:id="rId9"/>
    <p:sldId id="284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FFFF"/>
    <a:srgbClr val="FFFF00"/>
    <a:srgbClr val="17597D"/>
    <a:srgbClr val="FFCCCC"/>
    <a:srgbClr val="FFFF99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81" autoAdjust="0"/>
  </p:normalViewPr>
  <p:slideViewPr>
    <p:cSldViewPr snapToGrid="0"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3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1741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741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F472185D-7737-46B6-8BFD-D1DAB5D5624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1A0AE3C6-6FCD-4E93-B0B9-460FF798E32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281113" y="2500313"/>
            <a:ext cx="7543800" cy="2930525"/>
          </a:xfrm>
          <a:effectLst/>
        </p:spPr>
        <p:txBody>
          <a:bodyPr anchor="t"/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282700" y="366713"/>
            <a:ext cx="7564438" cy="1155700"/>
          </a:xfrm>
        </p:spPr>
        <p:txBody>
          <a:bodyPr anchor="b"/>
          <a:lstStyle>
            <a:lvl1pPr marL="0" indent="0" algn="ctr">
              <a:buFont typeface="Monotype Sorts" pitchFamily="2" charset="2"/>
              <a:buNone/>
              <a:defRPr sz="4800" b="1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325646-A12F-4F33-B61C-7C5A29CF6B62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AutoShape 16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AutoShape 17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 flipH="1">
            <a:off x="547688" y="1676400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Oval 20"/>
          <p:cNvSpPr>
            <a:spLocks noChangeArrowheads="1"/>
          </p:cNvSpPr>
          <p:nvPr/>
        </p:nvSpPr>
        <p:spPr bwMode="auto">
          <a:xfrm>
            <a:off x="433388" y="1676400"/>
            <a:ext cx="295275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Oval 22"/>
          <p:cNvSpPr>
            <a:spLocks noChangeArrowheads="1"/>
          </p:cNvSpPr>
          <p:nvPr/>
        </p:nvSpPr>
        <p:spPr bwMode="auto">
          <a:xfrm>
            <a:off x="9236075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96" name="Group 24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3097" name="AutoShape 25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" name="AutoShape 26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" name="AutoShape 27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" name="AutoShape 28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" name="AutoShape 29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" name="AutoShape 30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3" name="Freeform 31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4" name="Freeform 32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" grpId="0" animBg="1"/>
      <p:bldP spid="309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01832-CEFF-425F-9261-4D2BBA2663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E5640-DAAD-4A45-AC38-E1E438E7ED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875F5-2A0C-4A1B-8D8A-16AA5B4188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410F8-5497-455B-875D-5AB96A6B4D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4478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4478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238F4-F8F3-4BD6-B30E-83CD9D255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A45EF-2546-4C8E-AA51-8036CC1E37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98FB2-6B32-456C-9846-97FCAEE74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EB532-F1F6-4B50-B89C-A428574A80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78C6E-AE50-43CF-93F9-B170DB0AD2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8BB0C-D533-4178-A8ED-3F6B2AC6B6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D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7724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4478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255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6395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latin typeface="Arial Narrow" pitchFamily="34" charset="0"/>
              </a:defRPr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29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latin typeface="Arial Narrow" pitchFamily="34" charset="0"/>
              </a:defRPr>
            </a:lvl1pPr>
          </a:lstStyle>
          <a:p>
            <a:fld id="{433E1101-4CE5-4A1E-82E7-201214080EA9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AutoShape 13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AutoShape 14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69" name="Group 21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070" name="AutoShape 2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8" name="AutoShape 30"/>
          <p:cNvSpPr>
            <a:spLocks noChangeArrowheads="1"/>
          </p:cNvSpPr>
          <p:nvPr/>
        </p:nvSpPr>
        <p:spPr bwMode="auto">
          <a:xfrm flipH="1">
            <a:off x="547688" y="7762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b"/>
        <a:defRPr kumimoji="1" sz="3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Clocks" pitchFamily="34" charset="2"/>
        <a:buChar char="'"/>
        <a:defRPr kumimoji="1" sz="3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3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9075" y="2500313"/>
            <a:ext cx="6065838" cy="2930525"/>
          </a:xfrm>
        </p:spPr>
        <p:txBody>
          <a:bodyPr/>
          <a:lstStyle/>
          <a:p>
            <a:pPr marL="1219200" indent="-1219200">
              <a:buFontTx/>
              <a:buAutoNum type="romanUcPeriod"/>
            </a:pPr>
            <a:r>
              <a:rPr lang="en-US" dirty="0" err="1"/>
              <a:t>Stoichiometric</a:t>
            </a:r>
            <a:r>
              <a:rPr lang="en-US" dirty="0"/>
              <a:t> Calculations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sz="4400" b="0" dirty="0"/>
          </a:p>
        </p:txBody>
      </p:sp>
      <p:graphicFrame>
        <p:nvGraphicFramePr>
          <p:cNvPr id="43008" name="Object 2048"/>
          <p:cNvGraphicFramePr>
            <a:graphicFrameLocks noChangeAspect="1"/>
          </p:cNvGraphicFramePr>
          <p:nvPr/>
        </p:nvGraphicFramePr>
        <p:xfrm>
          <a:off x="1295400" y="3352800"/>
          <a:ext cx="3028950" cy="3048000"/>
        </p:xfrm>
        <a:graphic>
          <a:graphicData uri="http://schemas.openxmlformats.org/presentationml/2006/ole">
            <p:oleObj spid="_x0000_s43008" name="Clip" r:id="rId3" imgW="1746360" imgH="1757160" progId="">
              <p:embed/>
            </p:oleObj>
          </a:graphicData>
        </a:graphic>
      </p:graphicFrame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Stoichiometry</a:t>
            </a:r>
            <a:r>
              <a:rPr lang="en-US" dirty="0"/>
              <a:t> – Ch. </a:t>
            </a:r>
            <a:r>
              <a:rPr lang="en-US" dirty="0" smtClean="0"/>
              <a:t>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Line 5"/>
          <p:cNvSpPr>
            <a:spLocks noChangeShapeType="1"/>
          </p:cNvSpPr>
          <p:nvPr/>
        </p:nvSpPr>
        <p:spPr bwMode="auto">
          <a:xfrm flipV="1">
            <a:off x="1150938" y="5389563"/>
            <a:ext cx="5868987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H="1">
            <a:off x="2054225" y="4110038"/>
            <a:ext cx="1588" cy="2563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3886200" y="4108450"/>
            <a:ext cx="0" cy="25638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5556250" y="4043363"/>
            <a:ext cx="1533525" cy="268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 dirty="0">
                <a:latin typeface="Arial" pitchFamily="34" charset="0"/>
              </a:rPr>
              <a:t>63.55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 dirty="0">
                <a:latin typeface="Arial" pitchFamily="34" charset="0"/>
              </a:rPr>
              <a:t>g Cu</a:t>
            </a:r>
          </a:p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 dirty="0">
                <a:latin typeface="Arial" pitchFamily="34" charset="0"/>
              </a:rPr>
              <a:t>1 mol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 dirty="0">
                <a:latin typeface="Arial" pitchFamily="34" charset="0"/>
              </a:rPr>
              <a:t>Cu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D. Stoichiometry Problems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4438" y="1214438"/>
            <a:ext cx="7929562" cy="1508125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3400"/>
              <a:t>How many grams of Cu are required to react with 1.5 L of 0.10M AgNO</a:t>
            </a:r>
            <a:r>
              <a:rPr lang="en-US" sz="3400" baseline="-25000"/>
              <a:t>3</a:t>
            </a:r>
            <a:r>
              <a:rPr lang="en-US" sz="3400"/>
              <a:t>?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066800" y="4043363"/>
            <a:ext cx="8953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1.5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L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058988" y="4043363"/>
            <a:ext cx="1812925" cy="268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.10 mol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AgNO</a:t>
            </a:r>
            <a:r>
              <a:rPr kumimoji="1" lang="en-US" sz="3800" b="0" baseline="-25000">
                <a:latin typeface="Arial" pitchFamily="34" charset="0"/>
              </a:rPr>
              <a:t>3</a:t>
            </a:r>
            <a:endParaRPr kumimoji="1" lang="en-US" sz="3800" b="0">
              <a:latin typeface="Arial" pitchFamily="34" charset="0"/>
            </a:endParaRPr>
          </a:p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1 L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endParaRPr kumimoji="1" lang="en-US" sz="3800" b="0">
              <a:latin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056438" y="4951413"/>
            <a:ext cx="2087562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= 4.8 g</a:t>
            </a:r>
          </a:p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	   Cu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1338263" y="2325688"/>
            <a:ext cx="74676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110000"/>
              </a:lnSpc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Cu + 2AgNO</a:t>
            </a:r>
            <a:r>
              <a:rPr kumimoji="1" lang="en-US" sz="3800" b="0" baseline="-25000">
                <a:latin typeface="Arial" pitchFamily="34" charset="0"/>
              </a:rPr>
              <a:t>3</a:t>
            </a:r>
            <a:r>
              <a:rPr kumimoji="1" lang="en-US" sz="3800" b="0">
                <a:latin typeface="Arial" pitchFamily="34" charset="0"/>
              </a:rPr>
              <a:t> </a:t>
            </a:r>
            <a:r>
              <a:rPr kumimoji="1" lang="en-US" sz="3800" b="0">
                <a:latin typeface="Arial" pitchFamily="34" charset="0"/>
                <a:sym typeface="Symbol" pitchFamily="18" charset="2"/>
              </a:rPr>
              <a:t> 2Ag + Cu(NO</a:t>
            </a:r>
            <a:r>
              <a:rPr kumimoji="1" lang="en-US" sz="3800" b="0" baseline="-25000">
                <a:latin typeface="Arial" pitchFamily="34" charset="0"/>
                <a:sym typeface="Symbol" pitchFamily="18" charset="2"/>
              </a:rPr>
              <a:t>3</a:t>
            </a:r>
            <a:r>
              <a:rPr kumimoji="1" lang="en-US" sz="3800" b="0">
                <a:latin typeface="Arial" pitchFamily="34" charset="0"/>
                <a:sym typeface="Symbol" pitchFamily="18" charset="2"/>
              </a:rPr>
              <a:t>)</a:t>
            </a:r>
            <a:r>
              <a:rPr kumimoji="1" lang="en-US" sz="3800" b="0" baseline="-25000">
                <a:latin typeface="Arial" pitchFamily="34" charset="0"/>
                <a:sym typeface="Symbol" pitchFamily="18" charset="2"/>
              </a:rPr>
              <a:t>2</a:t>
            </a:r>
            <a:r>
              <a:rPr kumimoji="1" lang="en-US" sz="3800" b="0">
                <a:latin typeface="Arial" pitchFamily="34" charset="0"/>
              </a:rPr>
              <a:t> 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3896673" y="4009765"/>
            <a:ext cx="1727200" cy="268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 dirty="0">
                <a:latin typeface="Arial" pitchFamily="34" charset="0"/>
              </a:rPr>
              <a:t>1 mol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 dirty="0">
                <a:latin typeface="Arial" pitchFamily="34" charset="0"/>
              </a:rPr>
              <a:t>Cu</a:t>
            </a:r>
          </a:p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 dirty="0">
                <a:latin typeface="Arial" pitchFamily="34" charset="0"/>
              </a:rPr>
              <a:t>2 mol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 dirty="0">
                <a:latin typeface="Arial" pitchFamily="34" charset="0"/>
              </a:rPr>
              <a:t>AgNO</a:t>
            </a:r>
            <a:r>
              <a:rPr kumimoji="1" lang="en-US" sz="3800" b="0" baseline="-25000" dirty="0">
                <a:latin typeface="Arial" pitchFamily="34" charset="0"/>
              </a:rPr>
              <a:t>3</a:t>
            </a:r>
            <a:endParaRPr kumimoji="1" lang="en-US" sz="3800" b="0" dirty="0">
              <a:latin typeface="Arial" pitchFamily="34" charset="0"/>
            </a:endParaRPr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5588000" y="4110038"/>
            <a:ext cx="0" cy="2563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12" name="Group 28"/>
          <p:cNvGrpSpPr>
            <a:grpSpLocks/>
          </p:cNvGrpSpPr>
          <p:nvPr/>
        </p:nvGrpSpPr>
        <p:grpSpPr bwMode="auto">
          <a:xfrm>
            <a:off x="2251075" y="4178300"/>
            <a:ext cx="3165475" cy="2474913"/>
            <a:chOff x="1418" y="2448"/>
            <a:chExt cx="1994" cy="1559"/>
          </a:xfrm>
        </p:grpSpPr>
        <p:sp>
          <p:nvSpPr>
            <p:cNvPr id="16397" name="Line 13"/>
            <p:cNvSpPr>
              <a:spLocks noChangeShapeType="1"/>
            </p:cNvSpPr>
            <p:nvPr/>
          </p:nvSpPr>
          <p:spPr bwMode="auto">
            <a:xfrm flipH="1">
              <a:off x="1418" y="2448"/>
              <a:ext cx="906" cy="6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5" name="Line 21"/>
            <p:cNvSpPr>
              <a:spLocks noChangeShapeType="1"/>
            </p:cNvSpPr>
            <p:nvPr/>
          </p:nvSpPr>
          <p:spPr bwMode="auto">
            <a:xfrm flipH="1">
              <a:off x="2506" y="3367"/>
              <a:ext cx="906" cy="6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413" name="Group 29"/>
          <p:cNvGrpSpPr>
            <a:grpSpLocks/>
          </p:cNvGrpSpPr>
          <p:nvPr/>
        </p:nvGrpSpPr>
        <p:grpSpPr bwMode="auto">
          <a:xfrm>
            <a:off x="4205288" y="4264025"/>
            <a:ext cx="2811462" cy="2400300"/>
            <a:chOff x="2649" y="2502"/>
            <a:chExt cx="1771" cy="1512"/>
          </a:xfrm>
        </p:grpSpPr>
        <p:sp>
          <p:nvSpPr>
            <p:cNvPr id="16406" name="Line 22"/>
            <p:cNvSpPr>
              <a:spLocks noChangeShapeType="1"/>
            </p:cNvSpPr>
            <p:nvPr/>
          </p:nvSpPr>
          <p:spPr bwMode="auto">
            <a:xfrm flipH="1">
              <a:off x="2649" y="2502"/>
              <a:ext cx="775" cy="55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8" name="Line 24"/>
            <p:cNvSpPr>
              <a:spLocks noChangeShapeType="1"/>
            </p:cNvSpPr>
            <p:nvPr/>
          </p:nvSpPr>
          <p:spPr bwMode="auto">
            <a:xfrm flipH="1">
              <a:off x="3645" y="3459"/>
              <a:ext cx="775" cy="55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411" name="Group 27"/>
          <p:cNvGrpSpPr>
            <a:grpSpLocks/>
          </p:cNvGrpSpPr>
          <p:nvPr/>
        </p:nvGrpSpPr>
        <p:grpSpPr bwMode="auto">
          <a:xfrm>
            <a:off x="1249363" y="4813300"/>
            <a:ext cx="2165350" cy="1204913"/>
            <a:chOff x="787" y="2848"/>
            <a:chExt cx="1364" cy="759"/>
          </a:xfrm>
        </p:grpSpPr>
        <p:sp>
          <p:nvSpPr>
            <p:cNvPr id="16409" name="Line 25"/>
            <p:cNvSpPr>
              <a:spLocks noChangeShapeType="1"/>
            </p:cNvSpPr>
            <p:nvPr/>
          </p:nvSpPr>
          <p:spPr bwMode="auto">
            <a:xfrm flipH="1">
              <a:off x="1853" y="3390"/>
              <a:ext cx="298" cy="21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0" name="Line 26"/>
            <p:cNvSpPr>
              <a:spLocks noChangeShapeType="1"/>
            </p:cNvSpPr>
            <p:nvPr/>
          </p:nvSpPr>
          <p:spPr bwMode="auto">
            <a:xfrm flipH="1">
              <a:off x="787" y="2848"/>
              <a:ext cx="298" cy="21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1458913" y="2973388"/>
            <a:ext cx="890587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400" b="0">
                <a:solidFill>
                  <a:srgbClr val="FFFF99"/>
                </a:solidFill>
                <a:latin typeface="Arial" pitchFamily="34" charset="0"/>
              </a:rPr>
              <a:t>? g</a:t>
            </a:r>
            <a:endParaRPr kumimoji="1" lang="en-US" sz="3400" b="0">
              <a:latin typeface="Arial" pitchFamily="34" charset="0"/>
            </a:endParaRPr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2749550" y="2962275"/>
            <a:ext cx="1528763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400" b="0">
                <a:solidFill>
                  <a:srgbClr val="FFFF99"/>
                </a:solidFill>
                <a:latin typeface="Arial" pitchFamily="34" charset="0"/>
              </a:rPr>
              <a:t>1.5L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400" b="0">
                <a:solidFill>
                  <a:srgbClr val="FFFF99"/>
                </a:solidFill>
                <a:latin typeface="Arial" pitchFamily="34" charset="0"/>
              </a:rPr>
              <a:t>0.10</a:t>
            </a:r>
            <a:r>
              <a:rPr kumimoji="1" lang="en-US" sz="3400" b="0" i="1">
                <a:solidFill>
                  <a:srgbClr val="FFFF99"/>
                </a:solidFill>
                <a:latin typeface="Arial" pitchFamily="34" charset="0"/>
              </a:rPr>
              <a:t>M</a:t>
            </a:r>
            <a:endParaRPr kumimoji="1" lang="en-US" sz="3400" b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0" grpId="0" autoUpdateAnimBg="0"/>
      <p:bldP spid="16388" grpId="0" autoUpdateAnimBg="0"/>
      <p:bldP spid="16391" grpId="0" autoUpdateAnimBg="0"/>
      <p:bldP spid="16392" grpId="0" autoUpdateAnimBg="0"/>
      <p:bldP spid="16393" grpId="0" autoUpdateAnimBg="0"/>
      <p:bldP spid="16395" grpId="0" autoUpdateAnimBg="0"/>
      <p:bldP spid="16414" grpId="0" autoUpdateAnimBg="0"/>
      <p:bldP spid="1641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Proportional Relationships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4775" y="4005263"/>
            <a:ext cx="7408863" cy="1106487"/>
          </a:xfrm>
        </p:spPr>
        <p:txBody>
          <a:bodyPr/>
          <a:lstStyle/>
          <a:p>
            <a:pPr marL="339725" indent="-339725">
              <a:lnSpc>
                <a:spcPct val="90000"/>
              </a:lnSpc>
              <a:spcBef>
                <a:spcPct val="0"/>
              </a:spcBef>
            </a:pPr>
            <a:r>
              <a:rPr lang="en-US" sz="3400" dirty="0"/>
              <a:t>I have 5 eggs.  How many cookies can I make?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776788" y="1447800"/>
            <a:ext cx="4278312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000" b="0" dirty="0">
                <a:solidFill>
                  <a:srgbClr val="FFFF99"/>
                </a:solidFill>
                <a:latin typeface="Arial" pitchFamily="34" charset="0"/>
              </a:rPr>
              <a:t>3/4 c. brown sugar</a:t>
            </a:r>
          </a:p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000" b="0" dirty="0">
                <a:solidFill>
                  <a:srgbClr val="FFFF99"/>
                </a:solidFill>
                <a:latin typeface="Arial" pitchFamily="34" charset="0"/>
              </a:rPr>
              <a:t>1 tsp vanilla extract</a:t>
            </a:r>
          </a:p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000" b="0" dirty="0">
                <a:solidFill>
                  <a:srgbClr val="FFFF99"/>
                </a:solidFill>
                <a:latin typeface="Arial" pitchFamily="34" charset="0"/>
              </a:rPr>
              <a:t>2 eggs</a:t>
            </a:r>
          </a:p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000" b="0" dirty="0">
                <a:solidFill>
                  <a:srgbClr val="FFFF99"/>
                </a:solidFill>
                <a:latin typeface="Arial" pitchFamily="34" charset="0"/>
              </a:rPr>
              <a:t>2 c. chocolate chips</a:t>
            </a:r>
          </a:p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000" b="0" dirty="0">
                <a:solidFill>
                  <a:srgbClr val="FFFF99"/>
                </a:solidFill>
                <a:latin typeface="Arial" pitchFamily="34" charset="0"/>
              </a:rPr>
              <a:t>Makes 5 dozen cookies.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371600" y="1447800"/>
            <a:ext cx="3430588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000" b="0">
                <a:solidFill>
                  <a:srgbClr val="FFFF99"/>
                </a:solidFill>
                <a:latin typeface="Arial" pitchFamily="34" charset="0"/>
              </a:rPr>
              <a:t>2 1/4 c. flour</a:t>
            </a:r>
          </a:p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000" b="0">
                <a:solidFill>
                  <a:srgbClr val="FFFF99"/>
                </a:solidFill>
                <a:latin typeface="Arial" pitchFamily="34" charset="0"/>
              </a:rPr>
              <a:t>1 tsp. baking soda</a:t>
            </a:r>
          </a:p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000" b="0">
                <a:solidFill>
                  <a:srgbClr val="FFFF99"/>
                </a:solidFill>
                <a:latin typeface="Arial" pitchFamily="34" charset="0"/>
              </a:rPr>
              <a:t>1 tsp. salt</a:t>
            </a:r>
          </a:p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000" b="0">
                <a:solidFill>
                  <a:srgbClr val="FFFF99"/>
                </a:solidFill>
                <a:latin typeface="Arial" pitchFamily="34" charset="0"/>
              </a:rPr>
              <a:t>1 c. butter</a:t>
            </a:r>
          </a:p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000" b="0">
                <a:solidFill>
                  <a:srgbClr val="FFFF99"/>
                </a:solidFill>
                <a:latin typeface="Arial" pitchFamily="34" charset="0"/>
              </a:rPr>
              <a:t>3/4 c. sugar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374775" y="5413375"/>
            <a:ext cx="20796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400" b="0">
                <a:latin typeface="Arial" pitchFamily="34" charset="0"/>
              </a:rPr>
              <a:t>5 eggs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V="1">
            <a:off x="1460500" y="6021388"/>
            <a:ext cx="3168650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3006725" y="5297488"/>
            <a:ext cx="0" cy="14525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3057525" y="5413375"/>
            <a:ext cx="1582738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400" b="0">
                <a:latin typeface="Arial" pitchFamily="34" charset="0"/>
              </a:rPr>
              <a:t>5 doz.</a:t>
            </a:r>
          </a:p>
          <a:p>
            <a:pPr marL="342900" indent="-342900">
              <a:spcBef>
                <a:spcPct val="3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400" b="0">
                <a:latin typeface="Arial" pitchFamily="34" charset="0"/>
              </a:rPr>
              <a:t>2 eggs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4662488" y="5708650"/>
            <a:ext cx="4481512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400" b="0">
                <a:latin typeface="Arial" pitchFamily="34" charset="0"/>
              </a:rPr>
              <a:t>= 12.5 dozen cookies</a:t>
            </a:r>
          </a:p>
        </p:txBody>
      </p:sp>
      <p:grpSp>
        <p:nvGrpSpPr>
          <p:cNvPr id="6159" name="Group 15"/>
          <p:cNvGrpSpPr>
            <a:grpSpLocks/>
          </p:cNvGrpSpPr>
          <p:nvPr/>
        </p:nvGrpSpPr>
        <p:grpSpPr bwMode="auto">
          <a:xfrm>
            <a:off x="2036763" y="5607050"/>
            <a:ext cx="2216150" cy="969963"/>
            <a:chOff x="1671" y="3436"/>
            <a:chExt cx="1396" cy="611"/>
          </a:xfrm>
        </p:grpSpPr>
        <p:sp>
          <p:nvSpPr>
            <p:cNvPr id="6156" name="Line 12"/>
            <p:cNvSpPr>
              <a:spLocks noChangeShapeType="1"/>
            </p:cNvSpPr>
            <p:nvPr/>
          </p:nvSpPr>
          <p:spPr bwMode="auto">
            <a:xfrm flipH="1">
              <a:off x="1671" y="3436"/>
              <a:ext cx="495" cy="17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Line 14"/>
            <p:cNvSpPr>
              <a:spLocks noChangeShapeType="1"/>
            </p:cNvSpPr>
            <p:nvPr/>
          </p:nvSpPr>
          <p:spPr bwMode="auto">
            <a:xfrm flipH="1">
              <a:off x="2572" y="3869"/>
              <a:ext cx="495" cy="17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62" name="Group 18"/>
          <p:cNvGrpSpPr>
            <a:grpSpLocks/>
          </p:cNvGrpSpPr>
          <p:nvPr/>
        </p:nvGrpSpPr>
        <p:grpSpPr bwMode="auto">
          <a:xfrm>
            <a:off x="4524375" y="5106988"/>
            <a:ext cx="4141788" cy="681037"/>
            <a:chOff x="3526" y="3031"/>
            <a:chExt cx="2609" cy="429"/>
          </a:xfrm>
        </p:grpSpPr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 flipH="1">
              <a:off x="3526" y="3213"/>
              <a:ext cx="435" cy="247"/>
            </a:xfrm>
            <a:prstGeom prst="line">
              <a:avLst/>
            </a:prstGeom>
            <a:noFill/>
            <a:ln w="57150">
              <a:solidFill>
                <a:srgbClr val="FFFF99"/>
              </a:solidFill>
              <a:round/>
              <a:headEnd/>
              <a:tailEnd type="stealth" w="med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1" name="Text Box 17"/>
            <p:cNvSpPr txBox="1">
              <a:spLocks noChangeArrowheads="1"/>
            </p:cNvSpPr>
            <p:nvPr/>
          </p:nvSpPr>
          <p:spPr bwMode="auto">
            <a:xfrm>
              <a:off x="3969" y="3031"/>
              <a:ext cx="21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>
                  <a:solidFill>
                    <a:srgbClr val="FFFF99"/>
                  </a:solidFill>
                  <a:latin typeface="Arial" pitchFamily="34" charset="0"/>
                </a:rPr>
                <a:t>Ratio of eggs to cookies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6150" grpId="0" autoUpdateAnimBg="0"/>
      <p:bldP spid="6151" grpId="0" animBg="1"/>
      <p:bldP spid="6152" grpId="0" animBg="1"/>
      <p:bldP spid="6153" grpId="0" autoUpdateAnimBg="0"/>
      <p:bldP spid="615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Proportional Relationships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400" b="1">
                <a:effectLst>
                  <a:outerShdw blurRad="38100" dist="38100" dir="2700000" algn="tl">
                    <a:srgbClr val="000000"/>
                  </a:outerShdw>
                </a:effectLst>
              </a:rPr>
              <a:t>Stoichiometry</a:t>
            </a:r>
            <a:endParaRPr lang="en-US" sz="3400"/>
          </a:p>
          <a:p>
            <a:pPr lvl="1">
              <a:lnSpc>
                <a:spcPct val="90000"/>
              </a:lnSpc>
            </a:pPr>
            <a:r>
              <a:rPr lang="en-US" sz="3400"/>
              <a:t>mass relationships between substances in a chemical reaction</a:t>
            </a:r>
          </a:p>
          <a:p>
            <a:pPr lvl="1">
              <a:lnSpc>
                <a:spcPct val="90000"/>
              </a:lnSpc>
            </a:pPr>
            <a:r>
              <a:rPr lang="en-US" sz="3400"/>
              <a:t>based on the mole ratio</a:t>
            </a:r>
          </a:p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en-US" sz="3400" b="1">
                <a:effectLst>
                  <a:outerShdw blurRad="38100" dist="38100" dir="2700000" algn="tl">
                    <a:srgbClr val="000000"/>
                  </a:outerShdw>
                </a:effectLst>
              </a:rPr>
              <a:t>Mole Ratio</a:t>
            </a:r>
            <a:endParaRPr lang="en-US" sz="3400"/>
          </a:p>
          <a:p>
            <a:pPr lvl="1">
              <a:lnSpc>
                <a:spcPct val="90000"/>
              </a:lnSpc>
            </a:pPr>
            <a:r>
              <a:rPr lang="en-US" sz="3400"/>
              <a:t>indicated by coefficients in a balanced equation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706563" y="5651500"/>
            <a:ext cx="64690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2 Mg + O</a:t>
            </a:r>
            <a:r>
              <a:rPr lang="en-US" sz="5400" baseline="-25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2</a:t>
            </a:r>
            <a:r>
              <a:rPr lang="en-US" sz="5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US" sz="5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Symbol" pitchFamily="18" charset="2"/>
              </a:rPr>
              <a:t> 2 </a:t>
            </a:r>
            <a:r>
              <a:rPr lang="en-US" sz="54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Symbol" pitchFamily="18" charset="2"/>
              </a:rPr>
              <a:t>MgO</a:t>
            </a:r>
            <a:endParaRPr lang="en-US" sz="54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  <p:bldP spid="3482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Stoichiometry Steps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9363" y="1270000"/>
            <a:ext cx="7696200" cy="9144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  <a:tabLst>
                <a:tab pos="3717925" algn="l"/>
              </a:tabLst>
            </a:pPr>
            <a:r>
              <a:rPr lang="en-US" sz="3400"/>
              <a:t>1. Write a balanced equation.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tabLst>
                <a:tab pos="3717925" algn="l"/>
              </a:tabLst>
            </a:pPr>
            <a:r>
              <a:rPr lang="en-US" sz="3400"/>
              <a:t>2. Identify known &amp; unknown.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tabLst>
                <a:tab pos="3717925" algn="l"/>
              </a:tabLst>
            </a:pPr>
            <a:r>
              <a:rPr lang="en-US" sz="3400"/>
              <a:t>3. Line up conversion factors.</a:t>
            </a:r>
          </a:p>
          <a:p>
            <a:pPr lvl="1">
              <a:lnSpc>
                <a:spcPct val="90000"/>
              </a:lnSpc>
              <a:tabLst>
                <a:tab pos="3717925" algn="l"/>
              </a:tabLst>
            </a:pPr>
            <a:r>
              <a:rPr lang="en-US" sz="3400"/>
              <a:t>Mole ratio - 	moles </a:t>
            </a:r>
            <a:r>
              <a:rPr lang="en-US" sz="3400">
                <a:sym typeface="Symbol" pitchFamily="18" charset="2"/>
              </a:rPr>
              <a:t> moles</a:t>
            </a:r>
          </a:p>
          <a:p>
            <a:pPr lvl="1">
              <a:lnSpc>
                <a:spcPct val="90000"/>
              </a:lnSpc>
              <a:tabLst>
                <a:tab pos="3717925" algn="l"/>
              </a:tabLst>
            </a:pPr>
            <a:r>
              <a:rPr lang="en-US" sz="3400">
                <a:sym typeface="Symbol" pitchFamily="18" charset="2"/>
              </a:rPr>
              <a:t>Molar mass -	moles  grams</a:t>
            </a:r>
          </a:p>
          <a:p>
            <a:pPr lvl="1">
              <a:lnSpc>
                <a:spcPct val="90000"/>
              </a:lnSpc>
              <a:tabLst>
                <a:tab pos="3717925" algn="l"/>
              </a:tabLst>
            </a:pPr>
            <a:r>
              <a:rPr lang="en-US" sz="3400">
                <a:sym typeface="Symbol" pitchFamily="18" charset="2"/>
              </a:rPr>
              <a:t>Molarity - 	moles  liters soln</a:t>
            </a:r>
          </a:p>
          <a:p>
            <a:pPr lvl="1">
              <a:lnSpc>
                <a:spcPct val="90000"/>
              </a:lnSpc>
              <a:tabLst>
                <a:tab pos="3717925" algn="l"/>
              </a:tabLst>
            </a:pPr>
            <a:r>
              <a:rPr lang="en-US" sz="3400">
                <a:sym typeface="Symbol" pitchFamily="18" charset="2"/>
              </a:rPr>
              <a:t>Molar volume -	moles  liters gas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903413" y="5319713"/>
            <a:ext cx="69516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 b="0">
                <a:solidFill>
                  <a:schemeClr val="accent1"/>
                </a:solidFill>
                <a:latin typeface="Arial" pitchFamily="34" charset="0"/>
              </a:rPr>
              <a:t>Core step in all stoichiometry problems!!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1247775" y="2927350"/>
            <a:ext cx="7696200" cy="625475"/>
          </a:xfrm>
          <a:prstGeom prst="rect">
            <a:avLst/>
          </a:prstGeom>
          <a:solidFill>
            <a:srgbClr val="17597D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FontTx/>
              <a:buChar char="•"/>
              <a:tabLst>
                <a:tab pos="3432175" algn="l"/>
              </a:tabLst>
            </a:pPr>
            <a:r>
              <a:rPr kumimoji="1" lang="en-US" sz="3400" b="0">
                <a:solidFill>
                  <a:schemeClr val="accent1"/>
                </a:solidFill>
                <a:latin typeface="Arial" pitchFamily="34" charset="0"/>
              </a:rPr>
              <a:t>Mole ratio - 	moles </a:t>
            </a:r>
            <a:r>
              <a:rPr kumimoji="1" lang="en-US" sz="3400" b="0">
                <a:solidFill>
                  <a:schemeClr val="accent1"/>
                </a:solidFill>
                <a:latin typeface="Arial" pitchFamily="34" charset="0"/>
                <a:sym typeface="Symbol" pitchFamily="18" charset="2"/>
              </a:rPr>
              <a:t> moles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1249363" y="5837238"/>
            <a:ext cx="76962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400" b="0">
                <a:latin typeface="Arial" pitchFamily="34" charset="0"/>
              </a:rPr>
              <a:t>4. Check answer.</a:t>
            </a:r>
          </a:p>
        </p:txBody>
      </p:sp>
      <p:sp>
        <p:nvSpPr>
          <p:cNvPr id="8200" name="Freeform 8"/>
          <p:cNvSpPr>
            <a:spLocks/>
          </p:cNvSpPr>
          <p:nvPr/>
        </p:nvSpPr>
        <p:spPr bwMode="auto">
          <a:xfrm>
            <a:off x="1219200" y="3371850"/>
            <a:ext cx="646113" cy="2257425"/>
          </a:xfrm>
          <a:custGeom>
            <a:avLst/>
            <a:gdLst/>
            <a:ahLst/>
            <a:cxnLst>
              <a:cxn ang="0">
                <a:pos x="290" y="0"/>
              </a:cxn>
              <a:cxn ang="0">
                <a:pos x="101" y="263"/>
              </a:cxn>
              <a:cxn ang="0">
                <a:pos x="11" y="674"/>
              </a:cxn>
              <a:cxn ang="0">
                <a:pos x="167" y="1019"/>
              </a:cxn>
              <a:cxn ang="0">
                <a:pos x="407" y="1233"/>
              </a:cxn>
            </a:cxnLst>
            <a:rect l="0" t="0" r="r" b="b"/>
            <a:pathLst>
              <a:path w="407" h="1233">
                <a:moveTo>
                  <a:pt x="290" y="0"/>
                </a:moveTo>
                <a:cubicBezTo>
                  <a:pt x="258" y="44"/>
                  <a:pt x="147" y="151"/>
                  <a:pt x="101" y="263"/>
                </a:cubicBezTo>
                <a:cubicBezTo>
                  <a:pt x="55" y="375"/>
                  <a:pt x="0" y="548"/>
                  <a:pt x="11" y="674"/>
                </a:cubicBezTo>
                <a:cubicBezTo>
                  <a:pt x="22" y="800"/>
                  <a:pt x="101" y="926"/>
                  <a:pt x="167" y="1019"/>
                </a:cubicBezTo>
                <a:cubicBezTo>
                  <a:pt x="233" y="1112"/>
                  <a:pt x="357" y="1189"/>
                  <a:pt x="407" y="1233"/>
                </a:cubicBezTo>
              </a:path>
            </a:pathLst>
          </a:custGeom>
          <a:noFill/>
          <a:ln w="38100">
            <a:solidFill>
              <a:schemeClr val="accent1"/>
            </a:solidFill>
            <a:round/>
            <a:headEnd type="stealth" w="lg" len="lg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2" autoUpdateAnimBg="0"/>
      <p:bldP spid="8201" grpId="0" autoUpdateAnimBg="0"/>
      <p:bldP spid="8203" grpId="0" animBg="1" autoUpdateAnimBg="0"/>
      <p:bldP spid="8204" grpId="0" autoUpdateAnimBg="0"/>
      <p:bldP spid="820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1163638" y="1122363"/>
            <a:ext cx="7780337" cy="3605212"/>
          </a:xfrm>
          <a:prstGeom prst="star24">
            <a:avLst>
              <a:gd name="adj" fmla="val 45491"/>
            </a:avLst>
          </a:prstGeom>
          <a:solidFill>
            <a:schemeClr val="accent1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600" b="0">
                <a:solidFill>
                  <a:schemeClr val="bg2"/>
                </a:solidFill>
                <a:latin typeface="DomCasual BT" pitchFamily="66" charset="0"/>
              </a:rPr>
              <a:t>1 mol of a gas=22.4 L</a:t>
            </a:r>
          </a:p>
          <a:p>
            <a:pPr algn="ctr"/>
            <a:r>
              <a:rPr lang="en-US" sz="6600" b="0">
                <a:solidFill>
                  <a:schemeClr val="bg2"/>
                </a:solidFill>
                <a:latin typeface="DomCasual BT" pitchFamily="66" charset="0"/>
              </a:rPr>
              <a:t>at STP</a:t>
            </a: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Molar Volume at STP</a:t>
            </a:r>
          </a:p>
        </p:txBody>
      </p:sp>
      <p:grpSp>
        <p:nvGrpSpPr>
          <p:cNvPr id="36879" name="Group 15"/>
          <p:cNvGrpSpPr>
            <a:grpSpLocks/>
          </p:cNvGrpSpPr>
          <p:nvPr/>
        </p:nvGrpSpPr>
        <p:grpSpPr bwMode="auto">
          <a:xfrm>
            <a:off x="2219325" y="3859213"/>
            <a:ext cx="6400800" cy="2359025"/>
            <a:chOff x="1352" y="2578"/>
            <a:chExt cx="4032" cy="1486"/>
          </a:xfrm>
        </p:grpSpPr>
        <p:sp>
          <p:nvSpPr>
            <p:cNvPr id="36875" name="Rectangle 11"/>
            <p:cNvSpPr>
              <a:spLocks noChangeArrowheads="1"/>
            </p:cNvSpPr>
            <p:nvPr/>
          </p:nvSpPr>
          <p:spPr bwMode="auto">
            <a:xfrm>
              <a:off x="1352" y="3336"/>
              <a:ext cx="4032" cy="72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rgbClr val="000000"/>
                  </a:solidFill>
                  <a:latin typeface="Comic Sans MS" pitchFamily="66" charset="0"/>
                </a:rPr>
                <a:t>S</a:t>
              </a:r>
              <a:r>
                <a:rPr lang="en-US" sz="2800" b="0">
                  <a:solidFill>
                    <a:srgbClr val="000000"/>
                  </a:solidFill>
                  <a:latin typeface="Comic Sans MS" pitchFamily="66" charset="0"/>
                </a:rPr>
                <a:t>tandard</a:t>
              </a:r>
              <a:r>
                <a:rPr lang="en-US" sz="2800">
                  <a:solidFill>
                    <a:srgbClr val="000000"/>
                  </a:solidFill>
                  <a:latin typeface="Comic Sans MS" pitchFamily="66" charset="0"/>
                </a:rPr>
                <a:t> </a:t>
              </a:r>
              <a:r>
                <a:rPr lang="en-US" sz="3600">
                  <a:solidFill>
                    <a:srgbClr val="000000"/>
                  </a:solidFill>
                  <a:latin typeface="Comic Sans MS" pitchFamily="66" charset="0"/>
                </a:rPr>
                <a:t>T</a:t>
              </a:r>
              <a:r>
                <a:rPr lang="en-US" sz="2800" b="0">
                  <a:solidFill>
                    <a:srgbClr val="000000"/>
                  </a:solidFill>
                  <a:latin typeface="Comic Sans MS" pitchFamily="66" charset="0"/>
                </a:rPr>
                <a:t>emperature</a:t>
              </a:r>
              <a:r>
                <a:rPr lang="en-US" sz="2800">
                  <a:solidFill>
                    <a:srgbClr val="000000"/>
                  </a:solidFill>
                  <a:latin typeface="Comic Sans MS" pitchFamily="66" charset="0"/>
                </a:rPr>
                <a:t> </a:t>
              </a:r>
              <a:r>
                <a:rPr lang="en-US" sz="2800" b="0">
                  <a:solidFill>
                    <a:srgbClr val="000000"/>
                  </a:solidFill>
                  <a:latin typeface="Comic Sans MS" pitchFamily="66" charset="0"/>
                </a:rPr>
                <a:t>&amp;</a:t>
              </a:r>
              <a:r>
                <a:rPr lang="en-US" sz="2800">
                  <a:solidFill>
                    <a:srgbClr val="000000"/>
                  </a:solidFill>
                  <a:latin typeface="Comic Sans MS" pitchFamily="66" charset="0"/>
                </a:rPr>
                <a:t> </a:t>
              </a:r>
              <a:r>
                <a:rPr lang="en-US" sz="3600">
                  <a:solidFill>
                    <a:srgbClr val="000000"/>
                  </a:solidFill>
                  <a:latin typeface="Comic Sans MS" pitchFamily="66" charset="0"/>
                </a:rPr>
                <a:t>P</a:t>
              </a:r>
              <a:r>
                <a:rPr lang="en-US" sz="2800" b="0">
                  <a:solidFill>
                    <a:srgbClr val="000000"/>
                  </a:solidFill>
                  <a:latin typeface="Comic Sans MS" pitchFamily="66" charset="0"/>
                </a:rPr>
                <a:t>ressure</a:t>
              </a:r>
              <a:endParaRPr lang="en-US" sz="2800">
                <a:solidFill>
                  <a:srgbClr val="000000"/>
                </a:solidFill>
                <a:latin typeface="Comic Sans MS" pitchFamily="66" charset="0"/>
              </a:endParaRPr>
            </a:p>
            <a:p>
              <a:pPr algn="ctr"/>
              <a:r>
                <a:rPr lang="en-US" sz="2800" b="0">
                  <a:solidFill>
                    <a:srgbClr val="000000"/>
                  </a:solidFill>
                  <a:latin typeface="Comic Sans MS" pitchFamily="66" charset="0"/>
                </a:rPr>
                <a:t>0°C   and   1 atm</a:t>
              </a:r>
            </a:p>
          </p:txBody>
        </p:sp>
        <p:sp>
          <p:nvSpPr>
            <p:cNvPr id="36878" name="AutoShape 14"/>
            <p:cNvSpPr>
              <a:spLocks noChangeArrowheads="1"/>
            </p:cNvSpPr>
            <p:nvPr/>
          </p:nvSpPr>
          <p:spPr bwMode="auto">
            <a:xfrm>
              <a:off x="1385" y="2578"/>
              <a:ext cx="3966" cy="744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0"/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Molar Volume at STP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1546225" y="3563938"/>
            <a:ext cx="2012950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700" tIns="12700" rIns="12700" bIns="12700"/>
          <a:lstStyle/>
          <a:p>
            <a:pPr algn="ctr"/>
            <a:r>
              <a:rPr lang="en-US">
                <a:solidFill>
                  <a:srgbClr val="FFFF66"/>
                </a:solidFill>
                <a:latin typeface="Arial" pitchFamily="34" charset="0"/>
              </a:rPr>
              <a:t>Molar Mass</a:t>
            </a:r>
          </a:p>
          <a:p>
            <a:pPr algn="ctr"/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(</a:t>
            </a:r>
            <a:r>
              <a:rPr lang="en-US" sz="2000" i="1">
                <a:solidFill>
                  <a:srgbClr val="FFFF66"/>
                </a:solidFill>
                <a:latin typeface="Arial" pitchFamily="34" charset="0"/>
              </a:rPr>
              <a:t>g/mol</a:t>
            </a:r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)</a:t>
            </a:r>
            <a:endParaRPr lang="en-US">
              <a:solidFill>
                <a:srgbClr val="FFFF66"/>
              </a:solidFill>
              <a:latin typeface="Arial" pitchFamily="34" charset="0"/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4605338" y="3563938"/>
            <a:ext cx="28289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700" tIns="12700" rIns="12700" bIns="12700"/>
          <a:lstStyle/>
          <a:p>
            <a:pPr algn="ctr"/>
            <a:r>
              <a:rPr lang="en-US">
                <a:solidFill>
                  <a:srgbClr val="FFCC00"/>
                </a:solidFill>
                <a:latin typeface="Arial" pitchFamily="34" charset="0"/>
              </a:rPr>
              <a:t>6.02 </a:t>
            </a:r>
            <a:r>
              <a:rPr lang="en-US">
                <a:solidFill>
                  <a:srgbClr val="FFCC00"/>
                </a:solidFill>
                <a:latin typeface="Arial" pitchFamily="34" charset="0"/>
                <a:sym typeface="Symbol" pitchFamily="18" charset="2"/>
              </a:rPr>
              <a:t> 10</a:t>
            </a:r>
            <a:r>
              <a:rPr lang="en-US" baseline="30000">
                <a:solidFill>
                  <a:srgbClr val="FFCC00"/>
                </a:solidFill>
                <a:latin typeface="Arial" pitchFamily="34" charset="0"/>
                <a:sym typeface="Symbol" pitchFamily="18" charset="2"/>
              </a:rPr>
              <a:t>23</a:t>
            </a:r>
          </a:p>
          <a:p>
            <a:pPr algn="ctr"/>
            <a:r>
              <a:rPr lang="en-US" sz="2000" i="1">
                <a:solidFill>
                  <a:srgbClr val="FFCC00"/>
                </a:solidFill>
                <a:latin typeface="Arial" pitchFamily="34" charset="0"/>
              </a:rPr>
              <a:t>particles/mol</a:t>
            </a:r>
            <a:endParaRPr lang="en-US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31750" y="3351213"/>
            <a:ext cx="1522413" cy="1160462"/>
          </a:xfrm>
          <a:prstGeom prst="rect">
            <a:avLst/>
          </a:prstGeom>
          <a:solidFill>
            <a:srgbClr val="17597D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2700" tIns="12700" rIns="12700" bIns="12700"/>
          <a:lstStyle/>
          <a:p>
            <a:pPr algn="ctr"/>
            <a:r>
              <a:rPr lang="en-US">
                <a:latin typeface="Arial" pitchFamily="34" charset="0"/>
              </a:rPr>
              <a:t>MASS</a:t>
            </a:r>
          </a:p>
          <a:p>
            <a:pPr algn="ctr"/>
            <a:r>
              <a:rPr lang="en-US">
                <a:latin typeface="Arial" pitchFamily="34" charset="0"/>
              </a:rPr>
              <a:t>IN</a:t>
            </a:r>
          </a:p>
          <a:p>
            <a:pPr algn="ctr"/>
            <a:r>
              <a:rPr lang="en-US">
                <a:latin typeface="Arial" pitchFamily="34" charset="0"/>
              </a:rPr>
              <a:t>GRAMS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3513138" y="3352800"/>
            <a:ext cx="1522412" cy="11604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2700" tIns="12700" rIns="12700" bIns="12700"/>
          <a:lstStyle/>
          <a:p>
            <a:pPr algn="ctr"/>
            <a:endParaRPr lang="en-US">
              <a:latin typeface="Arial" pitchFamily="34" charset="0"/>
            </a:endParaRPr>
          </a:p>
          <a:p>
            <a:pPr algn="ctr"/>
            <a:r>
              <a:rPr lang="en-US">
                <a:latin typeface="Arial" pitchFamily="34" charset="0"/>
              </a:rPr>
              <a:t>MOLES</a:t>
            </a:r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1692275" y="3348038"/>
            <a:ext cx="1674813" cy="1587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 type="none" w="sm" len="sm"/>
            <a:tailEnd type="triangle" w="lg" len="lg"/>
          </a:ln>
          <a:effectLst/>
        </p:spPr>
        <p:txBody>
          <a:bodyPr lIns="12700" tIns="12700" rIns="12700" bIns="12700"/>
          <a:lstStyle/>
          <a:p>
            <a:endParaRPr lang="en-US"/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>
            <a:off x="5173663" y="3348038"/>
            <a:ext cx="1674812" cy="1587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 type="none" w="sm" len="sm"/>
            <a:tailEnd type="triangle" w="lg" len="lg"/>
          </a:ln>
          <a:effectLst/>
        </p:spPr>
        <p:txBody>
          <a:bodyPr lIns="12700" tIns="12700" rIns="12700" bIns="12700"/>
          <a:lstStyle/>
          <a:p>
            <a:endParaRPr lang="en-US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1681163" y="4508500"/>
            <a:ext cx="1674812" cy="1588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 type="triangle" w="lg" len="lg"/>
            <a:tailEnd type="none" w="sm" len="sm"/>
          </a:ln>
          <a:effectLst/>
        </p:spPr>
        <p:txBody>
          <a:bodyPr lIns="12700" tIns="12700" rIns="12700" bIns="12700"/>
          <a:lstStyle/>
          <a:p>
            <a:endParaRPr lang="en-US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>
            <a:off x="5160963" y="4508500"/>
            <a:ext cx="1674812" cy="1588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 type="triangle" w="lg" len="lg"/>
            <a:tailEnd type="none" w="sm" len="sm"/>
          </a:ln>
          <a:effectLst/>
        </p:spPr>
        <p:txBody>
          <a:bodyPr lIns="12700" tIns="12700" rIns="12700" bIns="12700"/>
          <a:lstStyle/>
          <a:p>
            <a:endParaRPr lang="en-US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7013575" y="3351213"/>
            <a:ext cx="2105025" cy="11604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2700" tIns="12700" rIns="12700" bIns="12700"/>
          <a:lstStyle/>
          <a:p>
            <a:pPr algn="ctr"/>
            <a:r>
              <a:rPr lang="en-US">
                <a:latin typeface="Arial" pitchFamily="34" charset="0"/>
              </a:rPr>
              <a:t>NUMBER</a:t>
            </a:r>
          </a:p>
          <a:p>
            <a:pPr algn="ctr"/>
            <a:r>
              <a:rPr lang="en-US">
                <a:latin typeface="Arial" pitchFamily="34" charset="0"/>
              </a:rPr>
              <a:t>OF</a:t>
            </a:r>
          </a:p>
          <a:p>
            <a:pPr algn="ctr"/>
            <a:r>
              <a:rPr lang="en-US">
                <a:latin typeface="Arial" pitchFamily="34" charset="0"/>
              </a:rPr>
              <a:t>PARTICLES</a:t>
            </a:r>
          </a:p>
          <a:p>
            <a:pPr algn="ctr"/>
            <a:endParaRPr lang="en-US">
              <a:latin typeface="Arial" pitchFamily="34" charset="0"/>
            </a:endParaRP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3275013" y="5573713"/>
            <a:ext cx="1998662" cy="11572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2700" tIns="12700" rIns="12700" bIns="12700"/>
          <a:lstStyle/>
          <a:p>
            <a:pPr algn="ctr"/>
            <a:r>
              <a:rPr lang="en-US">
                <a:latin typeface="Arial" pitchFamily="34" charset="0"/>
              </a:rPr>
              <a:t>LITERS</a:t>
            </a:r>
          </a:p>
          <a:p>
            <a:pPr algn="ctr"/>
            <a:r>
              <a:rPr lang="en-US">
                <a:latin typeface="Arial" pitchFamily="34" charset="0"/>
              </a:rPr>
              <a:t>OF</a:t>
            </a:r>
          </a:p>
          <a:p>
            <a:pPr algn="ctr"/>
            <a:r>
              <a:rPr lang="en-US">
                <a:latin typeface="Arial" pitchFamily="34" charset="0"/>
              </a:rPr>
              <a:t>SOLUTION</a:t>
            </a:r>
            <a:endParaRPr lang="en-US" sz="1400">
              <a:latin typeface="Arial" pitchFamily="34" charset="0"/>
            </a:endParaRPr>
          </a:p>
        </p:txBody>
      </p:sp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5033963" y="2386013"/>
            <a:ext cx="3071812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700" tIns="12700" rIns="12700" bIns="12700"/>
          <a:lstStyle/>
          <a:p>
            <a:r>
              <a:rPr lang="en-US">
                <a:solidFill>
                  <a:srgbClr val="00FFFF"/>
                </a:solidFill>
                <a:latin typeface="Arial" pitchFamily="34" charset="0"/>
              </a:rPr>
              <a:t>Molar Volume</a:t>
            </a:r>
          </a:p>
          <a:p>
            <a:r>
              <a:rPr lang="en-US" sz="2000" i="1">
                <a:solidFill>
                  <a:srgbClr val="00FFFF"/>
                </a:solidFill>
                <a:latin typeface="Arial" pitchFamily="34" charset="0"/>
              </a:rPr>
              <a:t>    (</a:t>
            </a:r>
            <a:r>
              <a:rPr lang="en-US" sz="2000">
                <a:solidFill>
                  <a:srgbClr val="00FFFF"/>
                </a:solidFill>
                <a:latin typeface="Arial" pitchFamily="34" charset="0"/>
              </a:rPr>
              <a:t>22.4</a:t>
            </a:r>
            <a:r>
              <a:rPr lang="en-US" sz="2000" i="1">
                <a:solidFill>
                  <a:srgbClr val="00FFFF"/>
                </a:solidFill>
                <a:latin typeface="Arial" pitchFamily="34" charset="0"/>
              </a:rPr>
              <a:t> L/mol)</a:t>
            </a:r>
            <a:endParaRPr lang="en-US">
              <a:solidFill>
                <a:srgbClr val="00FFFF"/>
              </a:solidFill>
              <a:latin typeface="Arial" pitchFamily="34" charset="0"/>
            </a:endParaRPr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3273425" y="1136650"/>
            <a:ext cx="1998663" cy="11572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2700" tIns="12700" rIns="12700" bIns="12700"/>
          <a:lstStyle/>
          <a:p>
            <a:pPr algn="ctr"/>
            <a:r>
              <a:rPr lang="en-US">
                <a:latin typeface="Arial" pitchFamily="34" charset="0"/>
              </a:rPr>
              <a:t>LITERS</a:t>
            </a:r>
          </a:p>
          <a:p>
            <a:pPr algn="ctr"/>
            <a:r>
              <a:rPr lang="en-US">
                <a:latin typeface="Arial" pitchFamily="34" charset="0"/>
              </a:rPr>
              <a:t>OF GAS</a:t>
            </a:r>
          </a:p>
          <a:p>
            <a:pPr algn="ctr"/>
            <a:r>
              <a:rPr lang="en-US">
                <a:latin typeface="Arial" pitchFamily="34" charset="0"/>
              </a:rPr>
              <a:t>AT STP</a:t>
            </a:r>
            <a:endParaRPr lang="en-US" sz="1400">
              <a:latin typeface="Arial" pitchFamily="34" charset="0"/>
            </a:endParaRPr>
          </a:p>
        </p:txBody>
      </p:sp>
      <p:grpSp>
        <p:nvGrpSpPr>
          <p:cNvPr id="38934" name="Group 22"/>
          <p:cNvGrpSpPr>
            <a:grpSpLocks/>
          </p:cNvGrpSpPr>
          <p:nvPr/>
        </p:nvGrpSpPr>
        <p:grpSpPr bwMode="auto">
          <a:xfrm rot="-5400000">
            <a:off x="3877469" y="2480469"/>
            <a:ext cx="792162" cy="685800"/>
            <a:chOff x="1008" y="2840"/>
            <a:chExt cx="1056" cy="428"/>
          </a:xfrm>
        </p:grpSpPr>
        <p:sp>
          <p:nvSpPr>
            <p:cNvPr id="38935" name="Line 23"/>
            <p:cNvSpPr>
              <a:spLocks noChangeShapeType="1"/>
            </p:cNvSpPr>
            <p:nvPr/>
          </p:nvSpPr>
          <p:spPr bwMode="auto">
            <a:xfrm>
              <a:off x="1008" y="2840"/>
              <a:ext cx="1055" cy="1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lIns="12700" tIns="12700" rIns="12700" bIns="12700"/>
            <a:lstStyle/>
            <a:p>
              <a:endParaRPr lang="en-US"/>
            </a:p>
          </p:txBody>
        </p:sp>
        <p:sp>
          <p:nvSpPr>
            <p:cNvPr id="38936" name="Line 24"/>
            <p:cNvSpPr>
              <a:spLocks noChangeShapeType="1"/>
            </p:cNvSpPr>
            <p:nvPr/>
          </p:nvSpPr>
          <p:spPr bwMode="auto">
            <a:xfrm>
              <a:off x="1009" y="3267"/>
              <a:ext cx="1055" cy="1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 type="triangle" w="lg" len="lg"/>
              <a:tailEnd type="none" w="sm" len="sm"/>
            </a:ln>
            <a:effectLst/>
          </p:spPr>
          <p:txBody>
            <a:bodyPr lIns="12700" tIns="12700" rIns="12700" bIns="12700"/>
            <a:lstStyle/>
            <a:p>
              <a:endParaRPr lang="en-US"/>
            </a:p>
          </p:txBody>
        </p:sp>
      </p:grpSp>
      <p:grpSp>
        <p:nvGrpSpPr>
          <p:cNvPr id="38940" name="Group 28"/>
          <p:cNvGrpSpPr>
            <a:grpSpLocks/>
          </p:cNvGrpSpPr>
          <p:nvPr/>
        </p:nvGrpSpPr>
        <p:grpSpPr bwMode="auto">
          <a:xfrm rot="-5400000">
            <a:off x="3876675" y="4700588"/>
            <a:ext cx="793750" cy="685800"/>
            <a:chOff x="1008" y="2840"/>
            <a:chExt cx="1056" cy="428"/>
          </a:xfrm>
        </p:grpSpPr>
        <p:sp>
          <p:nvSpPr>
            <p:cNvPr id="38941" name="Line 29"/>
            <p:cNvSpPr>
              <a:spLocks noChangeShapeType="1"/>
            </p:cNvSpPr>
            <p:nvPr/>
          </p:nvSpPr>
          <p:spPr bwMode="auto">
            <a:xfrm>
              <a:off x="1008" y="2840"/>
              <a:ext cx="1055" cy="1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lIns="12700" tIns="12700" rIns="12700" bIns="12700"/>
            <a:lstStyle/>
            <a:p>
              <a:endParaRPr lang="en-US"/>
            </a:p>
          </p:txBody>
        </p:sp>
        <p:sp>
          <p:nvSpPr>
            <p:cNvPr id="38942" name="Line 30"/>
            <p:cNvSpPr>
              <a:spLocks noChangeShapeType="1"/>
            </p:cNvSpPr>
            <p:nvPr/>
          </p:nvSpPr>
          <p:spPr bwMode="auto">
            <a:xfrm>
              <a:off x="1009" y="3267"/>
              <a:ext cx="1055" cy="1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 type="triangle" w="lg" len="lg"/>
              <a:tailEnd type="none" w="sm" len="sm"/>
            </a:ln>
            <a:effectLst/>
          </p:spPr>
          <p:txBody>
            <a:bodyPr lIns="12700" tIns="12700" rIns="12700" bIns="12700"/>
            <a:lstStyle/>
            <a:p>
              <a:endParaRPr lang="en-US"/>
            </a:p>
          </p:txBody>
        </p:sp>
      </p:grpSp>
      <p:sp>
        <p:nvSpPr>
          <p:cNvPr id="38943" name="Rectangle 31"/>
          <p:cNvSpPr>
            <a:spLocks noChangeArrowheads="1"/>
          </p:cNvSpPr>
          <p:nvPr/>
        </p:nvSpPr>
        <p:spPr bwMode="auto">
          <a:xfrm>
            <a:off x="5033963" y="4838700"/>
            <a:ext cx="31638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700" tIns="12700" rIns="12700" bIns="12700"/>
          <a:lstStyle/>
          <a:p>
            <a:r>
              <a:rPr lang="en-US">
                <a:solidFill>
                  <a:srgbClr val="00FF00"/>
                </a:solidFill>
                <a:latin typeface="Arial" pitchFamily="34" charset="0"/>
              </a:rPr>
              <a:t>Molarity </a:t>
            </a:r>
            <a:r>
              <a:rPr lang="en-US" sz="2000" i="1">
                <a:solidFill>
                  <a:srgbClr val="00FF00"/>
                </a:solidFill>
                <a:latin typeface="Arial" pitchFamily="34" charset="0"/>
              </a:rPr>
              <a:t>(mol/L)</a:t>
            </a:r>
            <a:endParaRPr lang="en-US">
              <a:solidFill>
                <a:srgbClr val="00FF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utoUpdateAnimBg="0"/>
      <p:bldP spid="38916" grpId="0" autoUpdateAnimBg="0"/>
      <p:bldP spid="38929" grpId="0" autoUpdateAnimBg="0"/>
      <p:bldP spid="3894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D. Stoichiometry Problems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4438" y="1214438"/>
            <a:ext cx="7970837" cy="1825625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3400"/>
              <a:t>How many moles of KClO</a:t>
            </a:r>
            <a:r>
              <a:rPr lang="en-US" sz="3400" baseline="-25000"/>
              <a:t>3</a:t>
            </a:r>
            <a:r>
              <a:rPr lang="en-US" sz="3400"/>
              <a:t> must decompose in order to produce 9 moles of oxygen gas? 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079500" y="4895850"/>
            <a:ext cx="20796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9 mol O</a:t>
            </a:r>
            <a:r>
              <a:rPr kumimoji="1" lang="en-US" sz="3800" b="0" baseline="-25000">
                <a:latin typeface="Arial" pitchFamily="34" charset="0"/>
              </a:rPr>
              <a:t>2</a:t>
            </a:r>
            <a:endParaRPr kumimoji="1" lang="en-US" sz="3800" b="0">
              <a:latin typeface="Arial" pitchFamily="34" charset="0"/>
            </a:endParaRP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V="1">
            <a:off x="1150938" y="5611813"/>
            <a:ext cx="4891087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3167063" y="4703763"/>
            <a:ext cx="0" cy="1817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230563" y="4913313"/>
            <a:ext cx="2913062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2 mol KClO</a:t>
            </a:r>
            <a:r>
              <a:rPr kumimoji="1" lang="en-US" sz="3800" b="0" baseline="-25000">
                <a:latin typeface="Arial" pitchFamily="34" charset="0"/>
              </a:rPr>
              <a:t>3</a:t>
            </a:r>
            <a:endParaRPr kumimoji="1" lang="en-US" sz="3800" b="0">
              <a:latin typeface="Arial" pitchFamily="34" charset="0"/>
            </a:endParaRPr>
          </a:p>
          <a:p>
            <a:pPr marL="342900" indent="-342900">
              <a:spcBef>
                <a:spcPct val="3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3 mol O</a:t>
            </a:r>
            <a:r>
              <a:rPr kumimoji="1" lang="en-US" sz="3800" b="0" baseline="-25000">
                <a:latin typeface="Arial" pitchFamily="34" charset="0"/>
              </a:rPr>
              <a:t>2</a:t>
            </a:r>
            <a:endParaRPr kumimoji="1" lang="en-US" sz="3800" b="0">
              <a:latin typeface="Arial" pitchFamily="34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6080125" y="5218113"/>
            <a:ext cx="3063875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= 6 mol</a:t>
            </a:r>
          </a:p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	 KClO</a:t>
            </a:r>
            <a:r>
              <a:rPr kumimoji="1" lang="en-US" sz="3800" b="0" baseline="-25000">
                <a:latin typeface="Arial" pitchFamily="34" charset="0"/>
              </a:rPr>
              <a:t>3</a:t>
            </a:r>
            <a:endParaRPr kumimoji="1" lang="en-US" sz="3800" b="0">
              <a:latin typeface="Arial" pitchFamily="34" charset="0"/>
            </a:endParaRP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1311275" y="3062288"/>
            <a:ext cx="74676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110000"/>
              </a:lnSpc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2KClO</a:t>
            </a:r>
            <a:r>
              <a:rPr kumimoji="1" lang="en-US" sz="3800" b="0" baseline="-25000">
                <a:latin typeface="Arial" pitchFamily="34" charset="0"/>
              </a:rPr>
              <a:t>3</a:t>
            </a:r>
            <a:r>
              <a:rPr kumimoji="1" lang="en-US" sz="3800" b="0">
                <a:latin typeface="Arial" pitchFamily="34" charset="0"/>
              </a:rPr>
              <a:t> </a:t>
            </a:r>
            <a:r>
              <a:rPr kumimoji="1" lang="en-US" sz="3800" b="0">
                <a:latin typeface="Arial" pitchFamily="34" charset="0"/>
                <a:sym typeface="Symbol" pitchFamily="18" charset="2"/>
              </a:rPr>
              <a:t> 2KCl + 3O</a:t>
            </a:r>
            <a:r>
              <a:rPr kumimoji="1" lang="en-US" sz="3800" b="0" baseline="-25000">
                <a:latin typeface="Arial" pitchFamily="34" charset="0"/>
                <a:sym typeface="Symbol" pitchFamily="18" charset="2"/>
              </a:rPr>
              <a:t>2</a:t>
            </a:r>
            <a:r>
              <a:rPr kumimoji="1" lang="en-US" sz="3800" b="0">
                <a:latin typeface="Arial" pitchFamily="34" charset="0"/>
              </a:rPr>
              <a:t> </a:t>
            </a:r>
          </a:p>
        </p:txBody>
      </p:sp>
      <p:grpSp>
        <p:nvGrpSpPr>
          <p:cNvPr id="13326" name="Group 14"/>
          <p:cNvGrpSpPr>
            <a:grpSpLocks/>
          </p:cNvGrpSpPr>
          <p:nvPr/>
        </p:nvGrpSpPr>
        <p:grpSpPr bwMode="auto">
          <a:xfrm>
            <a:off x="1622425" y="5024438"/>
            <a:ext cx="3448050" cy="1250950"/>
            <a:chOff x="1022" y="2973"/>
            <a:chExt cx="2172" cy="788"/>
          </a:xfrm>
        </p:grpSpPr>
        <p:sp>
          <p:nvSpPr>
            <p:cNvPr id="13322" name="Line 10"/>
            <p:cNvSpPr>
              <a:spLocks noChangeShapeType="1"/>
            </p:cNvSpPr>
            <p:nvPr/>
          </p:nvSpPr>
          <p:spPr bwMode="auto">
            <a:xfrm flipH="1">
              <a:off x="1022" y="2973"/>
              <a:ext cx="807" cy="28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5" name="Line 13"/>
            <p:cNvSpPr>
              <a:spLocks noChangeShapeType="1"/>
            </p:cNvSpPr>
            <p:nvPr/>
          </p:nvSpPr>
          <p:spPr bwMode="auto">
            <a:xfrm flipH="1">
              <a:off x="2387" y="3476"/>
              <a:ext cx="807" cy="28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2709863" y="3708400"/>
            <a:ext cx="139065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400" b="0">
                <a:solidFill>
                  <a:srgbClr val="FFFF99"/>
                </a:solidFill>
                <a:latin typeface="Arial" pitchFamily="34" charset="0"/>
              </a:rPr>
              <a:t>? mol</a:t>
            </a:r>
            <a:endParaRPr kumimoji="1" lang="en-US" sz="3400" b="0">
              <a:latin typeface="Arial" pitchFamily="34" charset="0"/>
            </a:endParaRP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6419850" y="3708400"/>
            <a:ext cx="139065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400" b="0">
                <a:solidFill>
                  <a:srgbClr val="FFFF99"/>
                </a:solidFill>
                <a:latin typeface="Arial" pitchFamily="34" charset="0"/>
              </a:rPr>
              <a:t>9 mol</a:t>
            </a:r>
            <a:endParaRPr kumimoji="1" lang="en-US" sz="3400" b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utoUpdateAnimBg="0"/>
      <p:bldP spid="13319" grpId="0" autoUpdateAnimBg="0"/>
      <p:bldP spid="13320" grpId="0" autoUpdateAnimBg="0"/>
      <p:bldP spid="13324" grpId="0" autoUpdateAnimBg="0"/>
      <p:bldP spid="13327" grpId="0" autoUpdateAnimBg="0"/>
      <p:bldP spid="1332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D. Stoichiometry Problems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4438" y="1214438"/>
            <a:ext cx="7467600" cy="15081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3400"/>
              <a:t>How many grams of silver will be formed from 12.0 g copper? 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066800" y="3827463"/>
            <a:ext cx="12382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12.0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g Cu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V="1">
            <a:off x="1150938" y="5173663"/>
            <a:ext cx="5868987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H="1">
            <a:off x="2279650" y="3894138"/>
            <a:ext cx="1588" cy="2563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314575" y="3827463"/>
            <a:ext cx="1447800" cy="268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1 mol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Cu</a:t>
            </a:r>
          </a:p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63.55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g Cu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7056438" y="4735513"/>
            <a:ext cx="2087562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= 40.7 g</a:t>
            </a:r>
          </a:p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	   Ag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1338263" y="2338388"/>
            <a:ext cx="74676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110000"/>
              </a:lnSpc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Cu + 2AgNO</a:t>
            </a:r>
            <a:r>
              <a:rPr kumimoji="1" lang="en-US" sz="3800" b="0" baseline="-25000">
                <a:latin typeface="Arial" pitchFamily="34" charset="0"/>
              </a:rPr>
              <a:t>3</a:t>
            </a:r>
            <a:r>
              <a:rPr kumimoji="1" lang="en-US" sz="3800" b="0">
                <a:latin typeface="Arial" pitchFamily="34" charset="0"/>
              </a:rPr>
              <a:t> </a:t>
            </a:r>
            <a:r>
              <a:rPr kumimoji="1" lang="en-US" sz="3800" b="0">
                <a:latin typeface="Arial" pitchFamily="34" charset="0"/>
                <a:sym typeface="Symbol" pitchFamily="18" charset="2"/>
              </a:rPr>
              <a:t> 2Ag + Cu(NO</a:t>
            </a:r>
            <a:r>
              <a:rPr kumimoji="1" lang="en-US" sz="3800" b="0" baseline="-25000">
                <a:latin typeface="Arial" pitchFamily="34" charset="0"/>
                <a:sym typeface="Symbol" pitchFamily="18" charset="2"/>
              </a:rPr>
              <a:t>3</a:t>
            </a:r>
            <a:r>
              <a:rPr kumimoji="1" lang="en-US" sz="3800" b="0">
                <a:latin typeface="Arial" pitchFamily="34" charset="0"/>
                <a:sym typeface="Symbol" pitchFamily="18" charset="2"/>
              </a:rPr>
              <a:t>)</a:t>
            </a:r>
            <a:r>
              <a:rPr kumimoji="1" lang="en-US" sz="3800" b="0" baseline="-25000">
                <a:latin typeface="Arial" pitchFamily="34" charset="0"/>
                <a:sym typeface="Symbol" pitchFamily="18" charset="2"/>
              </a:rPr>
              <a:t>2</a:t>
            </a:r>
            <a:r>
              <a:rPr kumimoji="1" lang="en-US" sz="3800" b="0">
                <a:latin typeface="Arial" pitchFamily="34" charset="0"/>
              </a:rPr>
              <a:t> </a:t>
            </a: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H="1">
            <a:off x="3822700" y="3892550"/>
            <a:ext cx="0" cy="25638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3883025" y="3827463"/>
            <a:ext cx="1422400" cy="268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 dirty="0">
                <a:latin typeface="Arial" pitchFamily="34" charset="0"/>
              </a:rPr>
              <a:t>2 mol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 dirty="0">
                <a:latin typeface="Arial" pitchFamily="34" charset="0"/>
              </a:rPr>
              <a:t>Ag</a:t>
            </a:r>
          </a:p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 dirty="0">
                <a:latin typeface="Arial" pitchFamily="34" charset="0"/>
              </a:rPr>
              <a:t>1 mol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 dirty="0">
                <a:latin typeface="Arial" pitchFamily="34" charset="0"/>
              </a:rPr>
              <a:t>Cu</a:t>
            </a:r>
          </a:p>
        </p:txBody>
      </p:sp>
      <p:grpSp>
        <p:nvGrpSpPr>
          <p:cNvPr id="15385" name="Group 25"/>
          <p:cNvGrpSpPr>
            <a:grpSpLocks/>
          </p:cNvGrpSpPr>
          <p:nvPr/>
        </p:nvGrpSpPr>
        <p:grpSpPr bwMode="auto">
          <a:xfrm>
            <a:off x="2544763" y="3962400"/>
            <a:ext cx="2689225" cy="2460625"/>
            <a:chOff x="1603" y="2448"/>
            <a:chExt cx="1694" cy="1550"/>
          </a:xfrm>
        </p:grpSpPr>
        <p:sp>
          <p:nvSpPr>
            <p:cNvPr id="15376" name="Line 16"/>
            <p:cNvSpPr>
              <a:spLocks noChangeShapeType="1"/>
            </p:cNvSpPr>
            <p:nvPr/>
          </p:nvSpPr>
          <p:spPr bwMode="auto">
            <a:xfrm flipH="1">
              <a:off x="1603" y="2448"/>
              <a:ext cx="721" cy="6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7" name="Line 17"/>
            <p:cNvSpPr>
              <a:spLocks noChangeShapeType="1"/>
            </p:cNvSpPr>
            <p:nvPr/>
          </p:nvSpPr>
          <p:spPr bwMode="auto">
            <a:xfrm flipH="1">
              <a:off x="2576" y="3382"/>
              <a:ext cx="721" cy="6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5359400" y="3894138"/>
            <a:ext cx="0" cy="2563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5397500" y="3827463"/>
            <a:ext cx="1692275" cy="268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107.87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g Ag</a:t>
            </a:r>
          </a:p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1 mol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Ag</a:t>
            </a:r>
          </a:p>
        </p:txBody>
      </p:sp>
      <p:grpSp>
        <p:nvGrpSpPr>
          <p:cNvPr id="15384" name="Group 24"/>
          <p:cNvGrpSpPr>
            <a:grpSpLocks/>
          </p:cNvGrpSpPr>
          <p:nvPr/>
        </p:nvGrpSpPr>
        <p:grpSpPr bwMode="auto">
          <a:xfrm>
            <a:off x="1135063" y="4541838"/>
            <a:ext cx="2346325" cy="1947862"/>
            <a:chOff x="715" y="2813"/>
            <a:chExt cx="1478" cy="1227"/>
          </a:xfrm>
        </p:grpSpPr>
        <p:sp>
          <p:nvSpPr>
            <p:cNvPr id="15373" name="Line 13"/>
            <p:cNvSpPr>
              <a:spLocks noChangeShapeType="1"/>
            </p:cNvSpPr>
            <p:nvPr/>
          </p:nvSpPr>
          <p:spPr bwMode="auto">
            <a:xfrm flipH="1">
              <a:off x="715" y="2813"/>
              <a:ext cx="621" cy="29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0" name="Line 20"/>
            <p:cNvSpPr>
              <a:spLocks noChangeShapeType="1"/>
            </p:cNvSpPr>
            <p:nvPr/>
          </p:nvSpPr>
          <p:spPr bwMode="auto">
            <a:xfrm flipH="1">
              <a:off x="1572" y="3747"/>
              <a:ext cx="621" cy="29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86" name="Group 26"/>
          <p:cNvGrpSpPr>
            <a:grpSpLocks/>
          </p:cNvGrpSpPr>
          <p:nvPr/>
        </p:nvGrpSpPr>
        <p:grpSpPr bwMode="auto">
          <a:xfrm>
            <a:off x="4102100" y="3967163"/>
            <a:ext cx="2798763" cy="2559050"/>
            <a:chOff x="2584" y="2451"/>
            <a:chExt cx="1763" cy="1612"/>
          </a:xfrm>
        </p:grpSpPr>
        <p:sp>
          <p:nvSpPr>
            <p:cNvPr id="15382" name="Line 22"/>
            <p:cNvSpPr>
              <a:spLocks noChangeShapeType="1"/>
            </p:cNvSpPr>
            <p:nvPr/>
          </p:nvSpPr>
          <p:spPr bwMode="auto">
            <a:xfrm flipH="1">
              <a:off x="2584" y="2451"/>
              <a:ext cx="721" cy="6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3" name="Line 23"/>
            <p:cNvSpPr>
              <a:spLocks noChangeShapeType="1"/>
            </p:cNvSpPr>
            <p:nvPr/>
          </p:nvSpPr>
          <p:spPr bwMode="auto">
            <a:xfrm flipH="1">
              <a:off x="3626" y="3447"/>
              <a:ext cx="721" cy="6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1147763" y="2921000"/>
            <a:ext cx="1831975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400" b="0">
                <a:solidFill>
                  <a:srgbClr val="FFFF99"/>
                </a:solidFill>
                <a:latin typeface="Arial" pitchFamily="34" charset="0"/>
              </a:rPr>
              <a:t>12.0 g</a:t>
            </a:r>
            <a:endParaRPr kumimoji="1" lang="en-US" sz="3400" b="0">
              <a:latin typeface="Arial" pitchFamily="34" charset="0"/>
            </a:endParaRPr>
          </a:p>
        </p:txBody>
      </p:sp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5207000" y="2921000"/>
            <a:ext cx="1158875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400" b="0">
                <a:solidFill>
                  <a:srgbClr val="FFFF99"/>
                </a:solidFill>
                <a:latin typeface="Arial" pitchFamily="34" charset="0"/>
              </a:rPr>
              <a:t>? g</a:t>
            </a:r>
            <a:endParaRPr kumimoji="1" lang="en-US" sz="3400" b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  <p:bldP spid="15367" grpId="0" autoUpdateAnimBg="0"/>
      <p:bldP spid="15368" grpId="0" autoUpdateAnimBg="0"/>
      <p:bldP spid="15369" grpId="0" autoUpdateAnimBg="0"/>
      <p:bldP spid="15371" grpId="0" autoUpdateAnimBg="0"/>
      <p:bldP spid="15379" grpId="0" autoUpdateAnimBg="0"/>
      <p:bldP spid="15387" grpId="0" autoUpdateAnimBg="0"/>
      <p:bldP spid="1538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62025" y="1130300"/>
            <a:ext cx="8181975" cy="1427163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  <a:spcBef>
                <a:spcPct val="100000"/>
              </a:spcBef>
            </a:pPr>
            <a:r>
              <a:rPr lang="en-US" sz="3400"/>
              <a:t>How many grams of KClO</a:t>
            </a:r>
            <a:r>
              <a:rPr lang="en-US" sz="3400" baseline="-25000"/>
              <a:t>3</a:t>
            </a:r>
            <a:r>
              <a:rPr lang="en-US" sz="3400"/>
              <a:t> are req’d to produce 9.00 L of O</a:t>
            </a:r>
            <a:r>
              <a:rPr lang="en-US" sz="3400" baseline="-25000"/>
              <a:t>2</a:t>
            </a:r>
            <a:r>
              <a:rPr lang="en-US" sz="3400"/>
              <a:t> at STP?</a:t>
            </a:r>
          </a:p>
        </p:txBody>
      </p:sp>
      <p:sp>
        <p:nvSpPr>
          <p:cNvPr id="37892" name="Rectangle 1028"/>
          <p:cNvSpPr>
            <a:spLocks noChangeArrowheads="1"/>
          </p:cNvSpPr>
          <p:nvPr/>
        </p:nvSpPr>
        <p:spPr bwMode="auto">
          <a:xfrm>
            <a:off x="944563" y="3827463"/>
            <a:ext cx="17176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500" b="0">
                <a:latin typeface="Arial Narrow" pitchFamily="34" charset="0"/>
              </a:rPr>
              <a:t>9.00 L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500" b="0">
                <a:latin typeface="Arial Narrow" pitchFamily="34" charset="0"/>
              </a:rPr>
              <a:t>O</a:t>
            </a:r>
            <a:r>
              <a:rPr kumimoji="1" lang="en-US" sz="3500" b="0" baseline="-25000">
                <a:latin typeface="Arial Narrow" pitchFamily="34" charset="0"/>
              </a:rPr>
              <a:t>2</a:t>
            </a:r>
            <a:endParaRPr kumimoji="1" lang="en-US" sz="3500" b="0">
              <a:latin typeface="Arial Narrow" pitchFamily="34" charset="0"/>
            </a:endParaRPr>
          </a:p>
        </p:txBody>
      </p:sp>
      <p:sp>
        <p:nvSpPr>
          <p:cNvPr id="37893" name="Line 1029"/>
          <p:cNvSpPr>
            <a:spLocks noChangeShapeType="1"/>
          </p:cNvSpPr>
          <p:nvPr/>
        </p:nvSpPr>
        <p:spPr bwMode="auto">
          <a:xfrm flipV="1">
            <a:off x="1150938" y="5165725"/>
            <a:ext cx="6088062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Line 1030"/>
          <p:cNvSpPr>
            <a:spLocks noChangeShapeType="1"/>
          </p:cNvSpPr>
          <p:nvPr/>
        </p:nvSpPr>
        <p:spPr bwMode="auto">
          <a:xfrm flipH="1">
            <a:off x="2635250" y="3894138"/>
            <a:ext cx="1588" cy="2563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1031"/>
          <p:cNvSpPr>
            <a:spLocks noChangeArrowheads="1"/>
          </p:cNvSpPr>
          <p:nvPr/>
        </p:nvSpPr>
        <p:spPr bwMode="auto">
          <a:xfrm>
            <a:off x="2606675" y="3827463"/>
            <a:ext cx="1703388" cy="268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500" b="0">
                <a:latin typeface="Arial Narrow" pitchFamily="34" charset="0"/>
              </a:rPr>
              <a:t>1 mol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500" b="0">
                <a:latin typeface="Arial Narrow" pitchFamily="34" charset="0"/>
              </a:rPr>
              <a:t>O</a:t>
            </a:r>
            <a:r>
              <a:rPr kumimoji="1" lang="en-US" sz="3500" b="0" baseline="-25000">
                <a:latin typeface="Arial Narrow" pitchFamily="34" charset="0"/>
              </a:rPr>
              <a:t>2</a:t>
            </a:r>
            <a:endParaRPr kumimoji="1" lang="en-US" sz="3500" b="0">
              <a:latin typeface="Arial Narrow" pitchFamily="34" charset="0"/>
            </a:endParaRPr>
          </a:p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500" b="0">
                <a:latin typeface="Arial Narrow" pitchFamily="34" charset="0"/>
              </a:rPr>
              <a:t>22.4 L 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500" b="0">
                <a:latin typeface="Arial Narrow" pitchFamily="34" charset="0"/>
              </a:rPr>
              <a:t>O</a:t>
            </a:r>
            <a:r>
              <a:rPr kumimoji="1" lang="en-US" sz="3500" b="0" baseline="-25000">
                <a:latin typeface="Arial Narrow" pitchFamily="34" charset="0"/>
              </a:rPr>
              <a:t>2</a:t>
            </a:r>
          </a:p>
        </p:txBody>
      </p:sp>
      <p:sp>
        <p:nvSpPr>
          <p:cNvPr id="37896" name="Rectangle 1032"/>
          <p:cNvSpPr>
            <a:spLocks noChangeArrowheads="1"/>
          </p:cNvSpPr>
          <p:nvPr/>
        </p:nvSpPr>
        <p:spPr bwMode="auto">
          <a:xfrm>
            <a:off x="7239000" y="4837113"/>
            <a:ext cx="1905000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500" b="0">
                <a:latin typeface="Arial Narrow" pitchFamily="34" charset="0"/>
              </a:rPr>
              <a:t>= </a:t>
            </a:r>
            <a:r>
              <a:rPr kumimoji="1" lang="en-US" sz="3500">
                <a:solidFill>
                  <a:srgbClr val="FFFF99"/>
                </a:solidFill>
                <a:latin typeface="Arial Narrow" pitchFamily="34" charset="0"/>
              </a:rPr>
              <a:t>32.8 g</a:t>
            </a:r>
          </a:p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500">
                <a:solidFill>
                  <a:srgbClr val="FFFF99"/>
                </a:solidFill>
                <a:latin typeface="Arial Narrow" pitchFamily="34" charset="0"/>
              </a:rPr>
              <a:t>   KClO</a:t>
            </a:r>
            <a:r>
              <a:rPr kumimoji="1" lang="en-US" sz="3500" baseline="-25000">
                <a:solidFill>
                  <a:srgbClr val="FFFF99"/>
                </a:solidFill>
                <a:latin typeface="Arial Narrow" pitchFamily="34" charset="0"/>
              </a:rPr>
              <a:t>3</a:t>
            </a:r>
            <a:endParaRPr kumimoji="1" lang="en-US" sz="3500" b="0">
              <a:latin typeface="Arial Narrow" pitchFamily="34" charset="0"/>
            </a:endParaRPr>
          </a:p>
        </p:txBody>
      </p:sp>
      <p:sp>
        <p:nvSpPr>
          <p:cNvPr id="37898" name="Line 1034"/>
          <p:cNvSpPr>
            <a:spLocks noChangeShapeType="1"/>
          </p:cNvSpPr>
          <p:nvPr/>
        </p:nvSpPr>
        <p:spPr bwMode="auto">
          <a:xfrm flipH="1">
            <a:off x="4267200" y="3892550"/>
            <a:ext cx="0" cy="25638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Rectangle 1035"/>
          <p:cNvSpPr>
            <a:spLocks noChangeArrowheads="1"/>
          </p:cNvSpPr>
          <p:nvPr/>
        </p:nvSpPr>
        <p:spPr bwMode="auto">
          <a:xfrm>
            <a:off x="4200525" y="3827463"/>
            <a:ext cx="1422400" cy="268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500" b="0">
                <a:latin typeface="Arial Narrow" pitchFamily="34" charset="0"/>
              </a:rPr>
              <a:t>2 mol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500" b="0">
                <a:latin typeface="Arial Narrow" pitchFamily="34" charset="0"/>
              </a:rPr>
              <a:t>KClO</a:t>
            </a:r>
            <a:r>
              <a:rPr kumimoji="1" lang="en-US" sz="3500" b="0" baseline="-25000">
                <a:latin typeface="Arial Narrow" pitchFamily="34" charset="0"/>
              </a:rPr>
              <a:t>3</a:t>
            </a:r>
            <a:endParaRPr kumimoji="1" lang="en-US" sz="3500" b="0">
              <a:latin typeface="Arial Narrow" pitchFamily="34" charset="0"/>
            </a:endParaRPr>
          </a:p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500" b="0">
                <a:latin typeface="Arial Narrow" pitchFamily="34" charset="0"/>
              </a:rPr>
              <a:t>3 mol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500" b="0">
                <a:latin typeface="Arial Narrow" pitchFamily="34" charset="0"/>
              </a:rPr>
              <a:t>O</a:t>
            </a:r>
            <a:r>
              <a:rPr kumimoji="1" lang="en-US" sz="3500" b="0" baseline="-25000">
                <a:latin typeface="Arial Narrow" pitchFamily="34" charset="0"/>
              </a:rPr>
              <a:t>2</a:t>
            </a:r>
            <a:endParaRPr kumimoji="1" lang="en-US" sz="3500" b="0">
              <a:latin typeface="Arial Narrow" pitchFamily="34" charset="0"/>
            </a:endParaRPr>
          </a:p>
        </p:txBody>
      </p:sp>
      <p:sp>
        <p:nvSpPr>
          <p:cNvPr id="37900" name="Line 1036"/>
          <p:cNvSpPr>
            <a:spLocks noChangeShapeType="1"/>
          </p:cNvSpPr>
          <p:nvPr/>
        </p:nvSpPr>
        <p:spPr bwMode="auto">
          <a:xfrm>
            <a:off x="5588000" y="3894138"/>
            <a:ext cx="0" cy="2563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037"/>
          <p:cNvSpPr>
            <a:spLocks noChangeArrowheads="1"/>
          </p:cNvSpPr>
          <p:nvPr/>
        </p:nvSpPr>
        <p:spPr bwMode="auto">
          <a:xfrm>
            <a:off x="5537200" y="3827463"/>
            <a:ext cx="1790700" cy="268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500" b="0">
                <a:latin typeface="Arial Narrow" pitchFamily="34" charset="0"/>
              </a:rPr>
              <a:t>122.55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500" b="0">
                <a:latin typeface="Arial Narrow" pitchFamily="34" charset="0"/>
              </a:rPr>
              <a:t>g KClO</a:t>
            </a:r>
            <a:r>
              <a:rPr kumimoji="1" lang="en-US" sz="3500" b="0" baseline="-25000">
                <a:latin typeface="Arial Narrow" pitchFamily="34" charset="0"/>
              </a:rPr>
              <a:t>3</a:t>
            </a:r>
            <a:endParaRPr kumimoji="1" lang="en-US" sz="3500" b="0">
              <a:latin typeface="Arial Narrow" pitchFamily="34" charset="0"/>
            </a:endParaRPr>
          </a:p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500" b="0">
                <a:latin typeface="Arial Narrow" pitchFamily="34" charset="0"/>
              </a:rPr>
              <a:t>1 mol</a:t>
            </a:r>
          </a:p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500" b="0">
                <a:latin typeface="Arial Narrow" pitchFamily="34" charset="0"/>
              </a:rPr>
              <a:t>KClO</a:t>
            </a:r>
            <a:r>
              <a:rPr kumimoji="1" lang="en-US" sz="3500" b="0" baseline="-25000">
                <a:latin typeface="Arial Narrow" pitchFamily="34" charset="0"/>
              </a:rPr>
              <a:t>3</a:t>
            </a:r>
            <a:endParaRPr kumimoji="1" lang="en-US" sz="3500" b="0">
              <a:latin typeface="Arial Narrow" pitchFamily="34" charset="0"/>
            </a:endParaRPr>
          </a:p>
        </p:txBody>
      </p:sp>
      <p:sp>
        <p:nvSpPr>
          <p:cNvPr id="37902" name="Rectangle 1038"/>
          <p:cNvSpPr>
            <a:spLocks noChangeArrowheads="1"/>
          </p:cNvSpPr>
          <p:nvPr/>
        </p:nvSpPr>
        <p:spPr bwMode="auto">
          <a:xfrm>
            <a:off x="2128838" y="2970213"/>
            <a:ext cx="1831975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700" b="0">
                <a:solidFill>
                  <a:srgbClr val="FFFF99"/>
                </a:solidFill>
                <a:latin typeface="Arial Narrow" pitchFamily="34" charset="0"/>
              </a:rPr>
              <a:t>? g</a:t>
            </a:r>
            <a:endParaRPr kumimoji="1" lang="en-US" sz="3700" b="0">
              <a:latin typeface="Arial Narrow" pitchFamily="34" charset="0"/>
            </a:endParaRPr>
          </a:p>
        </p:txBody>
      </p:sp>
      <p:sp>
        <p:nvSpPr>
          <p:cNvPr id="37903" name="Rectangle 1039"/>
          <p:cNvSpPr>
            <a:spLocks noChangeArrowheads="1"/>
          </p:cNvSpPr>
          <p:nvPr/>
        </p:nvSpPr>
        <p:spPr bwMode="auto">
          <a:xfrm>
            <a:off x="5649913" y="2970213"/>
            <a:ext cx="231775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700" b="0">
                <a:solidFill>
                  <a:srgbClr val="FFFF99"/>
                </a:solidFill>
                <a:latin typeface="Arial Narrow" pitchFamily="34" charset="0"/>
              </a:rPr>
              <a:t>9.00 L</a:t>
            </a:r>
          </a:p>
        </p:txBody>
      </p:sp>
      <p:grpSp>
        <p:nvGrpSpPr>
          <p:cNvPr id="37904" name="Group 1040"/>
          <p:cNvGrpSpPr>
            <a:grpSpLocks/>
          </p:cNvGrpSpPr>
          <p:nvPr/>
        </p:nvGrpSpPr>
        <p:grpSpPr bwMode="auto">
          <a:xfrm>
            <a:off x="3130550" y="3975100"/>
            <a:ext cx="2297113" cy="2362200"/>
            <a:chOff x="1972" y="2648"/>
            <a:chExt cx="1447" cy="1488"/>
          </a:xfrm>
        </p:grpSpPr>
        <p:sp>
          <p:nvSpPr>
            <p:cNvPr id="37905" name="Line 1041"/>
            <p:cNvSpPr>
              <a:spLocks noChangeShapeType="1"/>
            </p:cNvSpPr>
            <p:nvPr/>
          </p:nvSpPr>
          <p:spPr bwMode="auto">
            <a:xfrm flipH="1">
              <a:off x="1972" y="2648"/>
              <a:ext cx="552" cy="5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6" name="Line 1042"/>
            <p:cNvSpPr>
              <a:spLocks noChangeShapeType="1"/>
            </p:cNvSpPr>
            <p:nvPr/>
          </p:nvSpPr>
          <p:spPr bwMode="auto">
            <a:xfrm flipH="1">
              <a:off x="2867" y="3552"/>
              <a:ext cx="552" cy="5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907" name="Group 1043"/>
          <p:cNvGrpSpPr>
            <a:grpSpLocks/>
          </p:cNvGrpSpPr>
          <p:nvPr/>
        </p:nvGrpSpPr>
        <p:grpSpPr bwMode="auto">
          <a:xfrm>
            <a:off x="4467225" y="4017963"/>
            <a:ext cx="2366963" cy="2343150"/>
            <a:chOff x="2814" y="2675"/>
            <a:chExt cx="1491" cy="1476"/>
          </a:xfrm>
        </p:grpSpPr>
        <p:sp>
          <p:nvSpPr>
            <p:cNvPr id="37908" name="Line 1044"/>
            <p:cNvSpPr>
              <a:spLocks noChangeShapeType="1"/>
            </p:cNvSpPr>
            <p:nvPr/>
          </p:nvSpPr>
          <p:spPr bwMode="auto">
            <a:xfrm flipH="1">
              <a:off x="2814" y="2675"/>
              <a:ext cx="552" cy="5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9" name="Line 1045"/>
            <p:cNvSpPr>
              <a:spLocks noChangeShapeType="1"/>
            </p:cNvSpPr>
            <p:nvPr/>
          </p:nvSpPr>
          <p:spPr bwMode="auto">
            <a:xfrm flipH="1">
              <a:off x="3753" y="3567"/>
              <a:ext cx="552" cy="5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910" name="Group 1046"/>
          <p:cNvGrpSpPr>
            <a:grpSpLocks/>
          </p:cNvGrpSpPr>
          <p:nvPr/>
        </p:nvGrpSpPr>
        <p:grpSpPr bwMode="auto">
          <a:xfrm>
            <a:off x="1506538" y="3975100"/>
            <a:ext cx="2536825" cy="2355850"/>
            <a:chOff x="949" y="2648"/>
            <a:chExt cx="1598" cy="1484"/>
          </a:xfrm>
        </p:grpSpPr>
        <p:sp>
          <p:nvSpPr>
            <p:cNvPr id="37911" name="Line 1047"/>
            <p:cNvSpPr>
              <a:spLocks noChangeShapeType="1"/>
            </p:cNvSpPr>
            <p:nvPr/>
          </p:nvSpPr>
          <p:spPr bwMode="auto">
            <a:xfrm flipH="1">
              <a:off x="949" y="2648"/>
              <a:ext cx="552" cy="5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2" name="Line 1048"/>
            <p:cNvSpPr>
              <a:spLocks noChangeShapeType="1"/>
            </p:cNvSpPr>
            <p:nvPr/>
          </p:nvSpPr>
          <p:spPr bwMode="auto">
            <a:xfrm flipH="1">
              <a:off x="1995" y="3548"/>
              <a:ext cx="552" cy="5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913" name="Rectangle 104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D. Stoichiometry Problems</a:t>
            </a:r>
          </a:p>
        </p:txBody>
      </p:sp>
      <p:sp>
        <p:nvSpPr>
          <p:cNvPr id="37915" name="Rectangle 1051"/>
          <p:cNvSpPr>
            <a:spLocks noChangeArrowheads="1"/>
          </p:cNvSpPr>
          <p:nvPr/>
        </p:nvSpPr>
        <p:spPr bwMode="auto">
          <a:xfrm>
            <a:off x="992188" y="2346325"/>
            <a:ext cx="7467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110000"/>
              </a:lnSpc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3800" b="0">
                <a:latin typeface="Arial" pitchFamily="34" charset="0"/>
              </a:rPr>
              <a:t>2KClO</a:t>
            </a:r>
            <a:r>
              <a:rPr kumimoji="1" lang="en-US" sz="3800" b="0" baseline="-25000">
                <a:latin typeface="Arial" pitchFamily="34" charset="0"/>
              </a:rPr>
              <a:t>3</a:t>
            </a:r>
            <a:r>
              <a:rPr kumimoji="1" lang="en-US" sz="3800" b="0">
                <a:latin typeface="Arial" pitchFamily="34" charset="0"/>
              </a:rPr>
              <a:t> </a:t>
            </a:r>
            <a:r>
              <a:rPr kumimoji="1" lang="en-US" sz="3800" b="0">
                <a:latin typeface="Arial" pitchFamily="34" charset="0"/>
                <a:sym typeface="Symbol" pitchFamily="18" charset="2"/>
              </a:rPr>
              <a:t> 2KCl + 3O</a:t>
            </a:r>
            <a:r>
              <a:rPr kumimoji="1" lang="en-US" sz="3800" b="0" baseline="-25000">
                <a:latin typeface="Arial" pitchFamily="34" charset="0"/>
                <a:sym typeface="Symbol" pitchFamily="18" charset="2"/>
              </a:rPr>
              <a:t>2</a:t>
            </a:r>
            <a:r>
              <a:rPr kumimoji="1" lang="en-US" sz="3800" b="0"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utoUpdateAnimBg="0"/>
      <p:bldP spid="37893" grpId="0" animBg="1"/>
      <p:bldP spid="37894" grpId="0" animBg="1"/>
      <p:bldP spid="37895" grpId="0" autoUpdateAnimBg="0"/>
      <p:bldP spid="37896" grpId="0" autoUpdateAnimBg="0"/>
      <p:bldP spid="37898" grpId="0" animBg="1"/>
      <p:bldP spid="37899" grpId="0" autoUpdateAnimBg="0"/>
      <p:bldP spid="37900" grpId="0" animBg="1"/>
      <p:bldP spid="37901" grpId="0" autoUpdateAnimBg="0"/>
      <p:bldP spid="37902" grpId="0" autoUpdateAnimBg="0"/>
      <p:bldP spid="37903" grpId="0" autoUpdateAnimBg="0"/>
      <p:bldP spid="37915" grpId="0" autoUpdateAnimBg="0"/>
    </p:bldLst>
  </p:timing>
</p:sld>
</file>

<file path=ppt/theme/theme1.xml><?xml version="1.0" encoding="utf-8"?>
<a:theme xmlns:a="http://schemas.openxmlformats.org/drawingml/2006/main" name="high voltage">
  <a:themeElements>
    <a:clrScheme name="high voltage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high voltage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igh voltage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Designs\high voltage.pot</Template>
  <TotalTime>2557</TotalTime>
  <Words>426</Words>
  <Application>Microsoft Office PowerPoint</Application>
  <PresentationFormat>On-screen Show (4:3)</PresentationFormat>
  <Paragraphs>138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high voltage</vt:lpstr>
      <vt:lpstr>Clip</vt:lpstr>
      <vt:lpstr>Stoichiometric Calculations  </vt:lpstr>
      <vt:lpstr>A. Proportional Relationships</vt:lpstr>
      <vt:lpstr>A. Proportional Relationships</vt:lpstr>
      <vt:lpstr>B. Stoichiometry Steps</vt:lpstr>
      <vt:lpstr>C. Molar Volume at STP</vt:lpstr>
      <vt:lpstr>C. Molar Volume at STP</vt:lpstr>
      <vt:lpstr>D. Stoichiometry Problems</vt:lpstr>
      <vt:lpstr>D. Stoichiometry Problems</vt:lpstr>
      <vt:lpstr>D. Stoichiometry Problems</vt:lpstr>
      <vt:lpstr>D. Stoichiometry Problems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Stoichiometric Calculations</dc:title>
  <dc:creator>Robert E. Johannesson</dc:creator>
  <cp:lastModifiedBy>mshull</cp:lastModifiedBy>
  <cp:revision>101</cp:revision>
  <cp:lastPrinted>2000-02-27T23:02:41Z</cp:lastPrinted>
  <dcterms:created xsi:type="dcterms:W3CDTF">2000-02-27T20:14:20Z</dcterms:created>
  <dcterms:modified xsi:type="dcterms:W3CDTF">2016-04-06T14:01:48Z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/>
  </property>
  <property fmtid="{D5CDD505-2E9C-101B-9397-08002B2CF9AE}" pid="8" name="HomePage">
    <vt:lpwstr>http://www.geocities.com/CollegePark/Locker/3195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16772300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C:\Data\Christy's Stuff\Teaching Stuff\99-00 School Year\Lessons\Stoichiometry</vt:lpwstr>
  </property>
</Properties>
</file>