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86" r:id="rId9"/>
    <p:sldId id="263" r:id="rId10"/>
    <p:sldId id="267" r:id="rId11"/>
    <p:sldId id="264" r:id="rId12"/>
    <p:sldId id="265" r:id="rId13"/>
    <p:sldId id="266" r:id="rId14"/>
    <p:sldId id="268" r:id="rId15"/>
    <p:sldId id="269" r:id="rId16"/>
    <p:sldId id="270" r:id="rId17"/>
    <p:sldId id="271" r:id="rId18"/>
    <p:sldId id="272" r:id="rId19"/>
    <p:sldId id="273" r:id="rId20"/>
    <p:sldId id="274" r:id="rId21"/>
    <p:sldId id="275" r:id="rId22"/>
    <p:sldId id="280" r:id="rId23"/>
    <p:sldId id="281" r:id="rId24"/>
    <p:sldId id="282" r:id="rId25"/>
    <p:sldId id="283" r:id="rId26"/>
    <p:sldId id="284" r:id="rId27"/>
    <p:sldId id="285"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40" autoAdjust="0"/>
  </p:normalViewPr>
  <p:slideViewPr>
    <p:cSldViewPr>
      <p:cViewPr varScale="1">
        <p:scale>
          <a:sx n="74" d="100"/>
          <a:sy n="74" d="100"/>
        </p:scale>
        <p:origin x="-396" y="-9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230E276-F244-49D1-A994-879089005ED5}" type="datetimeFigureOut">
              <a:rPr lang="en-US" smtClean="0"/>
              <a:pPr/>
              <a:t>3/3/2016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520A649-EB5A-47CB-91E8-E6471429EC1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smtClean="0"/>
            </a:lvl1pPr>
          </a:lstStyle>
          <a:p>
            <a:pPr>
              <a:defRPr/>
            </a:pPr>
            <a:endParaRPr lang="en-US"/>
          </a:p>
        </p:txBody>
      </p:sp>
      <p:sp>
        <p:nvSpPr>
          <p:cNvPr id="2560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smtClean="0"/>
            </a:lvl1pPr>
          </a:lstStyle>
          <a:p>
            <a:pPr>
              <a:defRPr/>
            </a:pPr>
            <a:endParaRPr lang="en-US"/>
          </a:p>
        </p:txBody>
      </p:sp>
      <p:sp>
        <p:nvSpPr>
          <p:cNvPr id="2560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smtClean="0"/>
            </a:lvl1pPr>
          </a:lstStyle>
          <a:p>
            <a:pPr>
              <a:defRPr/>
            </a:pPr>
            <a:fld id="{88F4A185-3DBD-41E3-B3E1-189345D78C1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43B59480-836B-42C5-83FA-BE8C311E65B6}" type="slidenum">
              <a:rPr lang="en-US"/>
              <a:pPr/>
              <a:t>1</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811A3A18-1AC7-4682-A932-66E56A36E660}" type="slidenum">
              <a:rPr lang="en-US"/>
              <a:pPr/>
              <a:t>11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D95CA2BE-4A94-48F0-80E3-0146F4149955}" type="slidenum">
              <a:rPr lang="en-US"/>
              <a:pPr/>
              <a:t>12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02C60CB4-9881-4034-A6C8-7604E03FEE36}" type="slidenum">
              <a:rPr lang="en-US"/>
              <a:pPr/>
              <a:t>13</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099D66D7-D3BE-46EC-A08C-265C3A0C87A7}" type="slidenum">
              <a:rPr lang="en-US"/>
              <a:pPr/>
              <a:t>14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89A594CB-1B90-4525-B550-B33E83CE420E}" type="slidenum">
              <a:rPr lang="en-US"/>
              <a:pPr/>
              <a:t>15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BD4BD74F-843C-4EB0-A55F-4DBB5F504046}" type="slidenum">
              <a:rPr lang="en-US"/>
              <a:pPr/>
              <a:t>16</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6A3056D4-75AB-4E26-A36E-8E182CA98F54}" type="slidenum">
              <a:rPr lang="en-US"/>
              <a:pPr/>
              <a:t>17</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lnSpc>
                <a:spcPct val="90000"/>
              </a:lnSpc>
            </a:pPr>
            <a:r>
              <a:rPr lang="en-US" smtClean="0"/>
              <a:t>For the bridge not to move up or down, the total upward force must equal the total</a:t>
            </a:r>
          </a:p>
          <a:p>
            <a:pPr eaLnBrk="1" hangingPunct="1">
              <a:lnSpc>
                <a:spcPct val="90000"/>
              </a:lnSpc>
            </a:pPr>
            <a:r>
              <a:rPr lang="en-US" smtClean="0"/>
              <a:t>downward force. This means </a:t>
            </a:r>
            <a:r>
              <a:rPr lang="en-US" i="1" smtClean="0"/>
              <a:t>F</a:t>
            </a:r>
            <a:r>
              <a:rPr lang="en-US" smtClean="0"/>
              <a:t>A </a:t>
            </a:r>
            <a:r>
              <a:rPr lang="en-US" i="1" smtClean="0"/>
              <a:t>+ F</a:t>
            </a:r>
            <a:r>
              <a:rPr lang="en-US" smtClean="0"/>
              <a:t>B = 1,250 N. Unfortunately, balanced force in</a:t>
            </a:r>
          </a:p>
          <a:p>
            <a:pPr eaLnBrk="1" hangingPunct="1">
              <a:lnSpc>
                <a:spcPct val="90000"/>
              </a:lnSpc>
            </a:pPr>
            <a:r>
              <a:rPr lang="en-US" smtClean="0"/>
              <a:t>the vertical direction does not tell you how the force is divided between the two</a:t>
            </a:r>
          </a:p>
          <a:p>
            <a:pPr eaLnBrk="1" hangingPunct="1">
              <a:lnSpc>
                <a:spcPct val="90000"/>
              </a:lnSpc>
            </a:pPr>
            <a:r>
              <a:rPr lang="en-US" smtClean="0"/>
              <a:t>ends, </a:t>
            </a:r>
            <a:r>
              <a:rPr lang="en-US" i="1" smtClean="0"/>
              <a:t>F</a:t>
            </a:r>
            <a:r>
              <a:rPr lang="en-US" smtClean="0"/>
              <a:t>A and </a:t>
            </a:r>
            <a:r>
              <a:rPr lang="en-US" i="1" smtClean="0"/>
              <a:t>F</a:t>
            </a:r>
            <a:r>
              <a:rPr lang="en-US" smtClean="0"/>
              <a:t>B.</a:t>
            </a:r>
          </a:p>
          <a:p>
            <a:pPr eaLnBrk="1" hangingPunct="1">
              <a:lnSpc>
                <a:spcPct val="90000"/>
              </a:lnSpc>
            </a:pPr>
            <a:r>
              <a:rPr lang="en-US" smtClean="0"/>
              <a:t>Solving for the</a:t>
            </a:r>
          </a:p>
          <a:p>
            <a:pPr eaLnBrk="1" hangingPunct="1">
              <a:lnSpc>
                <a:spcPct val="90000"/>
              </a:lnSpc>
            </a:pPr>
            <a:r>
              <a:rPr lang="en-US" smtClean="0"/>
              <a:t>unknown forces</a:t>
            </a:r>
          </a:p>
          <a:p>
            <a:pPr eaLnBrk="1" hangingPunct="1">
              <a:lnSpc>
                <a:spcPct val="90000"/>
              </a:lnSpc>
            </a:pPr>
            <a:r>
              <a:rPr lang="en-US" smtClean="0"/>
              <a:t>For the bridge to be in rotational equilibrium, the total torque </a:t>
            </a:r>
            <a:r>
              <a:rPr lang="en-US" i="1" smtClean="0"/>
              <a:t>around any point</a:t>
            </a:r>
          </a:p>
          <a:p>
            <a:pPr eaLnBrk="1" hangingPunct="1">
              <a:lnSpc>
                <a:spcPct val="90000"/>
              </a:lnSpc>
            </a:pPr>
            <a:r>
              <a:rPr lang="en-US" smtClean="0"/>
              <a:t>must be zero. If we choose the left end of the bridge, the torque created by force</a:t>
            </a:r>
          </a:p>
          <a:p>
            <a:pPr eaLnBrk="1" hangingPunct="1">
              <a:lnSpc>
                <a:spcPct val="90000"/>
              </a:lnSpc>
            </a:pPr>
            <a:r>
              <a:rPr lang="en-US" i="1" smtClean="0"/>
              <a:t>F</a:t>
            </a:r>
            <a:r>
              <a:rPr lang="en-US" smtClean="0"/>
              <a:t>A is zero because its line of action passes through the center of rotation. By</a:t>
            </a:r>
          </a:p>
          <a:p>
            <a:pPr eaLnBrk="1" hangingPunct="1">
              <a:lnSpc>
                <a:spcPct val="90000"/>
              </a:lnSpc>
            </a:pPr>
            <a:r>
              <a:rPr lang="en-US" smtClean="0"/>
              <a:t>setting the total of the remaining torques to zero, the force on the right support</a:t>
            </a:r>
          </a:p>
          <a:p>
            <a:pPr eaLnBrk="1" hangingPunct="1">
              <a:lnSpc>
                <a:spcPct val="90000"/>
              </a:lnSpc>
            </a:pPr>
            <a:r>
              <a:rPr lang="en-US" smtClean="0"/>
              <a:t>(</a:t>
            </a:r>
            <a:r>
              <a:rPr lang="en-US" i="1" smtClean="0"/>
              <a:t>F</a:t>
            </a:r>
            <a:r>
              <a:rPr lang="en-US" smtClean="0"/>
              <a:t>B) is calculated to be 400 newtons. Since the total of both forces must be 1,250</a:t>
            </a:r>
          </a:p>
          <a:p>
            <a:pPr eaLnBrk="1" hangingPunct="1">
              <a:lnSpc>
                <a:spcPct val="90000"/>
              </a:lnSpc>
            </a:pPr>
            <a:r>
              <a:rPr lang="en-US" smtClean="0"/>
              <a:t>N, that means the force on the left (</a:t>
            </a:r>
            <a:r>
              <a:rPr lang="en-US" i="1" smtClean="0"/>
              <a:t>F</a:t>
            </a:r>
            <a:r>
              <a:rPr lang="en-US" smtClean="0"/>
              <a:t>A) must be 850 N. This kind of analysis is</a:t>
            </a:r>
          </a:p>
          <a:p>
            <a:pPr eaLnBrk="1" hangingPunct="1">
              <a:lnSpc>
                <a:spcPct val="90000"/>
              </a:lnSpc>
            </a:pPr>
            <a:r>
              <a:rPr lang="en-US" smtClean="0"/>
              <a:t>used to solve many problems in physics and engineering, including how strong to</a:t>
            </a:r>
          </a:p>
          <a:p>
            <a:pPr eaLnBrk="1" hangingPunct="1">
              <a:lnSpc>
                <a:spcPct val="90000"/>
              </a:lnSpc>
            </a:pPr>
            <a:r>
              <a:rPr lang="en-US" smtClean="0"/>
              <a:t>make bridges, floors, ladders, and other structures that must support forces.</a:t>
            </a:r>
          </a:p>
          <a:p>
            <a:pPr eaLnBrk="1" hangingPunct="1">
              <a:lnSpc>
                <a:spcPct val="90000"/>
              </a:lnSpc>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93994B25-14DF-42B1-B7C1-69351E2225D4}" type="slidenum">
              <a:rPr lang="en-US"/>
              <a:pPr/>
              <a:t>18</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73CCE164-6006-4684-89A9-CCDD3C562CB0}" type="slidenum">
              <a:rPr lang="en-US"/>
              <a:pPr/>
              <a:t>19</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B0CB6382-3363-4414-A4E1-AB70CC9F01D4}" type="slidenum">
              <a:rPr lang="en-US"/>
              <a:pPr/>
              <a:t>20</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958FF193-AA30-4C93-9555-D880DC38436F}" type="slidenum">
              <a:rPr lang="en-US"/>
              <a:pPr/>
              <a:t>2</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FABEACFB-815A-4975-BBE9-8F19B964F2C5}" type="slidenum">
              <a:rPr lang="en-US"/>
              <a:pPr/>
              <a:t>21</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DB180C7C-32CF-464B-B266-75FDF4A64FD2}" type="slidenum">
              <a:rPr lang="en-US"/>
              <a:pPr/>
              <a:t>22</a:t>
            </a:fld>
            <a:endParaRPr lang="en-US"/>
          </a:p>
        </p:txBody>
      </p:sp>
      <p:sp>
        <p:nvSpPr>
          <p:cNvPr id="52227" name="Rectangle 2"/>
          <p:cNvSpPr>
            <a:spLocks noGrp="1" noRot="1" noChangeAspect="1" noChangeArrowheads="1" noTextEdit="1"/>
          </p:cNvSpPr>
          <p:nvPr>
            <p:ph type="sldImg"/>
          </p:nvPr>
        </p:nvSpPr>
        <p:spPr>
          <a:solidFill>
            <a:srgbClr val="FFFFFF"/>
          </a:solidFill>
          <a:ln/>
        </p:spPr>
      </p:sp>
      <p:sp>
        <p:nvSpPr>
          <p:cNvPr id="522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6A0EF06C-9AF2-43D3-8B25-4E9F570CAEF5}" type="slidenum">
              <a:rPr lang="en-US"/>
              <a:pPr/>
              <a:t>23</a:t>
            </a:fld>
            <a:endParaRPr lang="en-US"/>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20E8FF42-DE32-4429-A0AE-D0C265E05E0B}" type="slidenum">
              <a:rPr lang="en-US"/>
              <a:pPr/>
              <a:t>24</a:t>
            </a:fld>
            <a:endParaRPr lang="en-US"/>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335BA116-ED66-4F53-9081-253E63EC49B7}" type="slidenum">
              <a:rPr lang="en-US"/>
              <a:pPr/>
              <a:t>25</a:t>
            </a:fld>
            <a:endParaRPr lang="en-US"/>
          </a:p>
        </p:txBody>
      </p:sp>
      <p:sp>
        <p:nvSpPr>
          <p:cNvPr id="55299" name="Rectangle 2"/>
          <p:cNvSpPr>
            <a:spLocks noGrp="1" noRot="1" noChangeAspect="1" noChangeArrowheads="1" noTextEdit="1"/>
          </p:cNvSpPr>
          <p:nvPr>
            <p:ph type="sldImg"/>
          </p:nvPr>
        </p:nvSpPr>
        <p:spPr>
          <a:solidFill>
            <a:srgbClr val="FFFFFF"/>
          </a:solidFill>
          <a:ln/>
        </p:spPr>
      </p:sp>
      <p:sp>
        <p:nvSpPr>
          <p:cNvPr id="5530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432FF8AC-3E9F-4F5F-B45D-DD90CC335FB3}" type="slidenum">
              <a:rPr lang="en-US"/>
              <a:pPr/>
              <a:t>26</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AAF812BB-B3A8-45FC-B0FE-CD40067BCB29}" type="slidenum">
              <a:rPr lang="en-US"/>
              <a:pPr/>
              <a:t>27</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F6500D57-259E-4FBA-ABD1-13625D4716A4}" type="slidenum">
              <a:rPr lang="en-US"/>
              <a:pPr/>
              <a:t>3</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A03378EB-F08B-4519-A0D2-F9EA549CD7ED}" type="slidenum">
              <a:rPr lang="en-US"/>
              <a:pPr/>
              <a:t>4</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58A9134B-4D7A-431F-A353-785FF44D8883}" type="slidenum">
              <a:rPr lang="en-US"/>
              <a:pPr/>
              <a:t>5</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5AEB5A3D-2BF6-4C85-A2D3-EC0CD2E209CE}" type="slidenum">
              <a:rPr lang="en-US"/>
              <a:pPr/>
              <a:t>6</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E164AF09-4603-4520-8AE0-992881C232BD}" type="slidenum">
              <a:rPr lang="en-US"/>
              <a:pPr/>
              <a:t>7</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D5FAB45D-32B3-4C1D-974D-E997FF6945BB}" type="slidenum">
              <a:rPr lang="en-US"/>
              <a:pPr/>
              <a:t>9</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774EA799-05A9-4152-96E8-0BEBBCAF0B46}" type="slidenum">
              <a:rPr lang="en-US"/>
              <a:pPr/>
              <a:t>10</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29154958-1223-4E60-9A41-0BDD6F97E210}"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849CA0-0DA9-4A92-806C-60D8AF2A8041}"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F91CA59-5828-4FDE-94BB-C03664311D88}"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4" name="Footer Placeholder 3"/>
          <p:cNvSpPr>
            <a:spLocks noGrp="1"/>
          </p:cNvSpPr>
          <p:nvPr>
            <p:ph type="ftr" sz="quarter" idx="11"/>
          </p:nvPr>
        </p:nvSpPr>
        <p:spPr>
          <a:xfrm>
            <a:off x="3124200" y="6245225"/>
            <a:ext cx="2895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BCB6AC14-5032-4884-9627-278339DDA6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9CAC1E7C-FD1F-4266-9677-2E187327EA51}"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77334DEB-5E18-4D00-9CB1-0A48CDD3F1C8}"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E8B99E1-AD75-4ED0-8F73-B9BD7EE4879C}"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D1DD53C-7CB8-4258-A2EE-206E0F5B46E8}"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B51824CD-8744-479D-A9D7-855A9C8361F3}"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58F0AC0-75FE-4CC0-85A5-4F23233B84E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107AB443-C50E-4553-8C36-6DA01DC15AF3}"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5DC53CE7-65A4-4246-8630-2FA533FF7E99}"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B2DFFC8D-5DCD-483E-B57D-0EAF1D4D2CB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8.wmf"/><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0.wmf"/></Relationships>
</file>

<file path=ppt/slides/_rels/slide21.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2.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p:txBody>
          <a:bodyPr/>
          <a:lstStyle/>
          <a:p>
            <a:pPr eaLnBrk="1" hangingPunct="1"/>
            <a:r>
              <a:rPr lang="en-US" dirty="0" smtClean="0"/>
              <a:t>Torque and Rotation</a:t>
            </a:r>
          </a:p>
        </p:txBody>
      </p:sp>
      <p:pic>
        <p:nvPicPr>
          <p:cNvPr id="5" name="Picture 4" descr="torque.jpg"/>
          <p:cNvPicPr>
            <a:picLocks noChangeAspect="1"/>
          </p:cNvPicPr>
          <p:nvPr/>
        </p:nvPicPr>
        <p:blipFill>
          <a:blip r:embed="rId3" cstate="print"/>
          <a:stretch>
            <a:fillRect/>
          </a:stretch>
        </p:blipFill>
        <p:spPr>
          <a:xfrm>
            <a:off x="2209800" y="990600"/>
            <a:ext cx="2895600" cy="216890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smtClean="0"/>
          </a:p>
        </p:txBody>
      </p:sp>
      <p:pic>
        <p:nvPicPr>
          <p:cNvPr id="12291" name="Picture 4"/>
          <p:cNvPicPr>
            <a:picLocks noGrp="1" noChangeAspect="1" noChangeArrowheads="1"/>
          </p:cNvPicPr>
          <p:nvPr>
            <p:ph sz="quarter" idx="1"/>
          </p:nvPr>
        </p:nvPicPr>
        <p:blipFill>
          <a:blip r:embed="rId3" cstate="print"/>
          <a:srcRect/>
          <a:stretch>
            <a:fillRect/>
          </a:stretch>
        </p:blipFill>
        <p:spPr>
          <a:xfrm>
            <a:off x="2286000" y="914400"/>
            <a:ext cx="4648200" cy="5257070"/>
          </a:xfrm>
          <a:noFill/>
        </p:spPr>
      </p:pic>
      <p:sp>
        <p:nvSpPr>
          <p:cNvPr id="4" name="Freeform 3"/>
          <p:cNvSpPr/>
          <p:nvPr/>
        </p:nvSpPr>
        <p:spPr>
          <a:xfrm>
            <a:off x="4500562" y="2062757"/>
            <a:ext cx="26790" cy="500064"/>
          </a:xfrm>
          <a:custGeom>
            <a:avLst/>
            <a:gdLst/>
            <a:ahLst/>
            <a:cxnLst/>
            <a:rect l="0" t="0" r="0" b="0"/>
            <a:pathLst>
              <a:path w="26790" h="500064">
                <a:moveTo>
                  <a:pt x="26789" y="491133"/>
                </a:moveTo>
                <a:lnTo>
                  <a:pt x="26789" y="491133"/>
                </a:lnTo>
                <a:lnTo>
                  <a:pt x="26789" y="491133"/>
                </a:lnTo>
                <a:lnTo>
                  <a:pt x="26789" y="491133"/>
                </a:lnTo>
                <a:lnTo>
                  <a:pt x="26789" y="500063"/>
                </a:lnTo>
                <a:lnTo>
                  <a:pt x="26789" y="500063"/>
                </a:lnTo>
                <a:lnTo>
                  <a:pt x="26789" y="500063"/>
                </a:lnTo>
                <a:lnTo>
                  <a:pt x="26789" y="500063"/>
                </a:lnTo>
                <a:lnTo>
                  <a:pt x="26789" y="500063"/>
                </a:lnTo>
                <a:lnTo>
                  <a:pt x="26789" y="500063"/>
                </a:lnTo>
                <a:lnTo>
                  <a:pt x="26789" y="500063"/>
                </a:lnTo>
                <a:lnTo>
                  <a:pt x="26789" y="500063"/>
                </a:lnTo>
                <a:lnTo>
                  <a:pt x="26789" y="491133"/>
                </a:lnTo>
                <a:lnTo>
                  <a:pt x="26789" y="482203"/>
                </a:lnTo>
                <a:lnTo>
                  <a:pt x="26789" y="473274"/>
                </a:lnTo>
                <a:lnTo>
                  <a:pt x="26789" y="455414"/>
                </a:lnTo>
                <a:lnTo>
                  <a:pt x="17859" y="437555"/>
                </a:lnTo>
                <a:lnTo>
                  <a:pt x="17859" y="419696"/>
                </a:lnTo>
                <a:lnTo>
                  <a:pt x="17859" y="401836"/>
                </a:lnTo>
                <a:lnTo>
                  <a:pt x="17859" y="375047"/>
                </a:lnTo>
                <a:lnTo>
                  <a:pt x="26789" y="357188"/>
                </a:lnTo>
                <a:lnTo>
                  <a:pt x="26789" y="330399"/>
                </a:lnTo>
                <a:lnTo>
                  <a:pt x="26789" y="303609"/>
                </a:lnTo>
                <a:lnTo>
                  <a:pt x="26789" y="276820"/>
                </a:lnTo>
                <a:lnTo>
                  <a:pt x="26789" y="250031"/>
                </a:lnTo>
                <a:lnTo>
                  <a:pt x="26789" y="223242"/>
                </a:lnTo>
                <a:lnTo>
                  <a:pt x="26789" y="196453"/>
                </a:lnTo>
                <a:lnTo>
                  <a:pt x="26789" y="169664"/>
                </a:lnTo>
                <a:lnTo>
                  <a:pt x="26789" y="151805"/>
                </a:lnTo>
                <a:lnTo>
                  <a:pt x="26789" y="125016"/>
                </a:lnTo>
                <a:lnTo>
                  <a:pt x="17859" y="107156"/>
                </a:lnTo>
                <a:lnTo>
                  <a:pt x="17859" y="89297"/>
                </a:lnTo>
                <a:lnTo>
                  <a:pt x="17859" y="71438"/>
                </a:lnTo>
                <a:lnTo>
                  <a:pt x="17859" y="53578"/>
                </a:lnTo>
                <a:lnTo>
                  <a:pt x="17859" y="35719"/>
                </a:lnTo>
                <a:lnTo>
                  <a:pt x="8930" y="26789"/>
                </a:lnTo>
                <a:lnTo>
                  <a:pt x="8930" y="17859"/>
                </a:lnTo>
                <a:lnTo>
                  <a:pt x="8930" y="8930"/>
                </a:lnTo>
                <a:lnTo>
                  <a:pt x="8930" y="0"/>
                </a:lnTo>
                <a:lnTo>
                  <a:pt x="0" y="0"/>
                </a:lnTo>
                <a:lnTo>
                  <a:pt x="0" y="0"/>
                </a:lnTo>
                <a:lnTo>
                  <a:pt x="0" y="0"/>
                </a:lnTo>
                <a:lnTo>
                  <a:pt x="0" y="0"/>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4330898" y="2544960"/>
            <a:ext cx="375048" cy="419696"/>
          </a:xfrm>
          <a:custGeom>
            <a:avLst/>
            <a:gdLst/>
            <a:ahLst/>
            <a:cxnLst/>
            <a:rect l="0" t="0" r="0" b="0"/>
            <a:pathLst>
              <a:path w="375048" h="419696">
                <a:moveTo>
                  <a:pt x="232172" y="8930"/>
                </a:moveTo>
                <a:lnTo>
                  <a:pt x="223242" y="8930"/>
                </a:lnTo>
                <a:lnTo>
                  <a:pt x="214312" y="8930"/>
                </a:lnTo>
                <a:lnTo>
                  <a:pt x="214312" y="8930"/>
                </a:lnTo>
                <a:lnTo>
                  <a:pt x="196453" y="8930"/>
                </a:lnTo>
                <a:lnTo>
                  <a:pt x="187523" y="17860"/>
                </a:lnTo>
                <a:lnTo>
                  <a:pt x="169664" y="17860"/>
                </a:lnTo>
                <a:lnTo>
                  <a:pt x="151805" y="26790"/>
                </a:lnTo>
                <a:lnTo>
                  <a:pt x="133945" y="35719"/>
                </a:lnTo>
                <a:lnTo>
                  <a:pt x="116086" y="44649"/>
                </a:lnTo>
                <a:lnTo>
                  <a:pt x="107156" y="62508"/>
                </a:lnTo>
                <a:lnTo>
                  <a:pt x="89297" y="71438"/>
                </a:lnTo>
                <a:lnTo>
                  <a:pt x="71437" y="89297"/>
                </a:lnTo>
                <a:lnTo>
                  <a:pt x="53578" y="107157"/>
                </a:lnTo>
                <a:lnTo>
                  <a:pt x="35719" y="125016"/>
                </a:lnTo>
                <a:lnTo>
                  <a:pt x="26789" y="151805"/>
                </a:lnTo>
                <a:lnTo>
                  <a:pt x="17859" y="169665"/>
                </a:lnTo>
                <a:lnTo>
                  <a:pt x="8930" y="187524"/>
                </a:lnTo>
                <a:lnTo>
                  <a:pt x="0" y="214313"/>
                </a:lnTo>
                <a:lnTo>
                  <a:pt x="0" y="241102"/>
                </a:lnTo>
                <a:lnTo>
                  <a:pt x="0" y="258961"/>
                </a:lnTo>
                <a:lnTo>
                  <a:pt x="8930" y="285750"/>
                </a:lnTo>
                <a:lnTo>
                  <a:pt x="8930" y="303609"/>
                </a:lnTo>
                <a:lnTo>
                  <a:pt x="17859" y="330398"/>
                </a:lnTo>
                <a:lnTo>
                  <a:pt x="26789" y="348258"/>
                </a:lnTo>
                <a:lnTo>
                  <a:pt x="44648" y="366117"/>
                </a:lnTo>
                <a:lnTo>
                  <a:pt x="53578" y="383977"/>
                </a:lnTo>
                <a:lnTo>
                  <a:pt x="71437" y="401836"/>
                </a:lnTo>
                <a:lnTo>
                  <a:pt x="89297" y="410766"/>
                </a:lnTo>
                <a:lnTo>
                  <a:pt x="116086" y="419695"/>
                </a:lnTo>
                <a:lnTo>
                  <a:pt x="133945" y="419695"/>
                </a:lnTo>
                <a:lnTo>
                  <a:pt x="160734" y="419695"/>
                </a:lnTo>
                <a:lnTo>
                  <a:pt x="187523" y="419695"/>
                </a:lnTo>
                <a:lnTo>
                  <a:pt x="205383" y="410766"/>
                </a:lnTo>
                <a:lnTo>
                  <a:pt x="232172" y="410766"/>
                </a:lnTo>
                <a:lnTo>
                  <a:pt x="250031" y="392906"/>
                </a:lnTo>
                <a:lnTo>
                  <a:pt x="276820" y="375047"/>
                </a:lnTo>
                <a:lnTo>
                  <a:pt x="294680" y="357188"/>
                </a:lnTo>
                <a:lnTo>
                  <a:pt x="312539" y="339328"/>
                </a:lnTo>
                <a:lnTo>
                  <a:pt x="330398" y="321469"/>
                </a:lnTo>
                <a:lnTo>
                  <a:pt x="339328" y="294680"/>
                </a:lnTo>
                <a:lnTo>
                  <a:pt x="348258" y="267891"/>
                </a:lnTo>
                <a:lnTo>
                  <a:pt x="357187" y="241102"/>
                </a:lnTo>
                <a:lnTo>
                  <a:pt x="366117" y="214313"/>
                </a:lnTo>
                <a:lnTo>
                  <a:pt x="375047" y="187524"/>
                </a:lnTo>
                <a:lnTo>
                  <a:pt x="375047" y="160735"/>
                </a:lnTo>
                <a:lnTo>
                  <a:pt x="366117" y="142875"/>
                </a:lnTo>
                <a:lnTo>
                  <a:pt x="366117" y="116086"/>
                </a:lnTo>
                <a:lnTo>
                  <a:pt x="357187" y="89297"/>
                </a:lnTo>
                <a:lnTo>
                  <a:pt x="348258" y="71438"/>
                </a:lnTo>
                <a:lnTo>
                  <a:pt x="339328" y="53579"/>
                </a:lnTo>
                <a:lnTo>
                  <a:pt x="321469" y="35719"/>
                </a:lnTo>
                <a:lnTo>
                  <a:pt x="303609" y="17860"/>
                </a:lnTo>
                <a:lnTo>
                  <a:pt x="285750" y="8930"/>
                </a:lnTo>
                <a:lnTo>
                  <a:pt x="258961" y="0"/>
                </a:lnTo>
                <a:lnTo>
                  <a:pt x="232172" y="8930"/>
                </a:lnTo>
                <a:lnTo>
                  <a:pt x="214312" y="8930"/>
                </a:lnTo>
                <a:lnTo>
                  <a:pt x="196453" y="8930"/>
                </a:lnTo>
                <a:lnTo>
                  <a:pt x="187523" y="8930"/>
                </a:lnTo>
                <a:lnTo>
                  <a:pt x="187523" y="8930"/>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759273" y="2571750"/>
            <a:ext cx="526853" cy="392906"/>
          </a:xfrm>
          <a:custGeom>
            <a:avLst/>
            <a:gdLst/>
            <a:ahLst/>
            <a:cxnLst/>
            <a:rect l="0" t="0" r="0" b="0"/>
            <a:pathLst>
              <a:path w="526853" h="392906">
                <a:moveTo>
                  <a:pt x="142875" y="348257"/>
                </a:moveTo>
                <a:lnTo>
                  <a:pt x="142875" y="357187"/>
                </a:lnTo>
                <a:lnTo>
                  <a:pt x="151805" y="357187"/>
                </a:lnTo>
                <a:lnTo>
                  <a:pt x="151805" y="357187"/>
                </a:lnTo>
                <a:lnTo>
                  <a:pt x="160734" y="366116"/>
                </a:lnTo>
                <a:lnTo>
                  <a:pt x="178594" y="375046"/>
                </a:lnTo>
                <a:lnTo>
                  <a:pt x="187523" y="375046"/>
                </a:lnTo>
                <a:lnTo>
                  <a:pt x="205383" y="383976"/>
                </a:lnTo>
                <a:lnTo>
                  <a:pt x="223242" y="383976"/>
                </a:lnTo>
                <a:lnTo>
                  <a:pt x="241102" y="383976"/>
                </a:lnTo>
                <a:lnTo>
                  <a:pt x="258961" y="392905"/>
                </a:lnTo>
                <a:lnTo>
                  <a:pt x="276820" y="392905"/>
                </a:lnTo>
                <a:lnTo>
                  <a:pt x="294680" y="392905"/>
                </a:lnTo>
                <a:lnTo>
                  <a:pt x="321469" y="383976"/>
                </a:lnTo>
                <a:lnTo>
                  <a:pt x="339328" y="383976"/>
                </a:lnTo>
                <a:lnTo>
                  <a:pt x="357187" y="375046"/>
                </a:lnTo>
                <a:lnTo>
                  <a:pt x="375047" y="375046"/>
                </a:lnTo>
                <a:lnTo>
                  <a:pt x="401836" y="366116"/>
                </a:lnTo>
                <a:lnTo>
                  <a:pt x="419695" y="357187"/>
                </a:lnTo>
                <a:lnTo>
                  <a:pt x="428625" y="348257"/>
                </a:lnTo>
                <a:lnTo>
                  <a:pt x="446484" y="339327"/>
                </a:lnTo>
                <a:lnTo>
                  <a:pt x="464344" y="330398"/>
                </a:lnTo>
                <a:lnTo>
                  <a:pt x="473273" y="312538"/>
                </a:lnTo>
                <a:lnTo>
                  <a:pt x="491133" y="294679"/>
                </a:lnTo>
                <a:lnTo>
                  <a:pt x="500062" y="285749"/>
                </a:lnTo>
                <a:lnTo>
                  <a:pt x="508992" y="267890"/>
                </a:lnTo>
                <a:lnTo>
                  <a:pt x="517922" y="250030"/>
                </a:lnTo>
                <a:lnTo>
                  <a:pt x="517922" y="232171"/>
                </a:lnTo>
                <a:lnTo>
                  <a:pt x="526852" y="214312"/>
                </a:lnTo>
                <a:lnTo>
                  <a:pt x="526852" y="196453"/>
                </a:lnTo>
                <a:lnTo>
                  <a:pt x="526852" y="178593"/>
                </a:lnTo>
                <a:lnTo>
                  <a:pt x="526852" y="160734"/>
                </a:lnTo>
                <a:lnTo>
                  <a:pt x="517922" y="142875"/>
                </a:lnTo>
                <a:lnTo>
                  <a:pt x="508992" y="125015"/>
                </a:lnTo>
                <a:lnTo>
                  <a:pt x="500062" y="107156"/>
                </a:lnTo>
                <a:lnTo>
                  <a:pt x="491133" y="89296"/>
                </a:lnTo>
                <a:lnTo>
                  <a:pt x="482203" y="80367"/>
                </a:lnTo>
                <a:lnTo>
                  <a:pt x="464344" y="62507"/>
                </a:lnTo>
                <a:lnTo>
                  <a:pt x="455414" y="53578"/>
                </a:lnTo>
                <a:lnTo>
                  <a:pt x="437555" y="35718"/>
                </a:lnTo>
                <a:lnTo>
                  <a:pt x="419695" y="26789"/>
                </a:lnTo>
                <a:lnTo>
                  <a:pt x="392906" y="17859"/>
                </a:lnTo>
                <a:lnTo>
                  <a:pt x="375047" y="8929"/>
                </a:lnTo>
                <a:lnTo>
                  <a:pt x="357187" y="8929"/>
                </a:lnTo>
                <a:lnTo>
                  <a:pt x="330398" y="0"/>
                </a:lnTo>
                <a:lnTo>
                  <a:pt x="303609" y="0"/>
                </a:lnTo>
                <a:lnTo>
                  <a:pt x="285750" y="0"/>
                </a:lnTo>
                <a:lnTo>
                  <a:pt x="258961" y="0"/>
                </a:lnTo>
                <a:lnTo>
                  <a:pt x="232172" y="0"/>
                </a:lnTo>
                <a:lnTo>
                  <a:pt x="214312" y="0"/>
                </a:lnTo>
                <a:lnTo>
                  <a:pt x="187523" y="8929"/>
                </a:lnTo>
                <a:lnTo>
                  <a:pt x="169664" y="17859"/>
                </a:lnTo>
                <a:lnTo>
                  <a:pt x="151805" y="26789"/>
                </a:lnTo>
                <a:lnTo>
                  <a:pt x="133945" y="35718"/>
                </a:lnTo>
                <a:lnTo>
                  <a:pt x="116086" y="53578"/>
                </a:lnTo>
                <a:lnTo>
                  <a:pt x="98227" y="62507"/>
                </a:lnTo>
                <a:lnTo>
                  <a:pt x="80367" y="80367"/>
                </a:lnTo>
                <a:lnTo>
                  <a:pt x="62508" y="98226"/>
                </a:lnTo>
                <a:lnTo>
                  <a:pt x="53578" y="107156"/>
                </a:lnTo>
                <a:lnTo>
                  <a:pt x="44648" y="125015"/>
                </a:lnTo>
                <a:lnTo>
                  <a:pt x="26789" y="142875"/>
                </a:lnTo>
                <a:lnTo>
                  <a:pt x="17859" y="160734"/>
                </a:lnTo>
                <a:lnTo>
                  <a:pt x="17859" y="178593"/>
                </a:lnTo>
                <a:lnTo>
                  <a:pt x="8930" y="196453"/>
                </a:lnTo>
                <a:lnTo>
                  <a:pt x="0" y="214312"/>
                </a:lnTo>
                <a:lnTo>
                  <a:pt x="0" y="223241"/>
                </a:lnTo>
                <a:lnTo>
                  <a:pt x="0" y="241101"/>
                </a:lnTo>
                <a:lnTo>
                  <a:pt x="0" y="250030"/>
                </a:lnTo>
                <a:lnTo>
                  <a:pt x="8930" y="258960"/>
                </a:lnTo>
                <a:lnTo>
                  <a:pt x="17859" y="267890"/>
                </a:lnTo>
                <a:lnTo>
                  <a:pt x="26789" y="276819"/>
                </a:lnTo>
                <a:lnTo>
                  <a:pt x="44648" y="285749"/>
                </a:lnTo>
                <a:lnTo>
                  <a:pt x="62508" y="294679"/>
                </a:lnTo>
                <a:lnTo>
                  <a:pt x="89297" y="294679"/>
                </a:lnTo>
                <a:lnTo>
                  <a:pt x="116086" y="303608"/>
                </a:lnTo>
                <a:lnTo>
                  <a:pt x="133945" y="312538"/>
                </a:lnTo>
                <a:lnTo>
                  <a:pt x="151805" y="312538"/>
                </a:lnTo>
                <a:lnTo>
                  <a:pt x="151805" y="312538"/>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232546" y="3768327"/>
            <a:ext cx="428626" cy="517923"/>
          </a:xfrm>
          <a:custGeom>
            <a:avLst/>
            <a:gdLst/>
            <a:ahLst/>
            <a:cxnLst/>
            <a:rect l="0" t="0" r="0" b="0"/>
            <a:pathLst>
              <a:path w="428626" h="517923">
                <a:moveTo>
                  <a:pt x="428625" y="517922"/>
                </a:moveTo>
                <a:lnTo>
                  <a:pt x="428625" y="517922"/>
                </a:lnTo>
                <a:lnTo>
                  <a:pt x="419696" y="517922"/>
                </a:lnTo>
                <a:lnTo>
                  <a:pt x="419696" y="517922"/>
                </a:lnTo>
                <a:lnTo>
                  <a:pt x="401836" y="517922"/>
                </a:lnTo>
                <a:lnTo>
                  <a:pt x="392907" y="517922"/>
                </a:lnTo>
                <a:lnTo>
                  <a:pt x="383977" y="508992"/>
                </a:lnTo>
                <a:lnTo>
                  <a:pt x="366118" y="500063"/>
                </a:lnTo>
                <a:lnTo>
                  <a:pt x="348258" y="491133"/>
                </a:lnTo>
                <a:lnTo>
                  <a:pt x="330399" y="482203"/>
                </a:lnTo>
                <a:lnTo>
                  <a:pt x="312539" y="473274"/>
                </a:lnTo>
                <a:lnTo>
                  <a:pt x="285750" y="455414"/>
                </a:lnTo>
                <a:lnTo>
                  <a:pt x="267891" y="437555"/>
                </a:lnTo>
                <a:lnTo>
                  <a:pt x="241102" y="419696"/>
                </a:lnTo>
                <a:lnTo>
                  <a:pt x="223243" y="401836"/>
                </a:lnTo>
                <a:lnTo>
                  <a:pt x="205383" y="383977"/>
                </a:lnTo>
                <a:lnTo>
                  <a:pt x="187524" y="366117"/>
                </a:lnTo>
                <a:lnTo>
                  <a:pt x="169664" y="339328"/>
                </a:lnTo>
                <a:lnTo>
                  <a:pt x="151805" y="312539"/>
                </a:lnTo>
                <a:lnTo>
                  <a:pt x="133946" y="294680"/>
                </a:lnTo>
                <a:lnTo>
                  <a:pt x="125016" y="267891"/>
                </a:lnTo>
                <a:lnTo>
                  <a:pt x="116086" y="241102"/>
                </a:lnTo>
                <a:lnTo>
                  <a:pt x="107157" y="214313"/>
                </a:lnTo>
                <a:lnTo>
                  <a:pt x="107157" y="196453"/>
                </a:lnTo>
                <a:lnTo>
                  <a:pt x="98227" y="169664"/>
                </a:lnTo>
                <a:lnTo>
                  <a:pt x="98227" y="142875"/>
                </a:lnTo>
                <a:lnTo>
                  <a:pt x="98227" y="125016"/>
                </a:lnTo>
                <a:lnTo>
                  <a:pt x="107157" y="107156"/>
                </a:lnTo>
                <a:lnTo>
                  <a:pt x="107157" y="80367"/>
                </a:lnTo>
                <a:lnTo>
                  <a:pt x="107157" y="62508"/>
                </a:lnTo>
                <a:lnTo>
                  <a:pt x="116086" y="53578"/>
                </a:lnTo>
                <a:lnTo>
                  <a:pt x="116086" y="35719"/>
                </a:lnTo>
                <a:lnTo>
                  <a:pt x="116086" y="26789"/>
                </a:lnTo>
                <a:lnTo>
                  <a:pt x="116086" y="17860"/>
                </a:lnTo>
                <a:lnTo>
                  <a:pt x="116086" y="17860"/>
                </a:lnTo>
                <a:lnTo>
                  <a:pt x="116086" y="8930"/>
                </a:lnTo>
                <a:lnTo>
                  <a:pt x="116086" y="17860"/>
                </a:lnTo>
                <a:lnTo>
                  <a:pt x="116086" y="17860"/>
                </a:lnTo>
                <a:lnTo>
                  <a:pt x="116086" y="17860"/>
                </a:lnTo>
                <a:lnTo>
                  <a:pt x="107157" y="26789"/>
                </a:lnTo>
                <a:lnTo>
                  <a:pt x="107157" y="35719"/>
                </a:lnTo>
                <a:lnTo>
                  <a:pt x="98227" y="53578"/>
                </a:lnTo>
                <a:lnTo>
                  <a:pt x="89297" y="62508"/>
                </a:lnTo>
                <a:lnTo>
                  <a:pt x="89297" y="71438"/>
                </a:lnTo>
                <a:lnTo>
                  <a:pt x="71438" y="89297"/>
                </a:lnTo>
                <a:lnTo>
                  <a:pt x="62508" y="98227"/>
                </a:lnTo>
                <a:lnTo>
                  <a:pt x="53579" y="116086"/>
                </a:lnTo>
                <a:lnTo>
                  <a:pt x="44649" y="125016"/>
                </a:lnTo>
                <a:lnTo>
                  <a:pt x="35719" y="133946"/>
                </a:lnTo>
                <a:lnTo>
                  <a:pt x="17860" y="142875"/>
                </a:lnTo>
                <a:lnTo>
                  <a:pt x="17860" y="142875"/>
                </a:lnTo>
                <a:lnTo>
                  <a:pt x="8930" y="142875"/>
                </a:lnTo>
                <a:lnTo>
                  <a:pt x="8930" y="142875"/>
                </a:lnTo>
                <a:lnTo>
                  <a:pt x="0" y="133946"/>
                </a:lnTo>
                <a:lnTo>
                  <a:pt x="0" y="125016"/>
                </a:lnTo>
                <a:lnTo>
                  <a:pt x="8930" y="116086"/>
                </a:lnTo>
                <a:lnTo>
                  <a:pt x="8930" y="107156"/>
                </a:lnTo>
                <a:lnTo>
                  <a:pt x="17860" y="98227"/>
                </a:lnTo>
                <a:lnTo>
                  <a:pt x="17860" y="89297"/>
                </a:lnTo>
                <a:lnTo>
                  <a:pt x="26789" y="71438"/>
                </a:lnTo>
                <a:lnTo>
                  <a:pt x="35719" y="62508"/>
                </a:lnTo>
                <a:lnTo>
                  <a:pt x="44649" y="44649"/>
                </a:lnTo>
                <a:lnTo>
                  <a:pt x="62508" y="35719"/>
                </a:lnTo>
                <a:lnTo>
                  <a:pt x="71438" y="26789"/>
                </a:lnTo>
                <a:lnTo>
                  <a:pt x="80368" y="17860"/>
                </a:lnTo>
                <a:lnTo>
                  <a:pt x="80368" y="8930"/>
                </a:lnTo>
                <a:lnTo>
                  <a:pt x="89297" y="0"/>
                </a:lnTo>
                <a:lnTo>
                  <a:pt x="98227" y="0"/>
                </a:lnTo>
                <a:lnTo>
                  <a:pt x="107157" y="0"/>
                </a:lnTo>
                <a:lnTo>
                  <a:pt x="107157" y="0"/>
                </a:lnTo>
                <a:lnTo>
                  <a:pt x="107157" y="0"/>
                </a:lnTo>
                <a:lnTo>
                  <a:pt x="116086" y="8930"/>
                </a:lnTo>
                <a:lnTo>
                  <a:pt x="125016" y="8930"/>
                </a:lnTo>
                <a:lnTo>
                  <a:pt x="133946" y="17860"/>
                </a:lnTo>
                <a:lnTo>
                  <a:pt x="142875" y="35719"/>
                </a:lnTo>
                <a:lnTo>
                  <a:pt x="160735" y="53578"/>
                </a:lnTo>
                <a:lnTo>
                  <a:pt x="178594" y="71438"/>
                </a:lnTo>
                <a:lnTo>
                  <a:pt x="196454" y="98227"/>
                </a:lnTo>
                <a:lnTo>
                  <a:pt x="223243" y="142875"/>
                </a:lnTo>
                <a:lnTo>
                  <a:pt x="223243" y="142875"/>
                </a:lnTo>
                <a:lnTo>
                  <a:pt x="223243" y="142875"/>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652492" y="4018358"/>
            <a:ext cx="366118" cy="1134072"/>
          </a:xfrm>
          <a:custGeom>
            <a:avLst/>
            <a:gdLst/>
            <a:ahLst/>
            <a:cxnLst/>
            <a:rect l="0" t="0" r="0" b="0"/>
            <a:pathLst>
              <a:path w="366118" h="1134072">
                <a:moveTo>
                  <a:pt x="0" y="1125142"/>
                </a:moveTo>
                <a:lnTo>
                  <a:pt x="0" y="1125142"/>
                </a:lnTo>
                <a:lnTo>
                  <a:pt x="8929" y="1125142"/>
                </a:lnTo>
                <a:lnTo>
                  <a:pt x="17859" y="1125142"/>
                </a:lnTo>
                <a:lnTo>
                  <a:pt x="26789" y="1125142"/>
                </a:lnTo>
                <a:lnTo>
                  <a:pt x="44648" y="1134071"/>
                </a:lnTo>
                <a:lnTo>
                  <a:pt x="53578" y="1134071"/>
                </a:lnTo>
                <a:lnTo>
                  <a:pt x="71437" y="1134071"/>
                </a:lnTo>
                <a:lnTo>
                  <a:pt x="89297" y="1134071"/>
                </a:lnTo>
                <a:lnTo>
                  <a:pt x="107156" y="1134071"/>
                </a:lnTo>
                <a:lnTo>
                  <a:pt x="125015" y="1134071"/>
                </a:lnTo>
                <a:lnTo>
                  <a:pt x="142875" y="1134071"/>
                </a:lnTo>
                <a:lnTo>
                  <a:pt x="160734" y="1134071"/>
                </a:lnTo>
                <a:lnTo>
                  <a:pt x="178593" y="1125142"/>
                </a:lnTo>
                <a:lnTo>
                  <a:pt x="196453" y="1116212"/>
                </a:lnTo>
                <a:lnTo>
                  <a:pt x="214312" y="1107282"/>
                </a:lnTo>
                <a:lnTo>
                  <a:pt x="232172" y="1098352"/>
                </a:lnTo>
                <a:lnTo>
                  <a:pt x="250031" y="1080493"/>
                </a:lnTo>
                <a:lnTo>
                  <a:pt x="267890" y="1062634"/>
                </a:lnTo>
                <a:lnTo>
                  <a:pt x="285750" y="1044774"/>
                </a:lnTo>
                <a:lnTo>
                  <a:pt x="303609" y="1017985"/>
                </a:lnTo>
                <a:lnTo>
                  <a:pt x="312539" y="1000126"/>
                </a:lnTo>
                <a:lnTo>
                  <a:pt x="330398" y="964407"/>
                </a:lnTo>
                <a:lnTo>
                  <a:pt x="339328" y="937618"/>
                </a:lnTo>
                <a:lnTo>
                  <a:pt x="348258" y="901899"/>
                </a:lnTo>
                <a:lnTo>
                  <a:pt x="357187" y="866181"/>
                </a:lnTo>
                <a:lnTo>
                  <a:pt x="366117" y="830461"/>
                </a:lnTo>
                <a:lnTo>
                  <a:pt x="366117" y="794743"/>
                </a:lnTo>
                <a:lnTo>
                  <a:pt x="366117" y="759024"/>
                </a:lnTo>
                <a:lnTo>
                  <a:pt x="366117" y="714375"/>
                </a:lnTo>
                <a:lnTo>
                  <a:pt x="366117" y="669727"/>
                </a:lnTo>
                <a:lnTo>
                  <a:pt x="366117" y="634008"/>
                </a:lnTo>
                <a:lnTo>
                  <a:pt x="357187" y="589360"/>
                </a:lnTo>
                <a:lnTo>
                  <a:pt x="348258" y="553641"/>
                </a:lnTo>
                <a:lnTo>
                  <a:pt x="339328" y="508993"/>
                </a:lnTo>
                <a:lnTo>
                  <a:pt x="330398" y="473274"/>
                </a:lnTo>
                <a:lnTo>
                  <a:pt x="312539" y="428625"/>
                </a:lnTo>
                <a:lnTo>
                  <a:pt x="303609" y="392907"/>
                </a:lnTo>
                <a:lnTo>
                  <a:pt x="285750" y="357188"/>
                </a:lnTo>
                <a:lnTo>
                  <a:pt x="276820" y="321469"/>
                </a:lnTo>
                <a:lnTo>
                  <a:pt x="258961" y="294680"/>
                </a:lnTo>
                <a:lnTo>
                  <a:pt x="250031" y="267891"/>
                </a:lnTo>
                <a:lnTo>
                  <a:pt x="241101" y="241102"/>
                </a:lnTo>
                <a:lnTo>
                  <a:pt x="223242" y="214313"/>
                </a:lnTo>
                <a:lnTo>
                  <a:pt x="214312" y="196454"/>
                </a:lnTo>
                <a:lnTo>
                  <a:pt x="214312" y="169665"/>
                </a:lnTo>
                <a:lnTo>
                  <a:pt x="205383" y="160735"/>
                </a:lnTo>
                <a:lnTo>
                  <a:pt x="196453" y="142875"/>
                </a:lnTo>
                <a:lnTo>
                  <a:pt x="196453" y="133946"/>
                </a:lnTo>
                <a:lnTo>
                  <a:pt x="196453" y="116086"/>
                </a:lnTo>
                <a:lnTo>
                  <a:pt x="196453" y="116086"/>
                </a:lnTo>
                <a:lnTo>
                  <a:pt x="187523" y="107157"/>
                </a:lnTo>
                <a:lnTo>
                  <a:pt x="187523" y="107157"/>
                </a:lnTo>
                <a:lnTo>
                  <a:pt x="187523" y="107157"/>
                </a:lnTo>
                <a:lnTo>
                  <a:pt x="187523" y="107157"/>
                </a:lnTo>
                <a:lnTo>
                  <a:pt x="178593" y="107157"/>
                </a:lnTo>
                <a:lnTo>
                  <a:pt x="169664" y="107157"/>
                </a:lnTo>
                <a:lnTo>
                  <a:pt x="160734" y="116086"/>
                </a:lnTo>
                <a:lnTo>
                  <a:pt x="151804" y="125016"/>
                </a:lnTo>
                <a:lnTo>
                  <a:pt x="142875" y="133946"/>
                </a:lnTo>
                <a:lnTo>
                  <a:pt x="125015" y="142875"/>
                </a:lnTo>
                <a:lnTo>
                  <a:pt x="107156" y="160735"/>
                </a:lnTo>
                <a:lnTo>
                  <a:pt x="98226" y="169665"/>
                </a:lnTo>
                <a:lnTo>
                  <a:pt x="80367" y="178594"/>
                </a:lnTo>
                <a:lnTo>
                  <a:pt x="62508" y="187524"/>
                </a:lnTo>
                <a:lnTo>
                  <a:pt x="44648" y="205383"/>
                </a:lnTo>
                <a:lnTo>
                  <a:pt x="26789" y="205383"/>
                </a:lnTo>
                <a:lnTo>
                  <a:pt x="17859" y="214313"/>
                </a:lnTo>
                <a:lnTo>
                  <a:pt x="8929" y="214313"/>
                </a:lnTo>
                <a:lnTo>
                  <a:pt x="8929" y="214313"/>
                </a:lnTo>
                <a:lnTo>
                  <a:pt x="8929" y="214313"/>
                </a:lnTo>
                <a:lnTo>
                  <a:pt x="8929" y="214313"/>
                </a:lnTo>
                <a:lnTo>
                  <a:pt x="8929" y="205383"/>
                </a:lnTo>
                <a:lnTo>
                  <a:pt x="17859" y="196454"/>
                </a:lnTo>
                <a:lnTo>
                  <a:pt x="26789" y="187524"/>
                </a:lnTo>
                <a:lnTo>
                  <a:pt x="35718" y="169665"/>
                </a:lnTo>
                <a:lnTo>
                  <a:pt x="53578" y="160735"/>
                </a:lnTo>
                <a:lnTo>
                  <a:pt x="71437" y="142875"/>
                </a:lnTo>
                <a:lnTo>
                  <a:pt x="80367" y="125016"/>
                </a:lnTo>
                <a:lnTo>
                  <a:pt x="98226" y="107157"/>
                </a:lnTo>
                <a:lnTo>
                  <a:pt x="116086" y="89297"/>
                </a:lnTo>
                <a:lnTo>
                  <a:pt x="133945" y="71438"/>
                </a:lnTo>
                <a:lnTo>
                  <a:pt x="142875" y="53579"/>
                </a:lnTo>
                <a:lnTo>
                  <a:pt x="160734" y="44649"/>
                </a:lnTo>
                <a:lnTo>
                  <a:pt x="169664" y="35719"/>
                </a:lnTo>
                <a:lnTo>
                  <a:pt x="187523" y="26790"/>
                </a:lnTo>
                <a:lnTo>
                  <a:pt x="196453" y="8930"/>
                </a:lnTo>
                <a:lnTo>
                  <a:pt x="196453" y="8930"/>
                </a:lnTo>
                <a:lnTo>
                  <a:pt x="205383" y="0"/>
                </a:lnTo>
                <a:lnTo>
                  <a:pt x="214312" y="0"/>
                </a:lnTo>
                <a:lnTo>
                  <a:pt x="214312" y="0"/>
                </a:lnTo>
                <a:lnTo>
                  <a:pt x="223242" y="8930"/>
                </a:lnTo>
                <a:lnTo>
                  <a:pt x="223242" y="17860"/>
                </a:lnTo>
                <a:lnTo>
                  <a:pt x="232172" y="35719"/>
                </a:lnTo>
                <a:lnTo>
                  <a:pt x="241101" y="53579"/>
                </a:lnTo>
                <a:lnTo>
                  <a:pt x="250031" y="80368"/>
                </a:lnTo>
                <a:lnTo>
                  <a:pt x="267890" y="116086"/>
                </a:lnTo>
                <a:lnTo>
                  <a:pt x="285750" y="160735"/>
                </a:lnTo>
                <a:lnTo>
                  <a:pt x="303609" y="187524"/>
                </a:lnTo>
                <a:lnTo>
                  <a:pt x="312539" y="214313"/>
                </a:lnTo>
                <a:lnTo>
                  <a:pt x="312539" y="214313"/>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750343" y="2893218"/>
            <a:ext cx="375048" cy="919759"/>
          </a:xfrm>
          <a:custGeom>
            <a:avLst/>
            <a:gdLst/>
            <a:ahLst/>
            <a:cxnLst/>
            <a:rect l="0" t="0" r="0" b="0"/>
            <a:pathLst>
              <a:path w="375048" h="919759">
                <a:moveTo>
                  <a:pt x="17860" y="0"/>
                </a:moveTo>
                <a:lnTo>
                  <a:pt x="8930" y="0"/>
                </a:lnTo>
                <a:lnTo>
                  <a:pt x="8930" y="0"/>
                </a:lnTo>
                <a:lnTo>
                  <a:pt x="8930" y="0"/>
                </a:lnTo>
                <a:lnTo>
                  <a:pt x="8930" y="8930"/>
                </a:lnTo>
                <a:lnTo>
                  <a:pt x="8930" y="17859"/>
                </a:lnTo>
                <a:lnTo>
                  <a:pt x="8930" y="17859"/>
                </a:lnTo>
                <a:lnTo>
                  <a:pt x="8930" y="26789"/>
                </a:lnTo>
                <a:lnTo>
                  <a:pt x="0" y="44648"/>
                </a:lnTo>
                <a:lnTo>
                  <a:pt x="0" y="53578"/>
                </a:lnTo>
                <a:lnTo>
                  <a:pt x="0" y="71437"/>
                </a:lnTo>
                <a:lnTo>
                  <a:pt x="0" y="89297"/>
                </a:lnTo>
                <a:lnTo>
                  <a:pt x="0" y="116086"/>
                </a:lnTo>
                <a:lnTo>
                  <a:pt x="0" y="133945"/>
                </a:lnTo>
                <a:lnTo>
                  <a:pt x="0" y="160734"/>
                </a:lnTo>
                <a:lnTo>
                  <a:pt x="0" y="196453"/>
                </a:lnTo>
                <a:lnTo>
                  <a:pt x="8930" y="223242"/>
                </a:lnTo>
                <a:lnTo>
                  <a:pt x="8930" y="258961"/>
                </a:lnTo>
                <a:lnTo>
                  <a:pt x="17860" y="294680"/>
                </a:lnTo>
                <a:lnTo>
                  <a:pt x="26789" y="321469"/>
                </a:lnTo>
                <a:lnTo>
                  <a:pt x="26789" y="357187"/>
                </a:lnTo>
                <a:lnTo>
                  <a:pt x="35719" y="392906"/>
                </a:lnTo>
                <a:lnTo>
                  <a:pt x="44649" y="428625"/>
                </a:lnTo>
                <a:lnTo>
                  <a:pt x="62508" y="464344"/>
                </a:lnTo>
                <a:lnTo>
                  <a:pt x="71438" y="500062"/>
                </a:lnTo>
                <a:lnTo>
                  <a:pt x="80367" y="535781"/>
                </a:lnTo>
                <a:lnTo>
                  <a:pt x="98227" y="571500"/>
                </a:lnTo>
                <a:lnTo>
                  <a:pt x="116086" y="607219"/>
                </a:lnTo>
                <a:lnTo>
                  <a:pt x="125016" y="634008"/>
                </a:lnTo>
                <a:lnTo>
                  <a:pt x="142875" y="669726"/>
                </a:lnTo>
                <a:lnTo>
                  <a:pt x="160735" y="696515"/>
                </a:lnTo>
                <a:lnTo>
                  <a:pt x="178594" y="732234"/>
                </a:lnTo>
                <a:lnTo>
                  <a:pt x="196453" y="759023"/>
                </a:lnTo>
                <a:lnTo>
                  <a:pt x="214313" y="785812"/>
                </a:lnTo>
                <a:lnTo>
                  <a:pt x="232172" y="812601"/>
                </a:lnTo>
                <a:lnTo>
                  <a:pt x="250032" y="839390"/>
                </a:lnTo>
                <a:lnTo>
                  <a:pt x="258961" y="857250"/>
                </a:lnTo>
                <a:lnTo>
                  <a:pt x="276821" y="875109"/>
                </a:lnTo>
                <a:lnTo>
                  <a:pt x="285750" y="884039"/>
                </a:lnTo>
                <a:lnTo>
                  <a:pt x="294680" y="901898"/>
                </a:lnTo>
                <a:lnTo>
                  <a:pt x="294680" y="910828"/>
                </a:lnTo>
                <a:lnTo>
                  <a:pt x="303610" y="910828"/>
                </a:lnTo>
                <a:lnTo>
                  <a:pt x="303610" y="919758"/>
                </a:lnTo>
                <a:lnTo>
                  <a:pt x="303610" y="919758"/>
                </a:lnTo>
                <a:lnTo>
                  <a:pt x="303610" y="910828"/>
                </a:lnTo>
                <a:lnTo>
                  <a:pt x="303610" y="901898"/>
                </a:lnTo>
                <a:lnTo>
                  <a:pt x="303610" y="892969"/>
                </a:lnTo>
                <a:lnTo>
                  <a:pt x="303610" y="884039"/>
                </a:lnTo>
                <a:lnTo>
                  <a:pt x="294680" y="875109"/>
                </a:lnTo>
                <a:lnTo>
                  <a:pt x="294680" y="857250"/>
                </a:lnTo>
                <a:lnTo>
                  <a:pt x="294680" y="839390"/>
                </a:lnTo>
                <a:lnTo>
                  <a:pt x="294680" y="821531"/>
                </a:lnTo>
                <a:lnTo>
                  <a:pt x="285750" y="803672"/>
                </a:lnTo>
                <a:lnTo>
                  <a:pt x="285750" y="785812"/>
                </a:lnTo>
                <a:lnTo>
                  <a:pt x="276821" y="767953"/>
                </a:lnTo>
                <a:lnTo>
                  <a:pt x="276821" y="750094"/>
                </a:lnTo>
                <a:lnTo>
                  <a:pt x="267891" y="723305"/>
                </a:lnTo>
                <a:lnTo>
                  <a:pt x="267891" y="705445"/>
                </a:lnTo>
                <a:lnTo>
                  <a:pt x="258961" y="687586"/>
                </a:lnTo>
                <a:lnTo>
                  <a:pt x="250032" y="678656"/>
                </a:lnTo>
                <a:lnTo>
                  <a:pt x="241102" y="660797"/>
                </a:lnTo>
                <a:lnTo>
                  <a:pt x="241102" y="642937"/>
                </a:lnTo>
                <a:lnTo>
                  <a:pt x="241102" y="634008"/>
                </a:lnTo>
                <a:lnTo>
                  <a:pt x="232172" y="625078"/>
                </a:lnTo>
                <a:lnTo>
                  <a:pt x="232172" y="616148"/>
                </a:lnTo>
                <a:lnTo>
                  <a:pt x="232172" y="616148"/>
                </a:lnTo>
                <a:lnTo>
                  <a:pt x="232172" y="616148"/>
                </a:lnTo>
                <a:lnTo>
                  <a:pt x="232172" y="607219"/>
                </a:lnTo>
                <a:lnTo>
                  <a:pt x="232172" y="616148"/>
                </a:lnTo>
                <a:lnTo>
                  <a:pt x="232172" y="616148"/>
                </a:lnTo>
                <a:lnTo>
                  <a:pt x="232172" y="616148"/>
                </a:lnTo>
                <a:lnTo>
                  <a:pt x="232172" y="634008"/>
                </a:lnTo>
                <a:lnTo>
                  <a:pt x="232172" y="642937"/>
                </a:lnTo>
                <a:lnTo>
                  <a:pt x="232172" y="651867"/>
                </a:lnTo>
                <a:lnTo>
                  <a:pt x="241102" y="669726"/>
                </a:lnTo>
                <a:lnTo>
                  <a:pt x="250032" y="687586"/>
                </a:lnTo>
                <a:lnTo>
                  <a:pt x="258961" y="696515"/>
                </a:lnTo>
                <a:lnTo>
                  <a:pt x="267891" y="723305"/>
                </a:lnTo>
                <a:lnTo>
                  <a:pt x="276821" y="741164"/>
                </a:lnTo>
                <a:lnTo>
                  <a:pt x="285750" y="759023"/>
                </a:lnTo>
                <a:lnTo>
                  <a:pt x="303610" y="776883"/>
                </a:lnTo>
                <a:lnTo>
                  <a:pt x="321469" y="794742"/>
                </a:lnTo>
                <a:lnTo>
                  <a:pt x="330399" y="812601"/>
                </a:lnTo>
                <a:lnTo>
                  <a:pt x="339328" y="821531"/>
                </a:lnTo>
                <a:lnTo>
                  <a:pt x="348258" y="830461"/>
                </a:lnTo>
                <a:lnTo>
                  <a:pt x="357188" y="848320"/>
                </a:lnTo>
                <a:lnTo>
                  <a:pt x="366117" y="857250"/>
                </a:lnTo>
                <a:lnTo>
                  <a:pt x="366117" y="857250"/>
                </a:lnTo>
                <a:lnTo>
                  <a:pt x="375047" y="857250"/>
                </a:lnTo>
                <a:lnTo>
                  <a:pt x="375047" y="866180"/>
                </a:lnTo>
                <a:lnTo>
                  <a:pt x="375047" y="866180"/>
                </a:lnTo>
                <a:lnTo>
                  <a:pt x="375047" y="866180"/>
                </a:lnTo>
                <a:lnTo>
                  <a:pt x="375047" y="866180"/>
                </a:lnTo>
                <a:lnTo>
                  <a:pt x="366117" y="857250"/>
                </a:lnTo>
                <a:lnTo>
                  <a:pt x="366117" y="857250"/>
                </a:lnTo>
                <a:lnTo>
                  <a:pt x="357188" y="857250"/>
                </a:lnTo>
                <a:lnTo>
                  <a:pt x="357188" y="857250"/>
                </a:lnTo>
                <a:lnTo>
                  <a:pt x="348258" y="848320"/>
                </a:lnTo>
                <a:lnTo>
                  <a:pt x="339328" y="848320"/>
                </a:lnTo>
                <a:lnTo>
                  <a:pt x="330399" y="839390"/>
                </a:lnTo>
                <a:lnTo>
                  <a:pt x="321469" y="839390"/>
                </a:lnTo>
                <a:lnTo>
                  <a:pt x="312539" y="839390"/>
                </a:lnTo>
                <a:lnTo>
                  <a:pt x="294680" y="839390"/>
                </a:lnTo>
                <a:lnTo>
                  <a:pt x="285750" y="839390"/>
                </a:lnTo>
                <a:lnTo>
                  <a:pt x="276821" y="839390"/>
                </a:lnTo>
                <a:lnTo>
                  <a:pt x="258961" y="839390"/>
                </a:lnTo>
                <a:lnTo>
                  <a:pt x="250032" y="839390"/>
                </a:lnTo>
                <a:lnTo>
                  <a:pt x="241102" y="839390"/>
                </a:lnTo>
                <a:lnTo>
                  <a:pt x="223242" y="839390"/>
                </a:lnTo>
                <a:lnTo>
                  <a:pt x="214313" y="839390"/>
                </a:lnTo>
                <a:lnTo>
                  <a:pt x="205383" y="839390"/>
                </a:lnTo>
                <a:lnTo>
                  <a:pt x="205383" y="839390"/>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5768578" y="2884288"/>
            <a:ext cx="294680" cy="1196579"/>
          </a:xfrm>
          <a:custGeom>
            <a:avLst/>
            <a:gdLst/>
            <a:ahLst/>
            <a:cxnLst/>
            <a:rect l="0" t="0" r="0" b="0"/>
            <a:pathLst>
              <a:path w="294680" h="1196579">
                <a:moveTo>
                  <a:pt x="142875" y="0"/>
                </a:moveTo>
                <a:lnTo>
                  <a:pt x="151804" y="8930"/>
                </a:lnTo>
                <a:lnTo>
                  <a:pt x="160734" y="8930"/>
                </a:lnTo>
                <a:lnTo>
                  <a:pt x="160734" y="17860"/>
                </a:lnTo>
                <a:lnTo>
                  <a:pt x="169664" y="26789"/>
                </a:lnTo>
                <a:lnTo>
                  <a:pt x="178593" y="35719"/>
                </a:lnTo>
                <a:lnTo>
                  <a:pt x="187523" y="53578"/>
                </a:lnTo>
                <a:lnTo>
                  <a:pt x="196453" y="71438"/>
                </a:lnTo>
                <a:lnTo>
                  <a:pt x="205382" y="89297"/>
                </a:lnTo>
                <a:lnTo>
                  <a:pt x="214312" y="107156"/>
                </a:lnTo>
                <a:lnTo>
                  <a:pt x="223242" y="125016"/>
                </a:lnTo>
                <a:lnTo>
                  <a:pt x="232172" y="151805"/>
                </a:lnTo>
                <a:lnTo>
                  <a:pt x="241101" y="178594"/>
                </a:lnTo>
                <a:lnTo>
                  <a:pt x="250031" y="205383"/>
                </a:lnTo>
                <a:lnTo>
                  <a:pt x="258961" y="232172"/>
                </a:lnTo>
                <a:lnTo>
                  <a:pt x="267890" y="258961"/>
                </a:lnTo>
                <a:lnTo>
                  <a:pt x="267890" y="285750"/>
                </a:lnTo>
                <a:lnTo>
                  <a:pt x="276820" y="312539"/>
                </a:lnTo>
                <a:lnTo>
                  <a:pt x="276820" y="348258"/>
                </a:lnTo>
                <a:lnTo>
                  <a:pt x="285750" y="383977"/>
                </a:lnTo>
                <a:lnTo>
                  <a:pt x="285750" y="410766"/>
                </a:lnTo>
                <a:lnTo>
                  <a:pt x="285750" y="437555"/>
                </a:lnTo>
                <a:lnTo>
                  <a:pt x="294679" y="473274"/>
                </a:lnTo>
                <a:lnTo>
                  <a:pt x="294679" y="500063"/>
                </a:lnTo>
                <a:lnTo>
                  <a:pt x="294679" y="535781"/>
                </a:lnTo>
                <a:lnTo>
                  <a:pt x="267890" y="571500"/>
                </a:lnTo>
                <a:lnTo>
                  <a:pt x="267890" y="598289"/>
                </a:lnTo>
                <a:lnTo>
                  <a:pt x="267890" y="634008"/>
                </a:lnTo>
                <a:lnTo>
                  <a:pt x="258961" y="660797"/>
                </a:lnTo>
                <a:lnTo>
                  <a:pt x="258961" y="696516"/>
                </a:lnTo>
                <a:lnTo>
                  <a:pt x="250031" y="723305"/>
                </a:lnTo>
                <a:lnTo>
                  <a:pt x="250031" y="750094"/>
                </a:lnTo>
                <a:lnTo>
                  <a:pt x="241101" y="785813"/>
                </a:lnTo>
                <a:lnTo>
                  <a:pt x="232172" y="812602"/>
                </a:lnTo>
                <a:lnTo>
                  <a:pt x="223242" y="839391"/>
                </a:lnTo>
                <a:lnTo>
                  <a:pt x="214312" y="875110"/>
                </a:lnTo>
                <a:lnTo>
                  <a:pt x="205382" y="901899"/>
                </a:lnTo>
                <a:lnTo>
                  <a:pt x="196453" y="928688"/>
                </a:lnTo>
                <a:lnTo>
                  <a:pt x="187523" y="946547"/>
                </a:lnTo>
                <a:lnTo>
                  <a:pt x="169664" y="973336"/>
                </a:lnTo>
                <a:lnTo>
                  <a:pt x="160734" y="1000125"/>
                </a:lnTo>
                <a:lnTo>
                  <a:pt x="151804" y="1026914"/>
                </a:lnTo>
                <a:lnTo>
                  <a:pt x="133945" y="1044774"/>
                </a:lnTo>
                <a:lnTo>
                  <a:pt x="125015" y="1062633"/>
                </a:lnTo>
                <a:lnTo>
                  <a:pt x="107156" y="1080492"/>
                </a:lnTo>
                <a:lnTo>
                  <a:pt x="98226" y="1098352"/>
                </a:lnTo>
                <a:lnTo>
                  <a:pt x="80367" y="1116211"/>
                </a:lnTo>
                <a:lnTo>
                  <a:pt x="71437" y="1125141"/>
                </a:lnTo>
                <a:lnTo>
                  <a:pt x="62507" y="1134070"/>
                </a:lnTo>
                <a:lnTo>
                  <a:pt x="44648" y="1151930"/>
                </a:lnTo>
                <a:lnTo>
                  <a:pt x="35718" y="1160860"/>
                </a:lnTo>
                <a:lnTo>
                  <a:pt x="26789" y="1160860"/>
                </a:lnTo>
                <a:lnTo>
                  <a:pt x="17859" y="1169789"/>
                </a:lnTo>
                <a:lnTo>
                  <a:pt x="17859" y="1169789"/>
                </a:lnTo>
                <a:lnTo>
                  <a:pt x="8929" y="1169789"/>
                </a:lnTo>
                <a:lnTo>
                  <a:pt x="8929" y="1169789"/>
                </a:lnTo>
                <a:lnTo>
                  <a:pt x="8929" y="1160860"/>
                </a:lnTo>
                <a:lnTo>
                  <a:pt x="8929" y="1160860"/>
                </a:lnTo>
                <a:lnTo>
                  <a:pt x="8929" y="1151930"/>
                </a:lnTo>
                <a:lnTo>
                  <a:pt x="8929" y="1134070"/>
                </a:lnTo>
                <a:lnTo>
                  <a:pt x="8929" y="1125141"/>
                </a:lnTo>
                <a:lnTo>
                  <a:pt x="17859" y="1116211"/>
                </a:lnTo>
                <a:lnTo>
                  <a:pt x="26789" y="1098352"/>
                </a:lnTo>
                <a:lnTo>
                  <a:pt x="26789" y="1089422"/>
                </a:lnTo>
                <a:lnTo>
                  <a:pt x="35718" y="1071563"/>
                </a:lnTo>
                <a:lnTo>
                  <a:pt x="35718" y="1053703"/>
                </a:lnTo>
                <a:lnTo>
                  <a:pt x="44648" y="1044774"/>
                </a:lnTo>
                <a:lnTo>
                  <a:pt x="44648" y="1035844"/>
                </a:lnTo>
                <a:lnTo>
                  <a:pt x="53578" y="1017985"/>
                </a:lnTo>
                <a:lnTo>
                  <a:pt x="53578" y="1009055"/>
                </a:lnTo>
                <a:lnTo>
                  <a:pt x="62507" y="1000125"/>
                </a:lnTo>
                <a:lnTo>
                  <a:pt x="62507" y="1000125"/>
                </a:lnTo>
                <a:lnTo>
                  <a:pt x="71437" y="991195"/>
                </a:lnTo>
                <a:lnTo>
                  <a:pt x="71437" y="991195"/>
                </a:lnTo>
                <a:lnTo>
                  <a:pt x="71437" y="991195"/>
                </a:lnTo>
                <a:lnTo>
                  <a:pt x="71437" y="991195"/>
                </a:lnTo>
                <a:lnTo>
                  <a:pt x="71437" y="1000125"/>
                </a:lnTo>
                <a:lnTo>
                  <a:pt x="62507" y="1009055"/>
                </a:lnTo>
                <a:lnTo>
                  <a:pt x="62507" y="1017985"/>
                </a:lnTo>
                <a:lnTo>
                  <a:pt x="53578" y="1026914"/>
                </a:lnTo>
                <a:lnTo>
                  <a:pt x="53578" y="1044774"/>
                </a:lnTo>
                <a:lnTo>
                  <a:pt x="44648" y="1062633"/>
                </a:lnTo>
                <a:lnTo>
                  <a:pt x="35718" y="1080492"/>
                </a:lnTo>
                <a:lnTo>
                  <a:pt x="35718" y="1089422"/>
                </a:lnTo>
                <a:lnTo>
                  <a:pt x="26789" y="1107281"/>
                </a:lnTo>
                <a:lnTo>
                  <a:pt x="17859" y="1125141"/>
                </a:lnTo>
                <a:lnTo>
                  <a:pt x="8929" y="1143000"/>
                </a:lnTo>
                <a:lnTo>
                  <a:pt x="8929" y="1151930"/>
                </a:lnTo>
                <a:lnTo>
                  <a:pt x="0" y="1169789"/>
                </a:lnTo>
                <a:lnTo>
                  <a:pt x="0" y="1178719"/>
                </a:lnTo>
                <a:lnTo>
                  <a:pt x="0" y="1187649"/>
                </a:lnTo>
                <a:lnTo>
                  <a:pt x="0" y="1187649"/>
                </a:lnTo>
                <a:lnTo>
                  <a:pt x="8929" y="1196578"/>
                </a:lnTo>
                <a:lnTo>
                  <a:pt x="8929" y="1196578"/>
                </a:lnTo>
                <a:lnTo>
                  <a:pt x="17859" y="1196578"/>
                </a:lnTo>
                <a:lnTo>
                  <a:pt x="17859" y="1196578"/>
                </a:lnTo>
                <a:lnTo>
                  <a:pt x="35718" y="1196578"/>
                </a:lnTo>
                <a:lnTo>
                  <a:pt x="44648" y="1196578"/>
                </a:lnTo>
                <a:lnTo>
                  <a:pt x="53578" y="1187649"/>
                </a:lnTo>
                <a:lnTo>
                  <a:pt x="71437" y="1187649"/>
                </a:lnTo>
                <a:lnTo>
                  <a:pt x="89297" y="1187649"/>
                </a:lnTo>
                <a:lnTo>
                  <a:pt x="107156" y="1178719"/>
                </a:lnTo>
                <a:lnTo>
                  <a:pt x="125015" y="1187649"/>
                </a:lnTo>
                <a:lnTo>
                  <a:pt x="142875" y="1187649"/>
                </a:lnTo>
                <a:lnTo>
                  <a:pt x="160734" y="1187649"/>
                </a:lnTo>
                <a:lnTo>
                  <a:pt x="169664" y="1187649"/>
                </a:lnTo>
                <a:lnTo>
                  <a:pt x="169664" y="1187649"/>
                </a:lnTo>
              </a:path>
            </a:pathLst>
          </a:custGeom>
          <a:ln w="38100" cap="flat" cmpd="sng" algn="ctr">
            <a:solidFill>
              <a:srgbClr val="FF00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sz="3800" smtClean="0"/>
              <a:t>Units of torque</a:t>
            </a:r>
            <a:br>
              <a:rPr lang="en-US" sz="3800" smtClean="0"/>
            </a:br>
            <a:endParaRPr lang="en-US" sz="3800" smtClean="0"/>
          </a:p>
        </p:txBody>
      </p:sp>
      <p:sp>
        <p:nvSpPr>
          <p:cNvPr id="13315" name="Rectangle 3"/>
          <p:cNvSpPr>
            <a:spLocks noGrp="1" noChangeArrowheads="1"/>
          </p:cNvSpPr>
          <p:nvPr>
            <p:ph sz="quarter" idx="1"/>
          </p:nvPr>
        </p:nvSpPr>
        <p:spPr/>
        <p:txBody>
          <a:bodyPr/>
          <a:lstStyle/>
          <a:p>
            <a:pPr eaLnBrk="1" hangingPunct="1"/>
            <a:r>
              <a:rPr lang="en-US" smtClean="0"/>
              <a:t>The units of torque are force times distance, or newton-meters. </a:t>
            </a:r>
          </a:p>
          <a:p>
            <a:pPr eaLnBrk="1" hangingPunct="1"/>
            <a:r>
              <a:rPr lang="en-US" smtClean="0"/>
              <a:t>A torque of 1 N-m is created by a force of 1 newton acting with a lever arm of 1 meter.</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You try…</a:t>
            </a:r>
          </a:p>
        </p:txBody>
      </p:sp>
      <p:sp>
        <p:nvSpPr>
          <p:cNvPr id="14339" name="Rectangle 3"/>
          <p:cNvSpPr>
            <a:spLocks noGrp="1" noChangeArrowheads="1"/>
          </p:cNvSpPr>
          <p:nvPr>
            <p:ph sz="quarter" idx="1"/>
          </p:nvPr>
        </p:nvSpPr>
        <p:spPr/>
        <p:txBody>
          <a:bodyPr/>
          <a:lstStyle/>
          <a:p>
            <a:pPr eaLnBrk="1" hangingPunct="1"/>
            <a:r>
              <a:rPr lang="en-US" smtClean="0"/>
              <a:t>A force of 50 newtons is applied to a wrench that is 30 centimeters long.</a:t>
            </a:r>
          </a:p>
          <a:p>
            <a:pPr eaLnBrk="1" hangingPunct="1"/>
            <a:r>
              <a:rPr lang="en-US" smtClean="0"/>
              <a:t>Calculate the torque if the force is applied perpendicular to the wrench so the lever arm is 30 cm.</a:t>
            </a:r>
          </a:p>
          <a:p>
            <a:pPr eaLnBrk="1" hangingPunct="1"/>
            <a:endParaRPr lang="en-US" smtClean="0"/>
          </a:p>
        </p:txBody>
      </p:sp>
      <p:pic>
        <p:nvPicPr>
          <p:cNvPr id="4" name="Picture 4"/>
          <p:cNvPicPr>
            <a:picLocks noChangeAspect="1" noChangeArrowheads="1"/>
          </p:cNvPicPr>
          <p:nvPr/>
        </p:nvPicPr>
        <p:blipFill>
          <a:blip r:embed="rId3" cstate="print"/>
          <a:srcRect/>
          <a:stretch>
            <a:fillRect/>
          </a:stretch>
        </p:blipFill>
        <p:spPr bwMode="auto">
          <a:xfrm>
            <a:off x="7162800" y="4724400"/>
            <a:ext cx="1655763"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You try…</a:t>
            </a:r>
          </a:p>
        </p:txBody>
      </p:sp>
      <p:sp>
        <p:nvSpPr>
          <p:cNvPr id="15363" name="Rectangle 3"/>
          <p:cNvSpPr>
            <a:spLocks noGrp="1" noChangeArrowheads="1"/>
          </p:cNvSpPr>
          <p:nvPr>
            <p:ph sz="quarter" idx="1"/>
          </p:nvPr>
        </p:nvSpPr>
        <p:spPr/>
        <p:txBody>
          <a:bodyPr/>
          <a:lstStyle/>
          <a:p>
            <a:pPr eaLnBrk="1" hangingPunct="1">
              <a:lnSpc>
                <a:spcPct val="90000"/>
              </a:lnSpc>
            </a:pPr>
            <a:r>
              <a:rPr lang="en-US" dirty="0" smtClean="0"/>
              <a:t>A force of 50 </a:t>
            </a:r>
            <a:r>
              <a:rPr lang="en-US" dirty="0" err="1" smtClean="0"/>
              <a:t>newtons</a:t>
            </a:r>
            <a:r>
              <a:rPr lang="en-US" dirty="0" smtClean="0"/>
              <a:t> is applied to a wrench that is 30 centimeters long.</a:t>
            </a:r>
          </a:p>
          <a:p>
            <a:pPr eaLnBrk="1" hangingPunct="1">
              <a:lnSpc>
                <a:spcPct val="90000"/>
              </a:lnSpc>
            </a:pPr>
            <a:r>
              <a:rPr lang="en-US" dirty="0" smtClean="0"/>
              <a:t>Calculate the torque if the force is applied perpendicular to the wrench so the lever arm is 30 cm.</a:t>
            </a:r>
          </a:p>
          <a:p>
            <a:pPr lvl="1" eaLnBrk="1" hangingPunct="1">
              <a:lnSpc>
                <a:spcPct val="90000"/>
              </a:lnSpc>
            </a:pPr>
            <a:r>
              <a:rPr lang="en-US" dirty="0" smtClean="0"/>
              <a:t>1) You are asked to find the torque.</a:t>
            </a:r>
          </a:p>
          <a:p>
            <a:pPr lvl="1" eaLnBrk="1" hangingPunct="1">
              <a:lnSpc>
                <a:spcPct val="90000"/>
              </a:lnSpc>
            </a:pPr>
            <a:r>
              <a:rPr lang="en-US" dirty="0" smtClean="0"/>
              <a:t>2) You are given the force and lever arm.</a:t>
            </a:r>
          </a:p>
          <a:p>
            <a:pPr lvl="1" eaLnBrk="1" hangingPunct="1">
              <a:lnSpc>
                <a:spcPct val="90000"/>
              </a:lnSpc>
            </a:pPr>
            <a:r>
              <a:rPr lang="en-US" dirty="0" smtClean="0"/>
              <a:t>3) The formula that applies is τ = </a:t>
            </a:r>
            <a:r>
              <a:rPr lang="en-US" dirty="0" err="1" smtClean="0"/>
              <a:t>rF.</a:t>
            </a:r>
            <a:endParaRPr lang="en-US" dirty="0" smtClean="0"/>
          </a:p>
          <a:p>
            <a:pPr lvl="1" eaLnBrk="1" hangingPunct="1">
              <a:lnSpc>
                <a:spcPct val="90000"/>
              </a:lnSpc>
            </a:pPr>
            <a:r>
              <a:rPr lang="en-US" dirty="0" smtClean="0"/>
              <a:t>4) Solve:</a:t>
            </a:r>
          </a:p>
          <a:p>
            <a:pPr lvl="2" eaLnBrk="1" hangingPunct="1">
              <a:lnSpc>
                <a:spcPct val="90000"/>
              </a:lnSpc>
            </a:pPr>
            <a:r>
              <a:rPr lang="en-US" dirty="0" smtClean="0"/>
              <a:t>τ = (-50 N)(0.3 m) = -15 </a:t>
            </a:r>
            <a:r>
              <a:rPr lang="en-US" dirty="0" err="1" smtClean="0"/>
              <a:t>N.m</a:t>
            </a:r>
            <a:endParaRPr lang="en-US" dirty="0" smtClean="0"/>
          </a:p>
          <a:p>
            <a:pPr eaLnBrk="1" hangingPunct="1">
              <a:lnSpc>
                <a:spcPct val="90000"/>
              </a:lnSpc>
            </a:pPr>
            <a:endParaRPr lang="en-US" dirty="0" smtClean="0"/>
          </a:p>
        </p:txBody>
      </p:sp>
      <p:pic>
        <p:nvPicPr>
          <p:cNvPr id="15364" name="Picture 4"/>
          <p:cNvPicPr>
            <a:picLocks noChangeAspect="1" noChangeArrowheads="1"/>
          </p:cNvPicPr>
          <p:nvPr/>
        </p:nvPicPr>
        <p:blipFill>
          <a:blip r:embed="rId3" cstate="print"/>
          <a:srcRect/>
          <a:stretch>
            <a:fillRect/>
          </a:stretch>
        </p:blipFill>
        <p:spPr bwMode="auto">
          <a:xfrm>
            <a:off x="7162800" y="4724400"/>
            <a:ext cx="1655763"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sz="3800" smtClean="0"/>
              <a:t>Net torque is zero</a:t>
            </a:r>
            <a:br>
              <a:rPr lang="en-US" sz="3800" smtClean="0"/>
            </a:br>
            <a:endParaRPr lang="en-US" sz="3800" smtClean="0"/>
          </a:p>
        </p:txBody>
      </p:sp>
      <p:sp>
        <p:nvSpPr>
          <p:cNvPr id="21507" name="Rectangle 3"/>
          <p:cNvSpPr>
            <a:spLocks noGrp="1" noChangeArrowheads="1"/>
          </p:cNvSpPr>
          <p:nvPr>
            <p:ph sz="quarter" idx="1"/>
          </p:nvPr>
        </p:nvSpPr>
        <p:spPr/>
        <p:txBody>
          <a:bodyPr/>
          <a:lstStyle/>
          <a:p>
            <a:pPr eaLnBrk="1" hangingPunct="1">
              <a:defRPr/>
            </a:pPr>
            <a:r>
              <a:rPr lang="en-US" smtClean="0"/>
              <a:t>When an object is in </a:t>
            </a:r>
            <a:r>
              <a:rPr lang="en-US" b="1" smtClean="0">
                <a:effectLst>
                  <a:outerShdw blurRad="38100" dist="38100" dir="2700000" algn="tl">
                    <a:srgbClr val="FFFFFF"/>
                  </a:outerShdw>
                </a:effectLst>
              </a:rPr>
              <a:t>rotational equilibrium,</a:t>
            </a:r>
            <a:r>
              <a:rPr lang="en-US" smtClean="0"/>
              <a:t> the net torque applied to it is zero.</a:t>
            </a:r>
          </a:p>
          <a:p>
            <a:pPr eaLnBrk="1" hangingPunct="1">
              <a:defRPr/>
            </a:pPr>
            <a:r>
              <a:rPr lang="en-US" smtClean="0"/>
              <a:t>For example, if an object such as a see-saw is not rotating, you know the torque on each side is balanced</a:t>
            </a:r>
          </a:p>
          <a:p>
            <a:pPr eaLnBrk="1" hangingPunct="1">
              <a:defRPr/>
            </a:pPr>
            <a:endParaRPr lang="en-US" smtClean="0"/>
          </a:p>
        </p:txBody>
      </p:sp>
      <p:pic>
        <p:nvPicPr>
          <p:cNvPr id="16388" name="Picture 4" descr="MMAG00326_0000[1]"/>
          <p:cNvPicPr>
            <a:picLocks noChangeAspect="1" noChangeArrowheads="1" noCrop="1"/>
          </p:cNvPicPr>
          <p:nvPr/>
        </p:nvPicPr>
        <p:blipFill>
          <a:blip r:embed="rId3" cstate="print"/>
          <a:srcRect/>
          <a:stretch>
            <a:fillRect/>
          </a:stretch>
        </p:blipFill>
        <p:spPr bwMode="auto">
          <a:xfrm>
            <a:off x="5029200" y="4038600"/>
            <a:ext cx="1981200" cy="1325563"/>
          </a:xfrm>
          <a:prstGeom prst="rect">
            <a:avLst/>
          </a:prstGeom>
          <a:noFill/>
          <a:ln w="9525">
            <a:noFill/>
            <a:miter lim="800000"/>
            <a:headEnd/>
            <a:tailEnd/>
          </a:ln>
        </p:spPr>
      </p:pic>
      <p:pic>
        <p:nvPicPr>
          <p:cNvPr id="16389" name="Picture 5" descr="MMj02838270000[1]"/>
          <p:cNvPicPr>
            <a:picLocks noChangeAspect="1" noChangeArrowheads="1" noCrop="1"/>
          </p:cNvPicPr>
          <p:nvPr/>
        </p:nvPicPr>
        <p:blipFill>
          <a:blip r:embed="rId4" cstate="print"/>
          <a:srcRect/>
          <a:stretch>
            <a:fillRect/>
          </a:stretch>
        </p:blipFill>
        <p:spPr bwMode="auto">
          <a:xfrm>
            <a:off x="1968500" y="4191000"/>
            <a:ext cx="1279525" cy="1828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Unknown forces</a:t>
            </a:r>
          </a:p>
        </p:txBody>
      </p:sp>
      <p:sp>
        <p:nvSpPr>
          <p:cNvPr id="17411" name="Rectangle 3"/>
          <p:cNvSpPr>
            <a:spLocks noGrp="1" noChangeArrowheads="1"/>
          </p:cNvSpPr>
          <p:nvPr>
            <p:ph sz="quarter" idx="1"/>
          </p:nvPr>
        </p:nvSpPr>
        <p:spPr/>
        <p:txBody>
          <a:bodyPr/>
          <a:lstStyle/>
          <a:p>
            <a:pPr eaLnBrk="1" hangingPunct="1"/>
            <a:r>
              <a:rPr lang="en-US" smtClean="0"/>
              <a:t>Rotational equilibrium is often used to determine unknown forces.</a:t>
            </a:r>
          </a:p>
          <a:p>
            <a:pPr eaLnBrk="1" hangingPunct="1"/>
            <a:r>
              <a:rPr lang="en-US" smtClean="0"/>
              <a:t>Any object that is not moving is in rotational equilibrium </a:t>
            </a:r>
            <a:r>
              <a:rPr lang="en-US" i="1" smtClean="0"/>
              <a:t>and </a:t>
            </a:r>
            <a:r>
              <a:rPr lang="en-US" smtClean="0"/>
              <a:t>in translational equilibrium.</a:t>
            </a:r>
          </a:p>
          <a:p>
            <a:pPr eaLnBrk="1" hangingPunct="1"/>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Example</a:t>
            </a:r>
          </a:p>
        </p:txBody>
      </p:sp>
      <p:sp>
        <p:nvSpPr>
          <p:cNvPr id="18435" name="Rectangle 3"/>
          <p:cNvSpPr>
            <a:spLocks noGrp="1" noChangeArrowheads="1"/>
          </p:cNvSpPr>
          <p:nvPr>
            <p:ph sz="quarter" idx="1"/>
          </p:nvPr>
        </p:nvSpPr>
        <p:spPr/>
        <p:txBody>
          <a:bodyPr/>
          <a:lstStyle/>
          <a:p>
            <a:pPr eaLnBrk="1" hangingPunct="1"/>
            <a:r>
              <a:rPr lang="en-US" smtClean="0"/>
              <a:t>For example, consider a 10-meter bridge that weighs 500 newtons supported at both ends. A person who weighs 750 newtons is standing 2 meters from one end of the bridge.</a:t>
            </a:r>
          </a:p>
          <a:p>
            <a:pPr eaLnBrk="1" hangingPunct="1"/>
            <a:r>
              <a:rPr lang="en-US" smtClean="0"/>
              <a:t>What are the forces (</a:t>
            </a:r>
            <a:r>
              <a:rPr lang="en-US" i="1" smtClean="0"/>
              <a:t>F</a:t>
            </a:r>
            <a:r>
              <a:rPr lang="en-US" smtClean="0"/>
              <a:t>A</a:t>
            </a:r>
            <a:r>
              <a:rPr lang="en-US" i="1" smtClean="0"/>
              <a:t>, F</a:t>
            </a:r>
            <a:r>
              <a:rPr lang="en-US" smtClean="0"/>
              <a:t>B) holding the bridge up at either end?</a:t>
            </a:r>
          </a:p>
          <a:p>
            <a:pPr eaLnBrk="1" hangingPunct="1"/>
            <a:endParaRPr lang="en-US" smtClean="0"/>
          </a:p>
        </p:txBody>
      </p:sp>
      <p:pic>
        <p:nvPicPr>
          <p:cNvPr id="18436" name="Picture 4"/>
          <p:cNvPicPr>
            <a:picLocks noChangeAspect="1" noChangeArrowheads="1"/>
          </p:cNvPicPr>
          <p:nvPr/>
        </p:nvPicPr>
        <p:blipFill>
          <a:blip r:embed="rId3" cstate="print"/>
          <a:srcRect/>
          <a:stretch>
            <a:fillRect/>
          </a:stretch>
        </p:blipFill>
        <p:spPr bwMode="auto">
          <a:xfrm>
            <a:off x="2895600" y="4419600"/>
            <a:ext cx="3838575" cy="19605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277813"/>
            <a:ext cx="7772400" cy="712787"/>
          </a:xfrm>
        </p:spPr>
        <p:txBody>
          <a:bodyPr/>
          <a:lstStyle/>
          <a:p>
            <a:pPr eaLnBrk="1" hangingPunct="1"/>
            <a:r>
              <a:rPr lang="en-US" sz="3800" smtClean="0"/>
              <a:t>Example</a:t>
            </a:r>
          </a:p>
        </p:txBody>
      </p:sp>
      <p:sp>
        <p:nvSpPr>
          <p:cNvPr id="19459" name="Rectangle 3"/>
          <p:cNvSpPr>
            <a:spLocks noGrp="1" noChangeArrowheads="1"/>
          </p:cNvSpPr>
          <p:nvPr>
            <p:ph sz="quarter" idx="1"/>
          </p:nvPr>
        </p:nvSpPr>
        <p:spPr/>
        <p:txBody>
          <a:bodyPr/>
          <a:lstStyle/>
          <a:p>
            <a:pPr eaLnBrk="1" hangingPunct="1"/>
            <a:r>
              <a:rPr lang="en-US" sz="2000" dirty="0" smtClean="0"/>
              <a:t>For example, consider a 10-meter bridge that has a force of 500 </a:t>
            </a:r>
            <a:r>
              <a:rPr lang="en-US" sz="2000" dirty="0" err="1" smtClean="0"/>
              <a:t>newtons</a:t>
            </a:r>
            <a:r>
              <a:rPr lang="en-US" sz="2000" dirty="0" smtClean="0"/>
              <a:t> supported at both ends. A person who weighs 750 </a:t>
            </a:r>
            <a:r>
              <a:rPr lang="en-US" sz="2000" dirty="0" err="1" smtClean="0"/>
              <a:t>newtons</a:t>
            </a:r>
            <a:r>
              <a:rPr lang="en-US" sz="2000" dirty="0" smtClean="0"/>
              <a:t> is standing 2 meters from one end of the bridge.</a:t>
            </a:r>
          </a:p>
          <a:p>
            <a:pPr eaLnBrk="1" hangingPunct="1"/>
            <a:r>
              <a:rPr lang="en-US" sz="2000" dirty="0" smtClean="0"/>
              <a:t>What are the forces (</a:t>
            </a:r>
            <a:r>
              <a:rPr lang="en-US" sz="2000" i="1" dirty="0" err="1" smtClean="0"/>
              <a:t>F</a:t>
            </a:r>
            <a:r>
              <a:rPr lang="en-US" sz="2000" dirty="0" err="1" smtClean="0"/>
              <a:t>a</a:t>
            </a:r>
            <a:r>
              <a:rPr lang="en-US" sz="2000" i="1" dirty="0" smtClean="0"/>
              <a:t>, </a:t>
            </a:r>
            <a:r>
              <a:rPr lang="en-US" sz="2000" i="1" dirty="0" err="1" smtClean="0"/>
              <a:t>F</a:t>
            </a:r>
            <a:r>
              <a:rPr lang="en-US" sz="2000" dirty="0" err="1" smtClean="0"/>
              <a:t>b</a:t>
            </a:r>
            <a:r>
              <a:rPr lang="en-US" sz="2000" dirty="0" smtClean="0"/>
              <a:t>) holding the bridge up at either end?</a:t>
            </a:r>
          </a:p>
          <a:p>
            <a:pPr eaLnBrk="1" hangingPunct="1"/>
            <a:endParaRPr lang="en-US" sz="2000" dirty="0" smtClean="0"/>
          </a:p>
        </p:txBody>
      </p:sp>
      <p:pic>
        <p:nvPicPr>
          <p:cNvPr id="19460" name="Picture 4"/>
          <p:cNvPicPr>
            <a:picLocks noChangeAspect="1" noChangeArrowheads="1"/>
          </p:cNvPicPr>
          <p:nvPr/>
        </p:nvPicPr>
        <p:blipFill>
          <a:blip r:embed="rId3" cstate="print"/>
          <a:srcRect/>
          <a:stretch>
            <a:fillRect/>
          </a:stretch>
        </p:blipFill>
        <p:spPr bwMode="auto">
          <a:xfrm>
            <a:off x="762000" y="3276600"/>
            <a:ext cx="3305175" cy="1687513"/>
          </a:xfrm>
          <a:prstGeom prst="rect">
            <a:avLst/>
          </a:prstGeom>
          <a:noFill/>
          <a:ln w="9525">
            <a:noFill/>
            <a:miter lim="800000"/>
            <a:headEnd/>
            <a:tailEnd/>
          </a:ln>
          <a:effectLst/>
        </p:spPr>
      </p:pic>
      <p:pic>
        <p:nvPicPr>
          <p:cNvPr id="19461" name="Picture 5"/>
          <p:cNvPicPr>
            <a:picLocks noChangeAspect="1" noChangeArrowheads="1"/>
          </p:cNvPicPr>
          <p:nvPr/>
        </p:nvPicPr>
        <p:blipFill>
          <a:blip r:embed="rId4" cstate="print"/>
          <a:srcRect/>
          <a:stretch>
            <a:fillRect/>
          </a:stretch>
        </p:blipFill>
        <p:spPr bwMode="auto">
          <a:xfrm>
            <a:off x="3962400" y="3200400"/>
            <a:ext cx="4970462" cy="29765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You Try…</a:t>
            </a:r>
          </a:p>
        </p:txBody>
      </p:sp>
      <p:sp>
        <p:nvSpPr>
          <p:cNvPr id="20483" name="Rectangle 3"/>
          <p:cNvSpPr>
            <a:spLocks noGrp="1" noChangeArrowheads="1"/>
          </p:cNvSpPr>
          <p:nvPr>
            <p:ph sz="quarter" idx="1"/>
          </p:nvPr>
        </p:nvSpPr>
        <p:spPr>
          <a:xfrm>
            <a:off x="914400" y="1600200"/>
            <a:ext cx="8001000" cy="4530725"/>
          </a:xfrm>
        </p:spPr>
        <p:txBody>
          <a:bodyPr/>
          <a:lstStyle/>
          <a:p>
            <a:pPr eaLnBrk="1" hangingPunct="1"/>
            <a:r>
              <a:rPr lang="en-US" dirty="0" smtClean="0"/>
              <a:t>A boy and his cat sit on a seesaw. The cat has a mass of 4 kg and sits 2 m from the center of rotation. If the boy has a mass of 50 kg, where should he sit so that the see-saw will balance?</a:t>
            </a:r>
          </a:p>
          <a:p>
            <a:pPr eaLnBrk="1" hangingPunct="1"/>
            <a:endParaRPr lang="en-US" dirty="0" smtClean="0"/>
          </a:p>
        </p:txBody>
      </p:sp>
      <p:pic>
        <p:nvPicPr>
          <p:cNvPr id="20484" name="Picture 4"/>
          <p:cNvPicPr>
            <a:picLocks noChangeAspect="1" noChangeArrowheads="1"/>
          </p:cNvPicPr>
          <p:nvPr/>
        </p:nvPicPr>
        <p:blipFill>
          <a:blip r:embed="rId3" cstate="print"/>
          <a:srcRect/>
          <a:stretch>
            <a:fillRect/>
          </a:stretch>
        </p:blipFill>
        <p:spPr bwMode="auto">
          <a:xfrm>
            <a:off x="2362200" y="3867150"/>
            <a:ext cx="3503613" cy="15875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3"/>
          <p:cNvSpPr>
            <a:spLocks noGrp="1" noChangeArrowheads="1"/>
          </p:cNvSpPr>
          <p:nvPr>
            <p:ph sz="quarter" idx="1"/>
          </p:nvPr>
        </p:nvSpPr>
        <p:spPr>
          <a:xfrm>
            <a:off x="533400" y="0"/>
            <a:ext cx="8001000" cy="6130925"/>
          </a:xfrm>
        </p:spPr>
        <p:txBody>
          <a:bodyPr/>
          <a:lstStyle/>
          <a:p>
            <a:pPr eaLnBrk="1" hangingPunct="1"/>
            <a:r>
              <a:rPr lang="en-US" sz="2400" smtClean="0"/>
              <a:t>A boy and his cat sit on a seesaw. The cat has a mass of 4 kg and sits 2 m from the center of rotation. If the boy has a mass of 50 kg, where should he sit so that the see-saw will balance?</a:t>
            </a:r>
          </a:p>
          <a:p>
            <a:pPr eaLnBrk="1" hangingPunct="1"/>
            <a:endParaRPr lang="en-US" smtClean="0"/>
          </a:p>
        </p:txBody>
      </p:sp>
      <p:pic>
        <p:nvPicPr>
          <p:cNvPr id="21507" name="Picture 4"/>
          <p:cNvPicPr>
            <a:picLocks noChangeAspect="1" noChangeArrowheads="1"/>
          </p:cNvPicPr>
          <p:nvPr/>
        </p:nvPicPr>
        <p:blipFill>
          <a:blip r:embed="rId3" cstate="print"/>
          <a:srcRect/>
          <a:stretch>
            <a:fillRect/>
          </a:stretch>
        </p:blipFill>
        <p:spPr bwMode="auto">
          <a:xfrm>
            <a:off x="914400" y="4953000"/>
            <a:ext cx="3503613" cy="1587500"/>
          </a:xfrm>
          <a:prstGeom prst="rect">
            <a:avLst/>
          </a:prstGeom>
          <a:noFill/>
          <a:ln w="9525">
            <a:noFill/>
            <a:miter lim="800000"/>
            <a:headEnd/>
            <a:tailEnd/>
          </a:ln>
          <a:effectLst/>
        </p:spPr>
      </p:pic>
      <p:pic>
        <p:nvPicPr>
          <p:cNvPr id="21508" name="Picture 5"/>
          <p:cNvPicPr>
            <a:picLocks noChangeAspect="1" noChangeArrowheads="1"/>
          </p:cNvPicPr>
          <p:nvPr/>
        </p:nvPicPr>
        <p:blipFill>
          <a:blip r:embed="rId4" cstate="print"/>
          <a:srcRect/>
          <a:stretch>
            <a:fillRect/>
          </a:stretch>
        </p:blipFill>
        <p:spPr bwMode="auto">
          <a:xfrm>
            <a:off x="1143000" y="2438400"/>
            <a:ext cx="3352800" cy="2338388"/>
          </a:xfrm>
          <a:prstGeom prst="rect">
            <a:avLst/>
          </a:prstGeom>
          <a:noFill/>
          <a:ln w="9525">
            <a:noFill/>
            <a:miter lim="800000"/>
            <a:headEnd/>
            <a:tailEnd/>
          </a:ln>
          <a:effectLst/>
        </p:spPr>
      </p:pic>
      <p:pic>
        <p:nvPicPr>
          <p:cNvPr id="28678" name="Picture 6"/>
          <p:cNvPicPr>
            <a:picLocks noChangeAspect="1" noChangeArrowheads="1"/>
          </p:cNvPicPr>
          <p:nvPr/>
        </p:nvPicPr>
        <p:blipFill>
          <a:blip r:embed="rId5" cstate="print"/>
          <a:srcRect/>
          <a:stretch>
            <a:fillRect/>
          </a:stretch>
        </p:blipFill>
        <p:spPr bwMode="auto">
          <a:xfrm>
            <a:off x="5070475" y="2895600"/>
            <a:ext cx="3648075" cy="3754438"/>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dissolve">
                                      <p:cBhvr>
                                        <p:cTn id="7" dur="5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Torque</a:t>
            </a:r>
          </a:p>
        </p:txBody>
      </p:sp>
      <p:sp>
        <p:nvSpPr>
          <p:cNvPr id="5123" name="Rectangle 3"/>
          <p:cNvSpPr>
            <a:spLocks noGrp="1" noChangeArrowheads="1"/>
          </p:cNvSpPr>
          <p:nvPr>
            <p:ph sz="quarter" idx="1"/>
          </p:nvPr>
        </p:nvSpPr>
        <p:spPr>
          <a:xfrm>
            <a:off x="914400" y="1676400"/>
            <a:ext cx="7696200" cy="4800600"/>
          </a:xfrm>
        </p:spPr>
        <p:txBody>
          <a:bodyPr/>
          <a:lstStyle/>
          <a:p>
            <a:pPr eaLnBrk="1" hangingPunct="1"/>
            <a:r>
              <a:rPr lang="en-US" dirty="0" smtClean="0"/>
              <a:t>Force is the action that creates </a:t>
            </a:r>
          </a:p>
          <a:p>
            <a:pPr eaLnBrk="1" hangingPunct="1">
              <a:buFont typeface="Wingdings" pitchFamily="2" charset="2"/>
              <a:buNone/>
            </a:pPr>
            <a:r>
              <a:rPr lang="en-US" dirty="0" smtClean="0"/>
              <a:t>    changes in linear motion. </a:t>
            </a:r>
          </a:p>
          <a:p>
            <a:pPr eaLnBrk="1" hangingPunct="1"/>
            <a:r>
              <a:rPr lang="en-US" dirty="0" smtClean="0"/>
              <a:t>For rotational motion, the same force can cause very different results.</a:t>
            </a:r>
          </a:p>
          <a:p>
            <a:pPr eaLnBrk="1" hangingPunct="1"/>
            <a:r>
              <a:rPr lang="en-US" dirty="0" smtClean="0"/>
              <a:t>A torque is an action that causes objects to rotate. </a:t>
            </a:r>
          </a:p>
          <a:p>
            <a:pPr eaLnBrk="1" hangingPunct="1"/>
            <a:r>
              <a:rPr lang="en-US" dirty="0" smtClean="0"/>
              <a:t>A torque is required to rotate an object, just as a force is required to move an object in a line.</a:t>
            </a:r>
          </a:p>
          <a:p>
            <a:pPr eaLnBrk="1" hangingPunct="1"/>
            <a:endParaRPr lang="en-US" dirty="0" smtClean="0"/>
          </a:p>
          <a:p>
            <a:pPr eaLnBrk="1" hangingPunct="1"/>
            <a:endParaRPr lang="en-US" dirty="0" smtClean="0"/>
          </a:p>
        </p:txBody>
      </p:sp>
      <p:pic>
        <p:nvPicPr>
          <p:cNvPr id="5124" name="Picture 4"/>
          <p:cNvPicPr>
            <a:picLocks noChangeAspect="1" noChangeArrowheads="1"/>
          </p:cNvPicPr>
          <p:nvPr/>
        </p:nvPicPr>
        <p:blipFill>
          <a:blip r:embed="rId3" cstate="print"/>
          <a:srcRect/>
          <a:stretch>
            <a:fillRect/>
          </a:stretch>
        </p:blipFill>
        <p:spPr bwMode="auto">
          <a:xfrm>
            <a:off x="6434138" y="0"/>
            <a:ext cx="2709862" cy="26781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sz="3800" smtClean="0"/>
              <a:t>Force and lever arm are not always</a:t>
            </a:r>
            <a:br>
              <a:rPr lang="en-US" sz="3800" smtClean="0"/>
            </a:br>
            <a:r>
              <a:rPr lang="en-US" sz="3800" smtClean="0"/>
              <a:t>perpendicular</a:t>
            </a:r>
            <a:br>
              <a:rPr lang="en-US" sz="3800" smtClean="0"/>
            </a:br>
            <a:endParaRPr lang="en-US" sz="3800" smtClean="0"/>
          </a:p>
        </p:txBody>
      </p:sp>
      <p:sp>
        <p:nvSpPr>
          <p:cNvPr id="22531" name="Rectangle 3"/>
          <p:cNvSpPr>
            <a:spLocks noGrp="1" noChangeArrowheads="1"/>
          </p:cNvSpPr>
          <p:nvPr>
            <p:ph sz="quarter" idx="1"/>
          </p:nvPr>
        </p:nvSpPr>
        <p:spPr/>
        <p:txBody>
          <a:bodyPr/>
          <a:lstStyle/>
          <a:p>
            <a:pPr eaLnBrk="1" hangingPunct="1"/>
            <a:r>
              <a:rPr lang="en-US" smtClean="0"/>
              <a:t>When the force and lever arm are </a:t>
            </a:r>
            <a:r>
              <a:rPr lang="en-US" i="1" smtClean="0"/>
              <a:t>not </a:t>
            </a:r>
            <a:r>
              <a:rPr lang="en-US" smtClean="0"/>
              <a:t>perpendicular, an extra step is required to calculate the length of the lever arm.</a:t>
            </a:r>
          </a:p>
          <a:p>
            <a:pPr eaLnBrk="1" hangingPunct="1"/>
            <a:endParaRPr lang="en-US" smtClean="0"/>
          </a:p>
        </p:txBody>
      </p:sp>
      <p:pic>
        <p:nvPicPr>
          <p:cNvPr id="22532" name="Picture 4"/>
          <p:cNvPicPr>
            <a:picLocks noChangeAspect="1" noChangeArrowheads="1"/>
          </p:cNvPicPr>
          <p:nvPr/>
        </p:nvPicPr>
        <p:blipFill>
          <a:blip r:embed="rId3" cstate="print"/>
          <a:srcRect/>
          <a:stretch>
            <a:fillRect/>
          </a:stretch>
        </p:blipFill>
        <p:spPr bwMode="auto">
          <a:xfrm>
            <a:off x="990600" y="3048000"/>
            <a:ext cx="2879725" cy="2306638"/>
          </a:xfrm>
          <a:prstGeom prst="rect">
            <a:avLst/>
          </a:prstGeom>
          <a:noFill/>
          <a:ln w="9525">
            <a:noFill/>
            <a:miter lim="800000"/>
            <a:headEnd/>
            <a:tailEnd/>
          </a:ln>
          <a:effectLst/>
        </p:spPr>
      </p:pic>
      <p:pic>
        <p:nvPicPr>
          <p:cNvPr id="22533" name="Picture 5"/>
          <p:cNvPicPr>
            <a:picLocks noChangeAspect="1" noChangeArrowheads="1"/>
          </p:cNvPicPr>
          <p:nvPr/>
        </p:nvPicPr>
        <p:blipFill>
          <a:blip r:embed="rId4" cstate="print"/>
          <a:srcRect/>
          <a:stretch>
            <a:fillRect/>
          </a:stretch>
        </p:blipFill>
        <p:spPr bwMode="auto">
          <a:xfrm>
            <a:off x="3810000" y="3224213"/>
            <a:ext cx="4811713" cy="274161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You try…</a:t>
            </a:r>
          </a:p>
        </p:txBody>
      </p:sp>
      <p:sp>
        <p:nvSpPr>
          <p:cNvPr id="23555" name="Rectangle 3"/>
          <p:cNvSpPr>
            <a:spLocks noGrp="1" noChangeArrowheads="1"/>
          </p:cNvSpPr>
          <p:nvPr>
            <p:ph sz="quarter" idx="1"/>
          </p:nvPr>
        </p:nvSpPr>
        <p:spPr>
          <a:xfrm>
            <a:off x="914400" y="1752600"/>
            <a:ext cx="7772400" cy="4530725"/>
          </a:xfrm>
        </p:spPr>
        <p:txBody>
          <a:bodyPr/>
          <a:lstStyle/>
          <a:p>
            <a:pPr eaLnBrk="1" hangingPunct="1"/>
            <a:r>
              <a:rPr lang="en-US" sz="2400" smtClean="0"/>
              <a:t>A 20-centimeter wrench is used to loosen a bolt. The force is applied 0.20 m from the bolt. It takes 50 newtons to loosen the bolt when the force is applied perpendicular to the wrench. How much force would it take if the force was applied at a 30-degree angle from perpendicular?</a:t>
            </a:r>
          </a:p>
          <a:p>
            <a:pPr eaLnBrk="1" hangingPunct="1"/>
            <a:endParaRPr lang="en-US" sz="2400" smtClean="0"/>
          </a:p>
        </p:txBody>
      </p:sp>
      <p:pic>
        <p:nvPicPr>
          <p:cNvPr id="23556" name="Picture 4"/>
          <p:cNvPicPr>
            <a:picLocks noChangeAspect="1" noChangeArrowheads="1"/>
          </p:cNvPicPr>
          <p:nvPr/>
        </p:nvPicPr>
        <p:blipFill>
          <a:blip r:embed="rId3" cstate="print"/>
          <a:srcRect/>
          <a:stretch>
            <a:fillRect/>
          </a:stretch>
        </p:blipFill>
        <p:spPr bwMode="auto">
          <a:xfrm>
            <a:off x="4495800" y="0"/>
            <a:ext cx="2157413" cy="1822450"/>
          </a:xfrm>
          <a:prstGeom prst="rect">
            <a:avLst/>
          </a:prstGeom>
          <a:noFill/>
          <a:ln w="9525">
            <a:noFill/>
            <a:miter lim="800000"/>
            <a:headEnd/>
            <a:tailEnd/>
          </a:ln>
          <a:effectLst/>
        </p:spPr>
      </p:pic>
      <p:pic>
        <p:nvPicPr>
          <p:cNvPr id="30725" name="Picture 5"/>
          <p:cNvPicPr>
            <a:picLocks noChangeAspect="1" noChangeArrowheads="1"/>
          </p:cNvPicPr>
          <p:nvPr/>
        </p:nvPicPr>
        <p:blipFill>
          <a:blip r:embed="rId4" cstate="print"/>
          <a:srcRect/>
          <a:stretch>
            <a:fillRect/>
          </a:stretch>
        </p:blipFill>
        <p:spPr bwMode="auto">
          <a:xfrm>
            <a:off x="2971800" y="4191000"/>
            <a:ext cx="5422900" cy="2252663"/>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dissolve">
                                      <p:cBhvr>
                                        <p:cTn id="7" dur="5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47663" y="931863"/>
            <a:ext cx="6759575" cy="1006475"/>
          </a:xfrm>
          <a:prstGeom prst="rect">
            <a:avLst/>
          </a:prstGeom>
          <a:noFill/>
          <a:ln w="9525" algn="ctr">
            <a:noFill/>
            <a:miter lim="800000"/>
            <a:headEnd/>
            <a:tailEnd/>
          </a:ln>
          <a:effectLst/>
        </p:spPr>
        <p:txBody>
          <a:bodyPr anchor="ctr">
            <a:spAutoFit/>
          </a:bodyPr>
          <a:lstStyle/>
          <a:p>
            <a:r>
              <a:rPr lang="en-US"/>
              <a:t>Three forces labeled A, B, C are applied to a rod which pivots on an axis thru its center</a:t>
            </a:r>
          </a:p>
          <a:p>
            <a:r>
              <a:rPr lang="en-US"/>
              <a:t>[                                                          ] </a:t>
            </a:r>
          </a:p>
        </p:txBody>
      </p:sp>
      <p:sp>
        <p:nvSpPr>
          <p:cNvPr id="24579" name="Rectangle 3"/>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24580" name="Object 4"/>
          <p:cNvGraphicFramePr>
            <a:graphicFrameLocks noChangeAspect="1"/>
          </p:cNvGraphicFramePr>
          <p:nvPr/>
        </p:nvGraphicFramePr>
        <p:xfrm>
          <a:off x="577850" y="1508125"/>
          <a:ext cx="3878263" cy="411163"/>
        </p:xfrm>
        <a:graphic>
          <a:graphicData uri="http://schemas.openxmlformats.org/presentationml/2006/ole">
            <p:oleObj spid="_x0000_s24580" r:id="rId4" imgW="2311400" imgH="241300" progId="">
              <p:embed/>
            </p:oleObj>
          </a:graphicData>
        </a:graphic>
      </p:graphicFrame>
      <p:graphicFrame>
        <p:nvGraphicFramePr>
          <p:cNvPr id="24581" name="Object 5"/>
          <p:cNvGraphicFramePr>
            <a:graphicFrameLocks noChangeAspect="1"/>
          </p:cNvGraphicFramePr>
          <p:nvPr>
            <p:ph/>
          </p:nvPr>
        </p:nvGraphicFramePr>
        <p:xfrm>
          <a:off x="1000125" y="1982788"/>
          <a:ext cx="5008563" cy="2520950"/>
        </p:xfrm>
        <a:graphic>
          <a:graphicData uri="http://schemas.openxmlformats.org/presentationml/2006/ole">
            <p:oleObj spid="_x0000_s24581" r:id="rId5" imgW="4333875" imgH="2181225" progId="">
              <p:embed/>
            </p:oleObj>
          </a:graphicData>
        </a:graphic>
      </p:graphicFrame>
      <p:sp>
        <p:nvSpPr>
          <p:cNvPr id="24582" name="Rectangle 6"/>
          <p:cNvSpPr>
            <a:spLocks noChangeArrowheads="1"/>
          </p:cNvSpPr>
          <p:nvPr/>
        </p:nvSpPr>
        <p:spPr bwMode="auto">
          <a:xfrm>
            <a:off x="501650" y="4268788"/>
            <a:ext cx="5908675" cy="1311275"/>
          </a:xfrm>
          <a:prstGeom prst="rect">
            <a:avLst/>
          </a:prstGeom>
          <a:noFill/>
          <a:ln w="9525" algn="ctr">
            <a:noFill/>
            <a:miter lim="800000"/>
            <a:headEnd/>
            <a:tailEnd/>
          </a:ln>
          <a:effectLst/>
        </p:spPr>
        <p:txBody>
          <a:bodyPr wrap="none" anchor="ctr">
            <a:spAutoFit/>
          </a:bodyPr>
          <a:lstStyle/>
          <a:p>
            <a:r>
              <a:rPr lang="en-US"/>
              <a:t>Which force causes the largest magnitude torque? </a:t>
            </a:r>
          </a:p>
          <a:p>
            <a:r>
              <a:rPr lang="en-US"/>
              <a:t> </a:t>
            </a:r>
          </a:p>
          <a:p>
            <a:r>
              <a:rPr lang="en-US"/>
              <a:t>A) A		B) B		C) C		</a:t>
            </a:r>
          </a:p>
          <a:p>
            <a:r>
              <a:rPr lang="en-US"/>
              <a:t>D) two or more forces tie for largest size torque.</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09563" y="893763"/>
            <a:ext cx="7181850" cy="1006475"/>
          </a:xfrm>
          <a:prstGeom prst="rect">
            <a:avLst/>
          </a:prstGeom>
          <a:noFill/>
          <a:ln w="9525" algn="ctr">
            <a:noFill/>
            <a:miter lim="800000"/>
            <a:headEnd/>
            <a:tailEnd/>
          </a:ln>
          <a:effectLst/>
        </p:spPr>
        <p:txBody>
          <a:bodyPr anchor="ctr">
            <a:spAutoFit/>
          </a:bodyPr>
          <a:lstStyle/>
          <a:p>
            <a:r>
              <a:rPr lang="en-US"/>
              <a:t>A door is pushed on by two forces, a smaller force  at the door knob and a larger force nearer the hinge as shown.  The door does not move. </a:t>
            </a:r>
          </a:p>
        </p:txBody>
      </p:sp>
      <p:graphicFrame>
        <p:nvGraphicFramePr>
          <p:cNvPr id="25603" name="Object 3"/>
          <p:cNvGraphicFramePr>
            <a:graphicFrameLocks noChangeAspect="1"/>
          </p:cNvGraphicFramePr>
          <p:nvPr>
            <p:ph sz="quarter" idx="1"/>
          </p:nvPr>
        </p:nvGraphicFramePr>
        <p:xfrm>
          <a:off x="885825" y="2046288"/>
          <a:ext cx="4805363" cy="1719262"/>
        </p:xfrm>
        <a:graphic>
          <a:graphicData uri="http://schemas.openxmlformats.org/presentationml/2006/ole">
            <p:oleObj spid="_x0000_s25603" name="Microsoft Drawing" r:id="rId4" imgW="4348163" imgH="1555750" progId="">
              <p:embed/>
            </p:oleObj>
          </a:graphicData>
        </a:graphic>
      </p:graphicFrame>
      <p:graphicFrame>
        <p:nvGraphicFramePr>
          <p:cNvPr id="25606" name="Object 6"/>
          <p:cNvGraphicFramePr>
            <a:graphicFrameLocks noChangeAspect="1"/>
          </p:cNvGraphicFramePr>
          <p:nvPr>
            <p:ph sz="quarter" idx="2"/>
          </p:nvPr>
        </p:nvGraphicFramePr>
        <p:xfrm>
          <a:off x="1922463" y="5465763"/>
          <a:ext cx="261937" cy="382587"/>
        </p:xfrm>
        <a:graphic>
          <a:graphicData uri="http://schemas.openxmlformats.org/presentationml/2006/ole">
            <p:oleObj spid="_x0000_s25606" name="Microsoft Drawing" r:id="rId5" imgW="330200" imgH="482600" progId="">
              <p:embed/>
            </p:oleObj>
          </a:graphicData>
        </a:graphic>
      </p:graphicFrame>
      <p:sp>
        <p:nvSpPr>
          <p:cNvPr id="25604" name="Rectangle 4"/>
          <p:cNvSpPr>
            <a:spLocks noChangeArrowheads="1"/>
          </p:cNvSpPr>
          <p:nvPr/>
        </p:nvSpPr>
        <p:spPr bwMode="auto">
          <a:xfrm>
            <a:off x="0" y="2651125"/>
            <a:ext cx="9144000" cy="0"/>
          </a:xfrm>
          <a:prstGeom prst="rect">
            <a:avLst/>
          </a:prstGeom>
          <a:noFill/>
          <a:ln w="9525" algn="ctr">
            <a:noFill/>
            <a:miter lim="800000"/>
            <a:headEnd/>
            <a:tailEnd/>
          </a:ln>
          <a:effectLst/>
        </p:spPr>
        <p:txBody>
          <a:bodyPr wrap="none" anchor="ctr">
            <a:spAutoFit/>
          </a:bodyPr>
          <a:lstStyle/>
          <a:p>
            <a:endParaRPr lang="en-US"/>
          </a:p>
        </p:txBody>
      </p:sp>
      <p:sp>
        <p:nvSpPr>
          <p:cNvPr id="25605" name="Rectangle 5"/>
          <p:cNvSpPr>
            <a:spLocks noChangeArrowheads="1"/>
          </p:cNvSpPr>
          <p:nvPr/>
        </p:nvSpPr>
        <p:spPr bwMode="auto">
          <a:xfrm>
            <a:off x="693738" y="3889375"/>
            <a:ext cx="5186362" cy="2225675"/>
          </a:xfrm>
          <a:prstGeom prst="rect">
            <a:avLst/>
          </a:prstGeom>
          <a:noFill/>
          <a:ln w="9525" algn="ctr">
            <a:noFill/>
            <a:miter lim="800000"/>
            <a:headEnd/>
            <a:tailEnd/>
          </a:ln>
          <a:effectLst/>
        </p:spPr>
        <p:txBody>
          <a:bodyPr wrap="none" anchor="ctr">
            <a:spAutoFit/>
          </a:bodyPr>
          <a:lstStyle/>
          <a:p>
            <a:r>
              <a:rPr lang="en-US">
                <a:cs typeface="Times New Roman" pitchFamily="1" charset="0"/>
              </a:rPr>
              <a:t>The force exerted on the door by the hinge...</a:t>
            </a:r>
          </a:p>
          <a:p>
            <a:endParaRPr lang="en-US"/>
          </a:p>
          <a:p>
            <a:pPr eaLnBrk="0" hangingPunct="0"/>
            <a:r>
              <a:rPr lang="en-US">
                <a:cs typeface="Times New Roman" pitchFamily="1" charset="0"/>
              </a:rPr>
              <a:t>A) is zero</a:t>
            </a:r>
            <a:endParaRPr lang="en-US"/>
          </a:p>
          <a:p>
            <a:pPr eaLnBrk="0" hangingPunct="0"/>
            <a:r>
              <a:rPr lang="en-US">
                <a:cs typeface="Times New Roman" pitchFamily="1" charset="0"/>
              </a:rPr>
              <a:t>B) points </a:t>
            </a:r>
            <a:r>
              <a:rPr lang="en-US">
                <a:latin typeface="Times New Roman" pitchFamily="1" charset="0"/>
                <a:cs typeface="Times New Roman" pitchFamily="1" charset="0"/>
                <a:sym typeface="Symbol" pitchFamily="18" charset="2"/>
              </a:rPr>
              <a:t></a:t>
            </a:r>
            <a:r>
              <a:rPr lang="en-US">
                <a:cs typeface="Times New Roman" pitchFamily="1" charset="0"/>
              </a:rPr>
              <a:t> (along +y)</a:t>
            </a:r>
            <a:endParaRPr lang="en-US">
              <a:latin typeface="Times New Roman" pitchFamily="1" charset="0"/>
              <a:cs typeface="Times New Roman" pitchFamily="1" charset="0"/>
              <a:sym typeface="Symbol" pitchFamily="18" charset="2"/>
            </a:endParaRPr>
          </a:p>
          <a:p>
            <a:r>
              <a:rPr lang="en-US">
                <a:latin typeface="Times New Roman" pitchFamily="1" charset="0"/>
                <a:cs typeface="Times New Roman" pitchFamily="1" charset="0"/>
                <a:sym typeface="Symbol" pitchFamily="18" charset="2"/>
              </a:rPr>
              <a:t>C) points </a:t>
            </a:r>
            <a:r>
              <a:rPr lang="en-US">
                <a:cs typeface="Times New Roman" pitchFamily="1" charset="0"/>
              </a:rPr>
              <a:t>(along -y)</a:t>
            </a:r>
            <a:r>
              <a:rPr lang="en-US">
                <a:latin typeface="Times New Roman" pitchFamily="1" charset="0"/>
                <a:cs typeface="Times New Roman" pitchFamily="1" charset="0"/>
                <a:sym typeface="Symbol" pitchFamily="18" charset="2"/>
              </a:rPr>
              <a:t> </a:t>
            </a:r>
          </a:p>
          <a:p>
            <a:r>
              <a:rPr lang="en-US">
                <a:sym typeface="Symbol" pitchFamily="18" charset="2"/>
              </a:rPr>
              <a:t>D) points        (lower right, in diagram)</a:t>
            </a:r>
          </a:p>
          <a:p>
            <a:r>
              <a:rPr lang="en-US">
                <a:sym typeface="Symbol" pitchFamily="18" charset="2"/>
              </a:rPr>
              <a:t>E) points in some other direction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47663" y="931863"/>
            <a:ext cx="6721475" cy="1006475"/>
          </a:xfrm>
          <a:prstGeom prst="rect">
            <a:avLst/>
          </a:prstGeom>
          <a:noFill/>
          <a:ln w="9525" algn="ctr">
            <a:noFill/>
            <a:miter lim="800000"/>
            <a:headEnd/>
            <a:tailEnd/>
          </a:ln>
          <a:effectLst/>
        </p:spPr>
        <p:txBody>
          <a:bodyPr anchor="ctr">
            <a:spAutoFit/>
          </a:bodyPr>
          <a:lstStyle/>
          <a:p>
            <a:r>
              <a:rPr lang="en-US"/>
              <a:t>A mass M is placed on a very light board supported at the ends, as shown.  The free-body diagram shows directions of the forces, but not their correct relative sizes. </a:t>
            </a:r>
          </a:p>
        </p:txBody>
      </p:sp>
      <p:graphicFrame>
        <p:nvGraphicFramePr>
          <p:cNvPr id="26627" name="Object 3"/>
          <p:cNvGraphicFramePr>
            <a:graphicFrameLocks noChangeAspect="1"/>
          </p:cNvGraphicFramePr>
          <p:nvPr>
            <p:ph/>
          </p:nvPr>
        </p:nvGraphicFramePr>
        <p:xfrm>
          <a:off x="461963" y="1970088"/>
          <a:ext cx="6491287" cy="2241550"/>
        </p:xfrm>
        <a:graphic>
          <a:graphicData uri="http://schemas.openxmlformats.org/presentationml/2006/ole">
            <p:oleObj spid="_x0000_s26627" r:id="rId4" imgW="5324475" imgH="1838325" progId="">
              <p:embed/>
            </p:oleObj>
          </a:graphicData>
        </a:graphic>
      </p:graphicFrame>
      <p:sp>
        <p:nvSpPr>
          <p:cNvPr id="26628" name="Rectangle 4"/>
          <p:cNvSpPr>
            <a:spLocks noChangeArrowheads="1"/>
          </p:cNvSpPr>
          <p:nvPr/>
        </p:nvSpPr>
        <p:spPr bwMode="auto">
          <a:xfrm>
            <a:off x="615950" y="4121150"/>
            <a:ext cx="7246938" cy="1920875"/>
          </a:xfrm>
          <a:prstGeom prst="rect">
            <a:avLst/>
          </a:prstGeom>
          <a:noFill/>
          <a:ln w="9525" algn="ctr">
            <a:noFill/>
            <a:miter lim="800000"/>
            <a:headEnd/>
            <a:tailEnd/>
          </a:ln>
          <a:effectLst/>
        </p:spPr>
        <p:txBody>
          <a:bodyPr anchor="ctr">
            <a:spAutoFit/>
          </a:bodyPr>
          <a:lstStyle/>
          <a:p>
            <a:r>
              <a:rPr lang="en-US"/>
              <a:t>What is the ratio        ?  </a:t>
            </a:r>
          </a:p>
          <a:p>
            <a:r>
              <a:rPr lang="en-US"/>
              <a:t> </a:t>
            </a:r>
          </a:p>
          <a:p>
            <a:r>
              <a:rPr lang="en-US"/>
              <a:t>(Hint: consider the torque about the mass M).</a:t>
            </a:r>
          </a:p>
          <a:p>
            <a:endParaRPr lang="en-US"/>
          </a:p>
          <a:p>
            <a:r>
              <a:rPr lang="en-US"/>
              <a:t>A) 2/3		B) 1/3		C) 1/2		D) 2</a:t>
            </a:r>
          </a:p>
          <a:p>
            <a:r>
              <a:rPr lang="en-US"/>
              <a:t>E) some other color. </a:t>
            </a:r>
          </a:p>
        </p:txBody>
      </p:sp>
      <p:sp>
        <p:nvSpPr>
          <p:cNvPr id="26629" name="Rectangle 5"/>
          <p:cNvSpPr>
            <a:spLocks noChangeArrowheads="1"/>
          </p:cNvSpPr>
          <p:nvPr/>
        </p:nvSpPr>
        <p:spPr bwMode="auto">
          <a:xfrm>
            <a:off x="0" y="3171825"/>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26630" name="Object 6"/>
          <p:cNvGraphicFramePr>
            <a:graphicFrameLocks noChangeAspect="1"/>
          </p:cNvGraphicFramePr>
          <p:nvPr/>
        </p:nvGraphicFramePr>
        <p:xfrm>
          <a:off x="2649538" y="3967163"/>
          <a:ext cx="385762" cy="717550"/>
        </p:xfrm>
        <a:graphic>
          <a:graphicData uri="http://schemas.openxmlformats.org/presentationml/2006/ole">
            <p:oleObj spid="_x0000_s26630" name="Equation" r:id="rId5" imgW="228501" imgH="431613" progId="Equation.3">
              <p:embed/>
            </p:oleObj>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47663" y="703263"/>
            <a:ext cx="7104062" cy="701675"/>
          </a:xfrm>
          <a:prstGeom prst="rect">
            <a:avLst/>
          </a:prstGeom>
          <a:noFill/>
          <a:ln w="9525" algn="ctr">
            <a:noFill/>
            <a:miter lim="800000"/>
            <a:headEnd/>
            <a:tailEnd/>
          </a:ln>
          <a:effectLst/>
        </p:spPr>
        <p:txBody>
          <a:bodyPr anchor="ctr">
            <a:spAutoFit/>
          </a:bodyPr>
          <a:lstStyle/>
          <a:p>
            <a:r>
              <a:rPr lang="en-US"/>
              <a:t>A planet in elliptical orbit about the Sun is in the position shown. </a:t>
            </a:r>
          </a:p>
        </p:txBody>
      </p:sp>
      <p:graphicFrame>
        <p:nvGraphicFramePr>
          <p:cNvPr id="27651" name="Object 3"/>
          <p:cNvGraphicFramePr>
            <a:graphicFrameLocks noChangeAspect="1"/>
          </p:cNvGraphicFramePr>
          <p:nvPr>
            <p:ph/>
          </p:nvPr>
        </p:nvGraphicFramePr>
        <p:xfrm>
          <a:off x="461963" y="1547813"/>
          <a:ext cx="6337300" cy="2322512"/>
        </p:xfrm>
        <a:graphic>
          <a:graphicData uri="http://schemas.openxmlformats.org/presentationml/2006/ole">
            <p:oleObj spid="_x0000_s27651" r:id="rId4" imgW="5457825" imgH="2000250" progId="">
              <p:embed/>
            </p:oleObj>
          </a:graphicData>
        </a:graphic>
      </p:graphicFrame>
      <p:sp>
        <p:nvSpPr>
          <p:cNvPr id="27652" name="Rectangle 4"/>
          <p:cNvSpPr>
            <a:spLocks noChangeArrowheads="1"/>
          </p:cNvSpPr>
          <p:nvPr/>
        </p:nvSpPr>
        <p:spPr bwMode="auto">
          <a:xfrm>
            <a:off x="0" y="2428875"/>
            <a:ext cx="9144000" cy="0"/>
          </a:xfrm>
          <a:prstGeom prst="rect">
            <a:avLst/>
          </a:prstGeom>
          <a:noFill/>
          <a:ln w="9525" algn="ctr">
            <a:noFill/>
            <a:miter lim="800000"/>
            <a:headEnd/>
            <a:tailEnd/>
          </a:ln>
          <a:effectLst/>
        </p:spPr>
        <p:txBody>
          <a:bodyPr wrap="none" anchor="ctr">
            <a:spAutoFit/>
          </a:bodyPr>
          <a:lstStyle/>
          <a:p>
            <a:endParaRPr lang="en-US"/>
          </a:p>
        </p:txBody>
      </p:sp>
      <p:sp>
        <p:nvSpPr>
          <p:cNvPr id="27653" name="Rectangle 5"/>
          <p:cNvSpPr>
            <a:spLocks noChangeArrowheads="1"/>
          </p:cNvSpPr>
          <p:nvPr/>
        </p:nvSpPr>
        <p:spPr bwMode="auto">
          <a:xfrm>
            <a:off x="309563" y="4079875"/>
            <a:ext cx="6913562" cy="1616075"/>
          </a:xfrm>
          <a:prstGeom prst="rect">
            <a:avLst/>
          </a:prstGeom>
          <a:noFill/>
          <a:ln w="9525" algn="ctr">
            <a:noFill/>
            <a:miter lim="800000"/>
            <a:headEnd/>
            <a:tailEnd/>
          </a:ln>
          <a:effectLst/>
        </p:spPr>
        <p:txBody>
          <a:bodyPr anchor="ctr">
            <a:spAutoFit/>
          </a:bodyPr>
          <a:lstStyle/>
          <a:p>
            <a:r>
              <a:rPr lang="en-US">
                <a:cs typeface="Times New Roman" pitchFamily="1" charset="0"/>
              </a:rPr>
              <a:t>With the origin located at the Sun, the vector torque on the planet..</a:t>
            </a:r>
          </a:p>
          <a:p>
            <a:endParaRPr lang="en-US"/>
          </a:p>
          <a:p>
            <a:pPr eaLnBrk="0" hangingPunct="0"/>
            <a:r>
              <a:rPr lang="en-US">
                <a:cs typeface="Times New Roman" pitchFamily="1" charset="0"/>
              </a:rPr>
              <a:t>A) is zero.		B) points along +z.</a:t>
            </a:r>
            <a:endParaRPr lang="en-US"/>
          </a:p>
          <a:p>
            <a:pPr eaLnBrk="0" hangingPunct="0"/>
            <a:r>
              <a:rPr lang="en-US">
                <a:cs typeface="Times New Roman" pitchFamily="1" charset="0"/>
              </a:rPr>
              <a:t>C) is in the x-y plane.	D) None of these.</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Rectangle 8"/>
          <p:cNvSpPr>
            <a:spLocks noChangeArrowheads="1"/>
          </p:cNvSpPr>
          <p:nvPr/>
        </p:nvSpPr>
        <p:spPr bwMode="auto">
          <a:xfrm>
            <a:off x="347663" y="741363"/>
            <a:ext cx="6989762" cy="1616075"/>
          </a:xfrm>
          <a:prstGeom prst="rect">
            <a:avLst/>
          </a:prstGeom>
          <a:noFill/>
          <a:ln w="9525" algn="ctr">
            <a:noFill/>
            <a:miter lim="800000"/>
            <a:headEnd/>
            <a:tailEnd/>
          </a:ln>
          <a:effectLst/>
        </p:spPr>
        <p:txBody>
          <a:bodyPr anchor="ctr">
            <a:spAutoFit/>
          </a:bodyPr>
          <a:lstStyle/>
          <a:p>
            <a:r>
              <a:rPr lang="en-US"/>
              <a:t>Two light (massless) rods, labeled A and B, each are connected to the ceiling by a frictionless pivot.  Rod A has length L and has a mass m at the end of the rod.  Rod B has length L/2 and has a mass 2m at its end.  Both rods are released from rest in a horizontal position. </a:t>
            </a:r>
          </a:p>
        </p:txBody>
      </p:sp>
      <p:graphicFrame>
        <p:nvGraphicFramePr>
          <p:cNvPr id="28675" name="Object 9"/>
          <p:cNvGraphicFramePr>
            <a:graphicFrameLocks noChangeAspect="1"/>
          </p:cNvGraphicFramePr>
          <p:nvPr>
            <p:ph/>
          </p:nvPr>
        </p:nvGraphicFramePr>
        <p:xfrm>
          <a:off x="423863" y="2314575"/>
          <a:ext cx="5703887" cy="2686050"/>
        </p:xfrm>
        <a:graphic>
          <a:graphicData uri="http://schemas.openxmlformats.org/presentationml/2006/ole">
            <p:oleObj spid="_x0000_s28675" r:id="rId4" imgW="4572000" imgH="2152650" progId="">
              <p:embed/>
            </p:oleObj>
          </a:graphicData>
        </a:graphic>
      </p:graphicFrame>
      <p:sp>
        <p:nvSpPr>
          <p:cNvPr id="28676" name="Rectangle 24"/>
          <p:cNvSpPr>
            <a:spLocks noChangeArrowheads="1"/>
          </p:cNvSpPr>
          <p:nvPr/>
        </p:nvSpPr>
        <p:spPr bwMode="auto">
          <a:xfrm>
            <a:off x="423863" y="4773613"/>
            <a:ext cx="6364287" cy="1006475"/>
          </a:xfrm>
          <a:prstGeom prst="rect">
            <a:avLst/>
          </a:prstGeom>
          <a:noFill/>
          <a:ln w="9525" algn="ctr">
            <a:noFill/>
            <a:miter lim="800000"/>
            <a:headEnd/>
            <a:tailEnd/>
          </a:ln>
          <a:effectLst/>
        </p:spPr>
        <p:txBody>
          <a:bodyPr wrap="none" anchor="ctr">
            <a:spAutoFit/>
          </a:bodyPr>
          <a:lstStyle/>
          <a:p>
            <a:r>
              <a:rPr lang="en-US"/>
              <a:t>Which one experiences the larger torque?</a:t>
            </a:r>
          </a:p>
          <a:p>
            <a:r>
              <a:rPr lang="en-US"/>
              <a:t/>
            </a:r>
            <a:br>
              <a:rPr lang="en-US"/>
            </a:br>
            <a:r>
              <a:rPr lang="en-US"/>
              <a:t>A) A	B) B		C) Both have the same size </a:t>
            </a:r>
            <a:r>
              <a:rPr lang="en-US">
                <a:sym typeface="Symbol" pitchFamily="18" charset="2"/>
              </a:rPr>
              <a:t></a:t>
            </a:r>
            <a:r>
              <a:rPr lang="en-US"/>
              <a:t>. </a:t>
            </a:r>
          </a:p>
        </p:txBody>
      </p:sp>
      <p:sp>
        <p:nvSpPr>
          <p:cNvPr id="28677" name="Rectangle 26"/>
          <p:cNvSpPr>
            <a:spLocks noChangeArrowheads="1"/>
          </p:cNvSpPr>
          <p:nvPr/>
        </p:nvSpPr>
        <p:spPr bwMode="auto">
          <a:xfrm>
            <a:off x="0" y="3095625"/>
            <a:ext cx="9144000" cy="0"/>
          </a:xfrm>
          <a:prstGeom prst="rect">
            <a:avLst/>
          </a:prstGeom>
          <a:noFill/>
          <a:ln w="9525" algn="ctr">
            <a:noFill/>
            <a:miter lim="800000"/>
            <a:headEnd/>
            <a:tailEnd/>
          </a:ln>
          <a:effectLst/>
        </p:spPr>
        <p:txBody>
          <a:bodyPr wrap="none" anchor="ctr">
            <a:spAutoFit/>
          </a:bodyPr>
          <a:lstStyle/>
          <a:p>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47663" y="741363"/>
            <a:ext cx="6989762" cy="1616075"/>
          </a:xfrm>
          <a:prstGeom prst="rect">
            <a:avLst/>
          </a:prstGeom>
          <a:noFill/>
          <a:ln w="9525" algn="ctr">
            <a:noFill/>
            <a:miter lim="800000"/>
            <a:headEnd/>
            <a:tailEnd/>
          </a:ln>
          <a:effectLst/>
        </p:spPr>
        <p:txBody>
          <a:bodyPr anchor="ctr">
            <a:spAutoFit/>
          </a:bodyPr>
          <a:lstStyle/>
          <a:p>
            <a:r>
              <a:rPr lang="en-US"/>
              <a:t>Two light (massless) rods, labeled A and B, each are connected to the ceiling by a frictionless pivot.  Rod A has length L and has a mass m at the end of the rod.  Rod B has length L/2 and has a mass 2m at its end.  Both rods are released from rest in a horizontal position. </a:t>
            </a:r>
          </a:p>
        </p:txBody>
      </p:sp>
      <p:graphicFrame>
        <p:nvGraphicFramePr>
          <p:cNvPr id="29699" name="Object 3"/>
          <p:cNvGraphicFramePr>
            <a:graphicFrameLocks noChangeAspect="1"/>
          </p:cNvGraphicFramePr>
          <p:nvPr>
            <p:ph/>
          </p:nvPr>
        </p:nvGraphicFramePr>
        <p:xfrm>
          <a:off x="423863" y="2314575"/>
          <a:ext cx="5703887" cy="2686050"/>
        </p:xfrm>
        <a:graphic>
          <a:graphicData uri="http://schemas.openxmlformats.org/presentationml/2006/ole">
            <p:oleObj spid="_x0000_s29699" r:id="rId4" imgW="4572000" imgH="2152650" progId="">
              <p:embed/>
            </p:oleObj>
          </a:graphicData>
        </a:graphic>
      </p:graphicFrame>
      <p:sp>
        <p:nvSpPr>
          <p:cNvPr id="29700" name="Rectangle 4"/>
          <p:cNvSpPr>
            <a:spLocks noChangeArrowheads="1"/>
          </p:cNvSpPr>
          <p:nvPr/>
        </p:nvSpPr>
        <p:spPr bwMode="auto">
          <a:xfrm>
            <a:off x="461963" y="4811713"/>
            <a:ext cx="5387975" cy="1006475"/>
          </a:xfrm>
          <a:prstGeom prst="rect">
            <a:avLst/>
          </a:prstGeom>
          <a:noFill/>
          <a:ln w="9525" algn="ctr">
            <a:noFill/>
            <a:miter lim="800000"/>
            <a:headEnd/>
            <a:tailEnd/>
          </a:ln>
          <a:effectLst/>
        </p:spPr>
        <p:txBody>
          <a:bodyPr wrap="none" anchor="ctr">
            <a:spAutoFit/>
          </a:bodyPr>
          <a:lstStyle/>
          <a:p>
            <a:r>
              <a:rPr lang="en-US"/>
              <a:t>Which one falls to the vertical position fastest?</a:t>
            </a:r>
          </a:p>
          <a:p>
            <a:r>
              <a:rPr lang="en-US"/>
              <a:t/>
            </a:r>
            <a:br>
              <a:rPr lang="en-US"/>
            </a:br>
            <a:r>
              <a:rPr lang="en-US"/>
              <a:t>A) A	B) B	C) Both fall at the same rate  </a:t>
            </a:r>
          </a:p>
        </p:txBody>
      </p:sp>
      <p:sp>
        <p:nvSpPr>
          <p:cNvPr id="29701" name="Rectangle 5"/>
          <p:cNvSpPr>
            <a:spLocks noChangeArrowheads="1"/>
          </p:cNvSpPr>
          <p:nvPr/>
        </p:nvSpPr>
        <p:spPr bwMode="auto">
          <a:xfrm>
            <a:off x="0" y="3095625"/>
            <a:ext cx="9144000" cy="0"/>
          </a:xfrm>
          <a:prstGeom prst="rect">
            <a:avLst/>
          </a:prstGeom>
          <a:noFill/>
          <a:ln w="9525" algn="ctr">
            <a:noFill/>
            <a:miter lim="800000"/>
            <a:headEnd/>
            <a:tailEnd/>
          </a:ln>
          <a:effectLst/>
        </p:spPr>
        <p:txBody>
          <a:bodyPr wrap="none" anchor="ctr">
            <a:spAutoFit/>
          </a:bodyPr>
          <a:lstStyle/>
          <a:p>
            <a:endParaRPr lang="en-US"/>
          </a:p>
        </p:txBody>
      </p:sp>
      <p:graphicFrame>
        <p:nvGraphicFramePr>
          <p:cNvPr id="29702" name="Object 6"/>
          <p:cNvGraphicFramePr>
            <a:graphicFrameLocks noChangeAspect="1"/>
          </p:cNvGraphicFramePr>
          <p:nvPr/>
        </p:nvGraphicFramePr>
        <p:xfrm>
          <a:off x="1844675" y="5772150"/>
          <a:ext cx="998538" cy="998538"/>
        </p:xfrm>
        <a:graphic>
          <a:graphicData uri="http://schemas.openxmlformats.org/presentationml/2006/ole">
            <p:oleObj spid="_x0000_s29702" name="Equation" r:id="rId5" imgW="393529" imgH="393529" progId="Equation.3">
              <p:embed/>
            </p:oleObj>
          </a:graphicData>
        </a:graphic>
      </p:graphicFrame>
      <p:sp>
        <p:nvSpPr>
          <p:cNvPr id="29703" name="Text Box 7"/>
          <p:cNvSpPr txBox="1">
            <a:spLocks noChangeArrowheads="1"/>
          </p:cNvSpPr>
          <p:nvPr/>
        </p:nvSpPr>
        <p:spPr bwMode="auto">
          <a:xfrm>
            <a:off x="923925" y="6065838"/>
            <a:ext cx="1074738" cy="396875"/>
          </a:xfrm>
          <a:prstGeom prst="rect">
            <a:avLst/>
          </a:prstGeom>
          <a:noFill/>
          <a:ln w="9525" algn="ctr">
            <a:noFill/>
            <a:miter lim="800000"/>
            <a:headEnd/>
            <a:tailEnd/>
          </a:ln>
          <a:effectLst/>
        </p:spPr>
        <p:txBody>
          <a:bodyPr>
            <a:spAutoFit/>
          </a:bodyPr>
          <a:lstStyle/>
          <a:p>
            <a:pPr>
              <a:spcBef>
                <a:spcPct val="50000"/>
              </a:spcBef>
            </a:pPr>
            <a:r>
              <a:rPr lang="en-US"/>
              <a:t>Hint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152400"/>
            <a:ext cx="7772400" cy="1143000"/>
          </a:xfrm>
        </p:spPr>
        <p:txBody>
          <a:bodyPr>
            <a:normAutofit fontScale="90000"/>
          </a:bodyPr>
          <a:lstStyle/>
          <a:p>
            <a:pPr eaLnBrk="1" hangingPunct="1"/>
            <a:r>
              <a:rPr lang="en-US" sz="2800" dirty="0" smtClean="0"/>
              <a:t>Torque is created by force, but it also depends on where the force is applied and the point about which the object rotates.</a:t>
            </a:r>
          </a:p>
        </p:txBody>
      </p:sp>
      <p:sp>
        <p:nvSpPr>
          <p:cNvPr id="6147" name="Rectangle 3"/>
          <p:cNvSpPr>
            <a:spLocks noGrp="1" noChangeArrowheads="1"/>
          </p:cNvSpPr>
          <p:nvPr>
            <p:ph sz="quarter" idx="1"/>
          </p:nvPr>
        </p:nvSpPr>
        <p:spPr>
          <a:xfrm>
            <a:off x="762000" y="1981200"/>
            <a:ext cx="5562600" cy="4454525"/>
          </a:xfrm>
        </p:spPr>
        <p:txBody>
          <a:bodyPr/>
          <a:lstStyle/>
          <a:p>
            <a:pPr eaLnBrk="1" hangingPunct="1"/>
            <a:endParaRPr lang="en-US" dirty="0" smtClean="0"/>
          </a:p>
          <a:p>
            <a:pPr eaLnBrk="1" hangingPunct="1"/>
            <a:r>
              <a:rPr lang="en-US" dirty="0" smtClean="0"/>
              <a:t>For example, a door pushed at its handle will easily turn and open, but a door pushed near its hinges will not move as easily. The force may be the same but the torque is quite different.</a:t>
            </a:r>
          </a:p>
          <a:p>
            <a:pPr eaLnBrk="1" hangingPunct="1"/>
            <a:endParaRPr lang="en-US" dirty="0" smtClean="0"/>
          </a:p>
        </p:txBody>
      </p:sp>
      <p:pic>
        <p:nvPicPr>
          <p:cNvPr id="6148" name="Picture 4"/>
          <p:cNvPicPr>
            <a:picLocks noChangeAspect="1" noChangeArrowheads="1"/>
          </p:cNvPicPr>
          <p:nvPr/>
        </p:nvPicPr>
        <p:blipFill>
          <a:blip r:embed="rId3" cstate="print"/>
          <a:srcRect/>
          <a:stretch>
            <a:fillRect/>
          </a:stretch>
        </p:blipFill>
        <p:spPr bwMode="auto">
          <a:xfrm>
            <a:off x="6519863" y="3429000"/>
            <a:ext cx="2624137" cy="32400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7467600" cy="1143000"/>
          </a:xfrm>
        </p:spPr>
        <p:txBody>
          <a:bodyPr/>
          <a:lstStyle/>
          <a:p>
            <a:pPr eaLnBrk="1" hangingPunct="1"/>
            <a:r>
              <a:rPr lang="en-US" dirty="0" smtClean="0"/>
              <a:t>Center of rotation</a:t>
            </a:r>
          </a:p>
        </p:txBody>
      </p:sp>
      <p:sp>
        <p:nvSpPr>
          <p:cNvPr id="7171" name="Rectangle 3"/>
          <p:cNvSpPr>
            <a:spLocks noGrp="1" noChangeArrowheads="1"/>
          </p:cNvSpPr>
          <p:nvPr>
            <p:ph sz="quarter" idx="1"/>
          </p:nvPr>
        </p:nvSpPr>
        <p:spPr>
          <a:xfrm>
            <a:off x="381000" y="1447800"/>
            <a:ext cx="6019800" cy="4873752"/>
          </a:xfrm>
        </p:spPr>
        <p:txBody>
          <a:bodyPr/>
          <a:lstStyle/>
          <a:p>
            <a:pPr eaLnBrk="1" hangingPunct="1"/>
            <a:r>
              <a:rPr lang="en-US" dirty="0" smtClean="0"/>
              <a:t>The point or line about which an object turns is its center of rotation. </a:t>
            </a:r>
          </a:p>
          <a:p>
            <a:pPr eaLnBrk="1" hangingPunct="1"/>
            <a:r>
              <a:rPr lang="en-US" dirty="0" smtClean="0"/>
              <a:t>For example, a door’s center of rotation is at its hinges.</a:t>
            </a:r>
          </a:p>
          <a:p>
            <a:pPr eaLnBrk="1" hangingPunct="1"/>
            <a:r>
              <a:rPr lang="en-US" dirty="0" smtClean="0"/>
              <a:t>A force applied far from the center of rotation produces a greater torque than a force applied close to the center of rotation.</a:t>
            </a:r>
          </a:p>
          <a:p>
            <a:pPr eaLnBrk="1" hangingPunct="1"/>
            <a:endParaRPr lang="en-US" dirty="0" smtClean="0"/>
          </a:p>
          <a:p>
            <a:pPr eaLnBrk="1" hangingPunct="1"/>
            <a:endParaRPr lang="en-US" dirty="0" smtClean="0"/>
          </a:p>
        </p:txBody>
      </p:sp>
      <p:pic>
        <p:nvPicPr>
          <p:cNvPr id="4" name="Picture 3" descr="center of rotation.jpg"/>
          <p:cNvPicPr>
            <a:picLocks noChangeAspect="1"/>
          </p:cNvPicPr>
          <p:nvPr/>
        </p:nvPicPr>
        <p:blipFill>
          <a:blip r:embed="rId3" cstate="print"/>
          <a:stretch>
            <a:fillRect/>
          </a:stretch>
        </p:blipFill>
        <p:spPr>
          <a:xfrm>
            <a:off x="2667000" y="4495800"/>
            <a:ext cx="2514600" cy="2209800"/>
          </a:xfrm>
          <a:prstGeom prst="rect">
            <a:avLst/>
          </a:prstGeom>
          <a:ln>
            <a:noFill/>
          </a:ln>
          <a:effectLst>
            <a:outerShdw blurRad="292100" dist="139700" dir="2700000" algn="tl" rotWithShape="0">
              <a:srgbClr val="333333">
                <a:alpha val="65000"/>
              </a:srgbClr>
            </a:outerShdw>
          </a:effectLst>
        </p:spPr>
      </p:pic>
      <p:pic>
        <p:nvPicPr>
          <p:cNvPr id="5" name="Picture 4" descr="doggy door.jpg"/>
          <p:cNvPicPr>
            <a:picLocks noChangeAspect="1"/>
          </p:cNvPicPr>
          <p:nvPr/>
        </p:nvPicPr>
        <p:blipFill>
          <a:blip r:embed="rId4" cstate="print"/>
          <a:stretch>
            <a:fillRect/>
          </a:stretch>
        </p:blipFill>
        <p:spPr>
          <a:xfrm>
            <a:off x="6553200" y="1828800"/>
            <a:ext cx="1895475" cy="240982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Line of action</a:t>
            </a:r>
          </a:p>
        </p:txBody>
      </p:sp>
      <p:sp>
        <p:nvSpPr>
          <p:cNvPr id="8195" name="Rectangle 3"/>
          <p:cNvSpPr>
            <a:spLocks noGrp="1" noChangeArrowheads="1"/>
          </p:cNvSpPr>
          <p:nvPr>
            <p:ph sz="quarter" idx="1"/>
          </p:nvPr>
        </p:nvSpPr>
        <p:spPr/>
        <p:txBody>
          <a:bodyPr/>
          <a:lstStyle/>
          <a:p>
            <a:pPr eaLnBrk="1" hangingPunct="1"/>
            <a:r>
              <a:rPr lang="en-US" smtClean="0"/>
              <a:t>Torque is created when the line of action of a force does not pass through the center of rotation.</a:t>
            </a:r>
          </a:p>
          <a:p>
            <a:pPr eaLnBrk="1" hangingPunct="1"/>
            <a:endParaRPr lang="en-US" smtClean="0"/>
          </a:p>
        </p:txBody>
      </p:sp>
      <p:pic>
        <p:nvPicPr>
          <p:cNvPr id="8196" name="Picture 4"/>
          <p:cNvPicPr>
            <a:picLocks noChangeAspect="1" noChangeArrowheads="1"/>
          </p:cNvPicPr>
          <p:nvPr/>
        </p:nvPicPr>
        <p:blipFill>
          <a:blip r:embed="rId3" cstate="print"/>
          <a:srcRect/>
          <a:stretch>
            <a:fillRect/>
          </a:stretch>
        </p:blipFill>
        <p:spPr bwMode="auto">
          <a:xfrm>
            <a:off x="4343400" y="3352800"/>
            <a:ext cx="2241550" cy="23733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sz="3800" smtClean="0"/>
              <a:t>Force applied must be perpendicular</a:t>
            </a:r>
          </a:p>
        </p:txBody>
      </p:sp>
      <p:sp>
        <p:nvSpPr>
          <p:cNvPr id="14339" name="Rectangle 3"/>
          <p:cNvSpPr>
            <a:spLocks noGrp="1" noChangeArrowheads="1"/>
          </p:cNvSpPr>
          <p:nvPr>
            <p:ph sz="quarter" idx="1"/>
          </p:nvPr>
        </p:nvSpPr>
        <p:spPr/>
        <p:txBody>
          <a:bodyPr/>
          <a:lstStyle/>
          <a:p>
            <a:pPr eaLnBrk="1" hangingPunct="1">
              <a:defRPr/>
            </a:pPr>
            <a:r>
              <a:rPr lang="en-US" dirty="0" smtClean="0"/>
              <a:t>The </a:t>
            </a:r>
            <a:r>
              <a:rPr lang="en-US" sz="3200" b="1" dirty="0" smtClean="0">
                <a:effectLst>
                  <a:outerShdw blurRad="38100" dist="38100" dir="2700000" algn="tl">
                    <a:srgbClr val="FFFFFF"/>
                  </a:outerShdw>
                </a:effectLst>
              </a:rPr>
              <a:t>lever arm</a:t>
            </a:r>
            <a:r>
              <a:rPr lang="en-US" dirty="0" smtClean="0"/>
              <a:t> is the perpendicular distance between the line of action of the force and the center of rotation</a:t>
            </a:r>
          </a:p>
          <a:p>
            <a:pPr eaLnBrk="1" hangingPunct="1">
              <a:defRPr/>
            </a:pPr>
            <a:endParaRPr lang="en-US" dirty="0" smtClean="0"/>
          </a:p>
        </p:txBody>
      </p:sp>
      <p:pic>
        <p:nvPicPr>
          <p:cNvPr id="9220" name="Picture 4"/>
          <p:cNvPicPr>
            <a:picLocks noChangeAspect="1" noChangeArrowheads="1"/>
          </p:cNvPicPr>
          <p:nvPr/>
        </p:nvPicPr>
        <p:blipFill>
          <a:blip r:embed="rId3" cstate="print"/>
          <a:srcRect/>
          <a:stretch>
            <a:fillRect/>
          </a:stretch>
        </p:blipFill>
        <p:spPr bwMode="auto">
          <a:xfrm>
            <a:off x="4114800" y="2992438"/>
            <a:ext cx="2970213" cy="28813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sz="3800" smtClean="0"/>
              <a:t>Calculating torque</a:t>
            </a:r>
            <a:br>
              <a:rPr lang="en-US" sz="3800" smtClean="0"/>
            </a:br>
            <a:endParaRPr lang="en-US" sz="3800" smtClean="0"/>
          </a:p>
        </p:txBody>
      </p:sp>
      <p:sp>
        <p:nvSpPr>
          <p:cNvPr id="10243" name="Rectangle 3"/>
          <p:cNvSpPr>
            <a:spLocks noGrp="1" noChangeArrowheads="1"/>
          </p:cNvSpPr>
          <p:nvPr>
            <p:ph sz="quarter" idx="1"/>
          </p:nvPr>
        </p:nvSpPr>
        <p:spPr/>
        <p:txBody>
          <a:bodyPr/>
          <a:lstStyle/>
          <a:p>
            <a:pPr eaLnBrk="1" hangingPunct="1"/>
            <a:r>
              <a:rPr lang="en-US" dirty="0" smtClean="0"/>
              <a:t>The torque (τ) created by a force is equal to the lever arm (</a:t>
            </a:r>
            <a:r>
              <a:rPr lang="en-US" i="1" dirty="0" smtClean="0"/>
              <a:t>r</a:t>
            </a:r>
            <a:r>
              <a:rPr lang="en-US" dirty="0" smtClean="0"/>
              <a:t>) times the magnitude of the force (</a:t>
            </a:r>
            <a:r>
              <a:rPr lang="en-US" i="1" dirty="0" smtClean="0"/>
              <a:t>F</a:t>
            </a:r>
            <a:r>
              <a:rPr lang="en-US" dirty="0" smtClean="0"/>
              <a:t>).</a:t>
            </a:r>
          </a:p>
          <a:p>
            <a:pPr eaLnBrk="1" hangingPunct="1"/>
            <a:endParaRPr lang="en-US" dirty="0" smtClean="0"/>
          </a:p>
        </p:txBody>
      </p:sp>
      <p:pic>
        <p:nvPicPr>
          <p:cNvPr id="10244" name="Picture 4"/>
          <p:cNvPicPr>
            <a:picLocks noChangeAspect="1" noChangeArrowheads="1"/>
          </p:cNvPicPr>
          <p:nvPr/>
        </p:nvPicPr>
        <p:blipFill>
          <a:blip r:embed="rId3" cstate="print"/>
          <a:srcRect/>
          <a:stretch>
            <a:fillRect/>
          </a:stretch>
        </p:blipFill>
        <p:spPr bwMode="auto">
          <a:xfrm>
            <a:off x="914400" y="2743200"/>
            <a:ext cx="7086600" cy="2556068"/>
          </a:xfrm>
          <a:prstGeom prst="rect">
            <a:avLst/>
          </a:prstGeom>
          <a:noFill/>
          <a:ln w="9525">
            <a:noFill/>
            <a:miter lim="800000"/>
            <a:headEnd/>
            <a:tailEnd/>
          </a:ln>
          <a:effectLst/>
        </p:spPr>
      </p:pic>
      <p:sp>
        <p:nvSpPr>
          <p:cNvPr id="5" name="TextBox 4"/>
          <p:cNvSpPr txBox="1"/>
          <p:nvPr/>
        </p:nvSpPr>
        <p:spPr>
          <a:xfrm>
            <a:off x="4953000" y="2667000"/>
            <a:ext cx="2819400" cy="369332"/>
          </a:xfrm>
          <a:prstGeom prst="rect">
            <a:avLst/>
          </a:prstGeom>
          <a:noFill/>
        </p:spPr>
        <p:txBody>
          <a:bodyPr wrap="square" rtlCol="0">
            <a:spAutoFit/>
          </a:bodyPr>
          <a:lstStyle/>
          <a:p>
            <a:r>
              <a:rPr lang="en-US" i="1" dirty="0" err="1"/>
              <a:t>d</a:t>
            </a:r>
            <a:r>
              <a:rPr lang="en-US" i="1" dirty="0" err="1" smtClean="0"/>
              <a:t>sin</a:t>
            </a:r>
            <a:r>
              <a:rPr lang="en-US" i="1" dirty="0" smtClean="0"/>
              <a:t> </a:t>
            </a:r>
            <a:r>
              <a:rPr lang="az-Cyrl-AZ" i="1" dirty="0" smtClean="0">
                <a:latin typeface="Calibri"/>
              </a:rPr>
              <a:t>Ѳ</a:t>
            </a:r>
            <a:endParaRPr lang="en-US" i="1" dirty="0"/>
          </a:p>
        </p:txBody>
      </p:sp>
      <p:cxnSp>
        <p:nvCxnSpPr>
          <p:cNvPr id="7" name="Straight Arrow Connector 6"/>
          <p:cNvCxnSpPr/>
          <p:nvPr/>
        </p:nvCxnSpPr>
        <p:spPr>
          <a:xfrm>
            <a:off x="4876800" y="28194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4027289" y="4295179"/>
            <a:ext cx="214313" cy="71438"/>
          </a:xfrm>
          <a:custGeom>
            <a:avLst/>
            <a:gdLst/>
            <a:ahLst/>
            <a:cxnLst/>
            <a:rect l="0" t="0" r="0" b="0"/>
            <a:pathLst>
              <a:path w="214313" h="71438">
                <a:moveTo>
                  <a:pt x="0" y="71437"/>
                </a:moveTo>
                <a:lnTo>
                  <a:pt x="0" y="62508"/>
                </a:lnTo>
                <a:lnTo>
                  <a:pt x="0" y="62508"/>
                </a:lnTo>
                <a:lnTo>
                  <a:pt x="0" y="62508"/>
                </a:lnTo>
                <a:lnTo>
                  <a:pt x="0" y="62508"/>
                </a:lnTo>
                <a:lnTo>
                  <a:pt x="8929" y="62508"/>
                </a:lnTo>
                <a:lnTo>
                  <a:pt x="8929" y="62508"/>
                </a:lnTo>
                <a:lnTo>
                  <a:pt x="17859" y="53578"/>
                </a:lnTo>
                <a:lnTo>
                  <a:pt x="17859" y="53578"/>
                </a:lnTo>
                <a:lnTo>
                  <a:pt x="17859" y="44648"/>
                </a:lnTo>
                <a:lnTo>
                  <a:pt x="26789" y="44648"/>
                </a:lnTo>
                <a:lnTo>
                  <a:pt x="26789" y="44648"/>
                </a:lnTo>
                <a:lnTo>
                  <a:pt x="35718" y="35719"/>
                </a:lnTo>
                <a:lnTo>
                  <a:pt x="35718" y="35719"/>
                </a:lnTo>
                <a:lnTo>
                  <a:pt x="44648" y="26789"/>
                </a:lnTo>
                <a:lnTo>
                  <a:pt x="44648" y="26789"/>
                </a:lnTo>
                <a:lnTo>
                  <a:pt x="53578" y="17859"/>
                </a:lnTo>
                <a:lnTo>
                  <a:pt x="62507" y="17859"/>
                </a:lnTo>
                <a:lnTo>
                  <a:pt x="71437" y="17859"/>
                </a:lnTo>
                <a:lnTo>
                  <a:pt x="71437" y="8929"/>
                </a:lnTo>
                <a:lnTo>
                  <a:pt x="80367" y="8929"/>
                </a:lnTo>
                <a:lnTo>
                  <a:pt x="89296" y="0"/>
                </a:lnTo>
                <a:lnTo>
                  <a:pt x="98226" y="0"/>
                </a:lnTo>
                <a:lnTo>
                  <a:pt x="107156" y="0"/>
                </a:lnTo>
                <a:lnTo>
                  <a:pt x="116086" y="0"/>
                </a:lnTo>
                <a:lnTo>
                  <a:pt x="125015" y="0"/>
                </a:lnTo>
                <a:lnTo>
                  <a:pt x="142875" y="0"/>
                </a:lnTo>
                <a:lnTo>
                  <a:pt x="151804" y="0"/>
                </a:lnTo>
                <a:lnTo>
                  <a:pt x="160734" y="0"/>
                </a:lnTo>
                <a:lnTo>
                  <a:pt x="169664" y="0"/>
                </a:lnTo>
                <a:lnTo>
                  <a:pt x="178593" y="0"/>
                </a:lnTo>
                <a:lnTo>
                  <a:pt x="187523" y="8929"/>
                </a:lnTo>
                <a:lnTo>
                  <a:pt x="196453" y="8929"/>
                </a:lnTo>
                <a:lnTo>
                  <a:pt x="205382" y="8929"/>
                </a:lnTo>
                <a:lnTo>
                  <a:pt x="205382" y="17859"/>
                </a:lnTo>
                <a:lnTo>
                  <a:pt x="214312" y="17859"/>
                </a:lnTo>
                <a:lnTo>
                  <a:pt x="214312" y="17859"/>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143375" y="4330898"/>
            <a:ext cx="125016" cy="241102"/>
          </a:xfrm>
          <a:custGeom>
            <a:avLst/>
            <a:gdLst/>
            <a:ahLst/>
            <a:cxnLst/>
            <a:rect l="0" t="0" r="0" b="0"/>
            <a:pathLst>
              <a:path w="125016" h="241102">
                <a:moveTo>
                  <a:pt x="26789" y="0"/>
                </a:moveTo>
                <a:lnTo>
                  <a:pt x="26789" y="0"/>
                </a:lnTo>
                <a:lnTo>
                  <a:pt x="26789" y="0"/>
                </a:lnTo>
                <a:lnTo>
                  <a:pt x="26789" y="0"/>
                </a:lnTo>
                <a:lnTo>
                  <a:pt x="26789" y="0"/>
                </a:lnTo>
                <a:lnTo>
                  <a:pt x="26789" y="8929"/>
                </a:lnTo>
                <a:lnTo>
                  <a:pt x="26789" y="8929"/>
                </a:lnTo>
                <a:lnTo>
                  <a:pt x="26789" y="8929"/>
                </a:lnTo>
                <a:lnTo>
                  <a:pt x="26789" y="17859"/>
                </a:lnTo>
                <a:lnTo>
                  <a:pt x="26789" y="26789"/>
                </a:lnTo>
                <a:lnTo>
                  <a:pt x="26789" y="35718"/>
                </a:lnTo>
                <a:lnTo>
                  <a:pt x="17859" y="35718"/>
                </a:lnTo>
                <a:lnTo>
                  <a:pt x="17859" y="44648"/>
                </a:lnTo>
                <a:lnTo>
                  <a:pt x="17859" y="53578"/>
                </a:lnTo>
                <a:lnTo>
                  <a:pt x="17859" y="62507"/>
                </a:lnTo>
                <a:lnTo>
                  <a:pt x="8929" y="71437"/>
                </a:lnTo>
                <a:lnTo>
                  <a:pt x="8929" y="80367"/>
                </a:lnTo>
                <a:lnTo>
                  <a:pt x="8929" y="89296"/>
                </a:lnTo>
                <a:lnTo>
                  <a:pt x="8929" y="98226"/>
                </a:lnTo>
                <a:lnTo>
                  <a:pt x="8929" y="116085"/>
                </a:lnTo>
                <a:lnTo>
                  <a:pt x="8929" y="125015"/>
                </a:lnTo>
                <a:lnTo>
                  <a:pt x="0" y="133945"/>
                </a:lnTo>
                <a:lnTo>
                  <a:pt x="0" y="142875"/>
                </a:lnTo>
                <a:lnTo>
                  <a:pt x="8929" y="160734"/>
                </a:lnTo>
                <a:lnTo>
                  <a:pt x="8929" y="169664"/>
                </a:lnTo>
                <a:lnTo>
                  <a:pt x="8929" y="178593"/>
                </a:lnTo>
                <a:lnTo>
                  <a:pt x="8929" y="187523"/>
                </a:lnTo>
                <a:lnTo>
                  <a:pt x="17859" y="196453"/>
                </a:lnTo>
                <a:lnTo>
                  <a:pt x="26789" y="205382"/>
                </a:lnTo>
                <a:lnTo>
                  <a:pt x="26789" y="214312"/>
                </a:lnTo>
                <a:lnTo>
                  <a:pt x="35718" y="223242"/>
                </a:lnTo>
                <a:lnTo>
                  <a:pt x="44648" y="223242"/>
                </a:lnTo>
                <a:lnTo>
                  <a:pt x="53578" y="232171"/>
                </a:lnTo>
                <a:lnTo>
                  <a:pt x="62507" y="232171"/>
                </a:lnTo>
                <a:lnTo>
                  <a:pt x="71437" y="241101"/>
                </a:lnTo>
                <a:lnTo>
                  <a:pt x="80367" y="241101"/>
                </a:lnTo>
                <a:lnTo>
                  <a:pt x="89296" y="241101"/>
                </a:lnTo>
                <a:lnTo>
                  <a:pt x="98226" y="241101"/>
                </a:lnTo>
                <a:lnTo>
                  <a:pt x="107156" y="241101"/>
                </a:lnTo>
                <a:lnTo>
                  <a:pt x="116085" y="241101"/>
                </a:lnTo>
                <a:lnTo>
                  <a:pt x="125015" y="232171"/>
                </a:lnTo>
                <a:lnTo>
                  <a:pt x="125015" y="232171"/>
                </a:lnTo>
                <a:lnTo>
                  <a:pt x="125015" y="232171"/>
                </a:lnTo>
                <a:lnTo>
                  <a:pt x="125015" y="232171"/>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5009554" y="2982515"/>
            <a:ext cx="696517" cy="26790"/>
          </a:xfrm>
          <a:custGeom>
            <a:avLst/>
            <a:gdLst/>
            <a:ahLst/>
            <a:cxnLst/>
            <a:rect l="0" t="0" r="0" b="0"/>
            <a:pathLst>
              <a:path w="696517" h="26790">
                <a:moveTo>
                  <a:pt x="0" y="17859"/>
                </a:moveTo>
                <a:lnTo>
                  <a:pt x="8930" y="17859"/>
                </a:lnTo>
                <a:lnTo>
                  <a:pt x="8930" y="17859"/>
                </a:lnTo>
                <a:lnTo>
                  <a:pt x="8930" y="17859"/>
                </a:lnTo>
                <a:lnTo>
                  <a:pt x="17860" y="17859"/>
                </a:lnTo>
                <a:lnTo>
                  <a:pt x="17860" y="17859"/>
                </a:lnTo>
                <a:lnTo>
                  <a:pt x="26789" y="17859"/>
                </a:lnTo>
                <a:lnTo>
                  <a:pt x="44649" y="17859"/>
                </a:lnTo>
                <a:lnTo>
                  <a:pt x="53578" y="17859"/>
                </a:lnTo>
                <a:lnTo>
                  <a:pt x="71438" y="17859"/>
                </a:lnTo>
                <a:lnTo>
                  <a:pt x="80367" y="17859"/>
                </a:lnTo>
                <a:lnTo>
                  <a:pt x="98227" y="17859"/>
                </a:lnTo>
                <a:lnTo>
                  <a:pt x="107156" y="17859"/>
                </a:lnTo>
                <a:lnTo>
                  <a:pt x="125016" y="17859"/>
                </a:lnTo>
                <a:lnTo>
                  <a:pt x="142875" y="17859"/>
                </a:lnTo>
                <a:lnTo>
                  <a:pt x="151805" y="8929"/>
                </a:lnTo>
                <a:lnTo>
                  <a:pt x="169664" y="8929"/>
                </a:lnTo>
                <a:lnTo>
                  <a:pt x="187524" y="8929"/>
                </a:lnTo>
                <a:lnTo>
                  <a:pt x="196453" y="8929"/>
                </a:lnTo>
                <a:lnTo>
                  <a:pt x="223242" y="8929"/>
                </a:lnTo>
                <a:lnTo>
                  <a:pt x="241102" y="8929"/>
                </a:lnTo>
                <a:lnTo>
                  <a:pt x="258961" y="8929"/>
                </a:lnTo>
                <a:lnTo>
                  <a:pt x="276821" y="8929"/>
                </a:lnTo>
                <a:lnTo>
                  <a:pt x="294680" y="8929"/>
                </a:lnTo>
                <a:lnTo>
                  <a:pt x="321469" y="8929"/>
                </a:lnTo>
                <a:lnTo>
                  <a:pt x="339328" y="0"/>
                </a:lnTo>
                <a:lnTo>
                  <a:pt x="366117" y="0"/>
                </a:lnTo>
                <a:lnTo>
                  <a:pt x="383977" y="0"/>
                </a:lnTo>
                <a:lnTo>
                  <a:pt x="410766" y="0"/>
                </a:lnTo>
                <a:lnTo>
                  <a:pt x="428625" y="0"/>
                </a:lnTo>
                <a:lnTo>
                  <a:pt x="455414" y="0"/>
                </a:lnTo>
                <a:lnTo>
                  <a:pt x="482203" y="8929"/>
                </a:lnTo>
                <a:lnTo>
                  <a:pt x="500063" y="0"/>
                </a:lnTo>
                <a:lnTo>
                  <a:pt x="526852" y="0"/>
                </a:lnTo>
                <a:lnTo>
                  <a:pt x="544711" y="0"/>
                </a:lnTo>
                <a:lnTo>
                  <a:pt x="571500" y="0"/>
                </a:lnTo>
                <a:lnTo>
                  <a:pt x="589360" y="0"/>
                </a:lnTo>
                <a:lnTo>
                  <a:pt x="607219" y="0"/>
                </a:lnTo>
                <a:lnTo>
                  <a:pt x="625078" y="0"/>
                </a:lnTo>
                <a:lnTo>
                  <a:pt x="642938" y="0"/>
                </a:lnTo>
                <a:lnTo>
                  <a:pt x="660797" y="0"/>
                </a:lnTo>
                <a:lnTo>
                  <a:pt x="669727" y="0"/>
                </a:lnTo>
                <a:lnTo>
                  <a:pt x="678656" y="0"/>
                </a:lnTo>
                <a:lnTo>
                  <a:pt x="687586" y="0"/>
                </a:lnTo>
                <a:lnTo>
                  <a:pt x="687586" y="0"/>
                </a:lnTo>
                <a:lnTo>
                  <a:pt x="696516" y="0"/>
                </a:lnTo>
                <a:lnTo>
                  <a:pt x="696516" y="0"/>
                </a:lnTo>
                <a:lnTo>
                  <a:pt x="696516" y="0"/>
                </a:lnTo>
                <a:lnTo>
                  <a:pt x="687586" y="0"/>
                </a:lnTo>
                <a:lnTo>
                  <a:pt x="687586" y="0"/>
                </a:lnTo>
                <a:lnTo>
                  <a:pt x="678656" y="0"/>
                </a:lnTo>
                <a:lnTo>
                  <a:pt x="669727" y="0"/>
                </a:lnTo>
                <a:lnTo>
                  <a:pt x="651867" y="0"/>
                </a:lnTo>
                <a:lnTo>
                  <a:pt x="634008" y="0"/>
                </a:lnTo>
                <a:lnTo>
                  <a:pt x="625078" y="0"/>
                </a:lnTo>
                <a:lnTo>
                  <a:pt x="607219" y="8929"/>
                </a:lnTo>
                <a:lnTo>
                  <a:pt x="589360" y="8929"/>
                </a:lnTo>
                <a:lnTo>
                  <a:pt x="571500" y="8929"/>
                </a:lnTo>
                <a:lnTo>
                  <a:pt x="544711" y="8929"/>
                </a:lnTo>
                <a:lnTo>
                  <a:pt x="526852" y="8929"/>
                </a:lnTo>
                <a:lnTo>
                  <a:pt x="500063" y="8929"/>
                </a:lnTo>
                <a:lnTo>
                  <a:pt x="482203" y="17859"/>
                </a:lnTo>
                <a:lnTo>
                  <a:pt x="455414" y="17859"/>
                </a:lnTo>
                <a:lnTo>
                  <a:pt x="437555" y="17859"/>
                </a:lnTo>
                <a:lnTo>
                  <a:pt x="419696" y="17859"/>
                </a:lnTo>
                <a:lnTo>
                  <a:pt x="401836" y="17859"/>
                </a:lnTo>
                <a:lnTo>
                  <a:pt x="375047" y="17859"/>
                </a:lnTo>
                <a:lnTo>
                  <a:pt x="357188" y="17859"/>
                </a:lnTo>
                <a:lnTo>
                  <a:pt x="339328" y="17859"/>
                </a:lnTo>
                <a:lnTo>
                  <a:pt x="312539" y="17859"/>
                </a:lnTo>
                <a:lnTo>
                  <a:pt x="294680" y="26789"/>
                </a:lnTo>
                <a:lnTo>
                  <a:pt x="276821" y="26789"/>
                </a:lnTo>
                <a:lnTo>
                  <a:pt x="250031" y="26789"/>
                </a:lnTo>
                <a:lnTo>
                  <a:pt x="232172" y="26789"/>
                </a:lnTo>
                <a:lnTo>
                  <a:pt x="205383" y="17859"/>
                </a:lnTo>
                <a:lnTo>
                  <a:pt x="187524" y="17859"/>
                </a:lnTo>
                <a:lnTo>
                  <a:pt x="169664" y="17859"/>
                </a:lnTo>
                <a:lnTo>
                  <a:pt x="151805" y="17859"/>
                </a:lnTo>
                <a:lnTo>
                  <a:pt x="133946" y="17859"/>
                </a:lnTo>
                <a:lnTo>
                  <a:pt x="116086" y="17859"/>
                </a:lnTo>
                <a:lnTo>
                  <a:pt x="98227" y="17859"/>
                </a:lnTo>
                <a:lnTo>
                  <a:pt x="98227" y="17859"/>
                </a:lnTo>
                <a:lnTo>
                  <a:pt x="98227" y="17859"/>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152304" y="4813101"/>
            <a:ext cx="214314" cy="357189"/>
          </a:xfrm>
          <a:custGeom>
            <a:avLst/>
            <a:gdLst/>
            <a:ahLst/>
            <a:cxnLst/>
            <a:rect l="0" t="0" r="0" b="0"/>
            <a:pathLst>
              <a:path w="214314" h="357189">
                <a:moveTo>
                  <a:pt x="89297" y="0"/>
                </a:moveTo>
                <a:lnTo>
                  <a:pt x="89297" y="8929"/>
                </a:lnTo>
                <a:lnTo>
                  <a:pt x="89297" y="8929"/>
                </a:lnTo>
                <a:lnTo>
                  <a:pt x="89297" y="17859"/>
                </a:lnTo>
                <a:lnTo>
                  <a:pt x="80367" y="26789"/>
                </a:lnTo>
                <a:lnTo>
                  <a:pt x="80367" y="44648"/>
                </a:lnTo>
                <a:lnTo>
                  <a:pt x="71438" y="62507"/>
                </a:lnTo>
                <a:lnTo>
                  <a:pt x="62508" y="80367"/>
                </a:lnTo>
                <a:lnTo>
                  <a:pt x="62508" y="98227"/>
                </a:lnTo>
                <a:lnTo>
                  <a:pt x="53578" y="116086"/>
                </a:lnTo>
                <a:lnTo>
                  <a:pt x="44649" y="142875"/>
                </a:lnTo>
                <a:lnTo>
                  <a:pt x="35719" y="160734"/>
                </a:lnTo>
                <a:lnTo>
                  <a:pt x="26789" y="178594"/>
                </a:lnTo>
                <a:lnTo>
                  <a:pt x="17860" y="205383"/>
                </a:lnTo>
                <a:lnTo>
                  <a:pt x="17860" y="223242"/>
                </a:lnTo>
                <a:lnTo>
                  <a:pt x="8930" y="241102"/>
                </a:lnTo>
                <a:lnTo>
                  <a:pt x="0" y="258961"/>
                </a:lnTo>
                <a:lnTo>
                  <a:pt x="0" y="276820"/>
                </a:lnTo>
                <a:lnTo>
                  <a:pt x="0" y="303609"/>
                </a:lnTo>
                <a:lnTo>
                  <a:pt x="0" y="312539"/>
                </a:lnTo>
                <a:lnTo>
                  <a:pt x="8930" y="321469"/>
                </a:lnTo>
                <a:lnTo>
                  <a:pt x="17860" y="339328"/>
                </a:lnTo>
                <a:lnTo>
                  <a:pt x="35719" y="339328"/>
                </a:lnTo>
                <a:lnTo>
                  <a:pt x="53578" y="348258"/>
                </a:lnTo>
                <a:lnTo>
                  <a:pt x="71438" y="357188"/>
                </a:lnTo>
                <a:lnTo>
                  <a:pt x="89297" y="357188"/>
                </a:lnTo>
                <a:lnTo>
                  <a:pt x="107156" y="357188"/>
                </a:lnTo>
                <a:lnTo>
                  <a:pt x="133946" y="348258"/>
                </a:lnTo>
                <a:lnTo>
                  <a:pt x="151805" y="348258"/>
                </a:lnTo>
                <a:lnTo>
                  <a:pt x="169664" y="348258"/>
                </a:lnTo>
                <a:lnTo>
                  <a:pt x="196453" y="339328"/>
                </a:lnTo>
                <a:lnTo>
                  <a:pt x="205383" y="330399"/>
                </a:lnTo>
                <a:lnTo>
                  <a:pt x="214313" y="330399"/>
                </a:lnTo>
                <a:lnTo>
                  <a:pt x="214313" y="330399"/>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4143375" y="4822030"/>
            <a:ext cx="241102" cy="17861"/>
          </a:xfrm>
          <a:custGeom>
            <a:avLst/>
            <a:gdLst/>
            <a:ahLst/>
            <a:cxnLst/>
            <a:rect l="0" t="0" r="0" b="0"/>
            <a:pathLst>
              <a:path w="241102" h="17861">
                <a:moveTo>
                  <a:pt x="0" y="17860"/>
                </a:moveTo>
                <a:lnTo>
                  <a:pt x="0" y="17860"/>
                </a:lnTo>
                <a:lnTo>
                  <a:pt x="8929" y="17860"/>
                </a:lnTo>
                <a:lnTo>
                  <a:pt x="17859" y="17860"/>
                </a:lnTo>
                <a:lnTo>
                  <a:pt x="26789" y="8930"/>
                </a:lnTo>
                <a:lnTo>
                  <a:pt x="44648" y="8930"/>
                </a:lnTo>
                <a:lnTo>
                  <a:pt x="71437" y="8930"/>
                </a:lnTo>
                <a:lnTo>
                  <a:pt x="89296" y="8930"/>
                </a:lnTo>
                <a:lnTo>
                  <a:pt x="116085" y="8930"/>
                </a:lnTo>
                <a:lnTo>
                  <a:pt x="142875" y="0"/>
                </a:lnTo>
                <a:lnTo>
                  <a:pt x="169664" y="8930"/>
                </a:lnTo>
                <a:lnTo>
                  <a:pt x="205382" y="8930"/>
                </a:lnTo>
                <a:lnTo>
                  <a:pt x="223242" y="8930"/>
                </a:lnTo>
                <a:lnTo>
                  <a:pt x="241101" y="8930"/>
                </a:lnTo>
                <a:lnTo>
                  <a:pt x="241101" y="8930"/>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527351" y="4964906"/>
            <a:ext cx="169665" cy="17860"/>
          </a:xfrm>
          <a:custGeom>
            <a:avLst/>
            <a:gdLst/>
            <a:ahLst/>
            <a:cxnLst/>
            <a:rect l="0" t="0" r="0" b="0"/>
            <a:pathLst>
              <a:path w="169665" h="17860">
                <a:moveTo>
                  <a:pt x="0" y="17859"/>
                </a:moveTo>
                <a:lnTo>
                  <a:pt x="8930" y="17859"/>
                </a:lnTo>
                <a:lnTo>
                  <a:pt x="17859" y="8929"/>
                </a:lnTo>
                <a:lnTo>
                  <a:pt x="17859" y="8929"/>
                </a:lnTo>
                <a:lnTo>
                  <a:pt x="35719" y="8929"/>
                </a:lnTo>
                <a:lnTo>
                  <a:pt x="44649" y="8929"/>
                </a:lnTo>
                <a:lnTo>
                  <a:pt x="71438" y="0"/>
                </a:lnTo>
                <a:lnTo>
                  <a:pt x="89297" y="0"/>
                </a:lnTo>
                <a:lnTo>
                  <a:pt x="116086" y="8929"/>
                </a:lnTo>
                <a:lnTo>
                  <a:pt x="133945" y="8929"/>
                </a:lnTo>
                <a:lnTo>
                  <a:pt x="151805" y="8929"/>
                </a:lnTo>
                <a:lnTo>
                  <a:pt x="169664" y="8929"/>
                </a:lnTo>
                <a:lnTo>
                  <a:pt x="169664" y="8929"/>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527351" y="5089921"/>
            <a:ext cx="178595" cy="17861"/>
          </a:xfrm>
          <a:custGeom>
            <a:avLst/>
            <a:gdLst/>
            <a:ahLst/>
            <a:cxnLst/>
            <a:rect l="0" t="0" r="0" b="0"/>
            <a:pathLst>
              <a:path w="178595" h="17861">
                <a:moveTo>
                  <a:pt x="0" y="17860"/>
                </a:moveTo>
                <a:lnTo>
                  <a:pt x="0" y="17860"/>
                </a:lnTo>
                <a:lnTo>
                  <a:pt x="8930" y="17860"/>
                </a:lnTo>
                <a:lnTo>
                  <a:pt x="8930" y="17860"/>
                </a:lnTo>
                <a:lnTo>
                  <a:pt x="26789" y="17860"/>
                </a:lnTo>
                <a:lnTo>
                  <a:pt x="44649" y="8930"/>
                </a:lnTo>
                <a:lnTo>
                  <a:pt x="62508" y="8930"/>
                </a:lnTo>
                <a:lnTo>
                  <a:pt x="89297" y="8930"/>
                </a:lnTo>
                <a:lnTo>
                  <a:pt x="116086" y="0"/>
                </a:lnTo>
                <a:lnTo>
                  <a:pt x="142875" y="8930"/>
                </a:lnTo>
                <a:lnTo>
                  <a:pt x="160734" y="8930"/>
                </a:lnTo>
                <a:lnTo>
                  <a:pt x="178594" y="8930"/>
                </a:lnTo>
                <a:lnTo>
                  <a:pt x="178594" y="8930"/>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964906" y="4884539"/>
            <a:ext cx="214313" cy="312540"/>
          </a:xfrm>
          <a:custGeom>
            <a:avLst/>
            <a:gdLst/>
            <a:ahLst/>
            <a:cxnLst/>
            <a:rect l="0" t="0" r="0" b="0"/>
            <a:pathLst>
              <a:path w="214313" h="312540">
                <a:moveTo>
                  <a:pt x="26789" y="35718"/>
                </a:moveTo>
                <a:lnTo>
                  <a:pt x="26789" y="35718"/>
                </a:lnTo>
                <a:lnTo>
                  <a:pt x="26789" y="35718"/>
                </a:lnTo>
                <a:lnTo>
                  <a:pt x="26789" y="35718"/>
                </a:lnTo>
                <a:lnTo>
                  <a:pt x="35719" y="35718"/>
                </a:lnTo>
                <a:lnTo>
                  <a:pt x="35719" y="35718"/>
                </a:lnTo>
                <a:lnTo>
                  <a:pt x="35719" y="35718"/>
                </a:lnTo>
                <a:lnTo>
                  <a:pt x="35719" y="35718"/>
                </a:lnTo>
                <a:lnTo>
                  <a:pt x="35719" y="44648"/>
                </a:lnTo>
                <a:lnTo>
                  <a:pt x="35719" y="53578"/>
                </a:lnTo>
                <a:lnTo>
                  <a:pt x="35719" y="62507"/>
                </a:lnTo>
                <a:lnTo>
                  <a:pt x="35719" y="80367"/>
                </a:lnTo>
                <a:lnTo>
                  <a:pt x="26789" y="98226"/>
                </a:lnTo>
                <a:lnTo>
                  <a:pt x="26789" y="116086"/>
                </a:lnTo>
                <a:lnTo>
                  <a:pt x="17859" y="133945"/>
                </a:lnTo>
                <a:lnTo>
                  <a:pt x="17859" y="151804"/>
                </a:lnTo>
                <a:lnTo>
                  <a:pt x="17859" y="178593"/>
                </a:lnTo>
                <a:lnTo>
                  <a:pt x="8929" y="196453"/>
                </a:lnTo>
                <a:lnTo>
                  <a:pt x="8929" y="223242"/>
                </a:lnTo>
                <a:lnTo>
                  <a:pt x="8929" y="241101"/>
                </a:lnTo>
                <a:lnTo>
                  <a:pt x="8929" y="258961"/>
                </a:lnTo>
                <a:lnTo>
                  <a:pt x="0" y="276820"/>
                </a:lnTo>
                <a:lnTo>
                  <a:pt x="0" y="294679"/>
                </a:lnTo>
                <a:lnTo>
                  <a:pt x="0" y="303609"/>
                </a:lnTo>
                <a:lnTo>
                  <a:pt x="0" y="312539"/>
                </a:lnTo>
                <a:lnTo>
                  <a:pt x="8929" y="312539"/>
                </a:lnTo>
                <a:lnTo>
                  <a:pt x="8929" y="312539"/>
                </a:lnTo>
                <a:lnTo>
                  <a:pt x="8929" y="312539"/>
                </a:lnTo>
                <a:lnTo>
                  <a:pt x="8929" y="303609"/>
                </a:lnTo>
                <a:lnTo>
                  <a:pt x="8929" y="294679"/>
                </a:lnTo>
                <a:lnTo>
                  <a:pt x="8929" y="276820"/>
                </a:lnTo>
                <a:lnTo>
                  <a:pt x="8929" y="267890"/>
                </a:lnTo>
                <a:lnTo>
                  <a:pt x="8929" y="250031"/>
                </a:lnTo>
                <a:lnTo>
                  <a:pt x="8929" y="232171"/>
                </a:lnTo>
                <a:lnTo>
                  <a:pt x="8929" y="205382"/>
                </a:lnTo>
                <a:lnTo>
                  <a:pt x="8929" y="187523"/>
                </a:lnTo>
                <a:lnTo>
                  <a:pt x="8929" y="160734"/>
                </a:lnTo>
                <a:lnTo>
                  <a:pt x="8929" y="142875"/>
                </a:lnTo>
                <a:lnTo>
                  <a:pt x="8929" y="125015"/>
                </a:lnTo>
                <a:lnTo>
                  <a:pt x="17859" y="98226"/>
                </a:lnTo>
                <a:lnTo>
                  <a:pt x="17859" y="89296"/>
                </a:lnTo>
                <a:lnTo>
                  <a:pt x="26789" y="71437"/>
                </a:lnTo>
                <a:lnTo>
                  <a:pt x="26789" y="53578"/>
                </a:lnTo>
                <a:lnTo>
                  <a:pt x="35719" y="44648"/>
                </a:lnTo>
                <a:lnTo>
                  <a:pt x="44648" y="26789"/>
                </a:lnTo>
                <a:lnTo>
                  <a:pt x="53578" y="17859"/>
                </a:lnTo>
                <a:lnTo>
                  <a:pt x="71437" y="8929"/>
                </a:lnTo>
                <a:lnTo>
                  <a:pt x="80367" y="0"/>
                </a:lnTo>
                <a:lnTo>
                  <a:pt x="98226" y="0"/>
                </a:lnTo>
                <a:lnTo>
                  <a:pt x="116086" y="0"/>
                </a:lnTo>
                <a:lnTo>
                  <a:pt x="133945" y="0"/>
                </a:lnTo>
                <a:lnTo>
                  <a:pt x="151804" y="0"/>
                </a:lnTo>
                <a:lnTo>
                  <a:pt x="178594" y="0"/>
                </a:lnTo>
                <a:lnTo>
                  <a:pt x="196453" y="0"/>
                </a:lnTo>
                <a:lnTo>
                  <a:pt x="214312" y="8929"/>
                </a:lnTo>
                <a:lnTo>
                  <a:pt x="214312" y="8929"/>
                </a:lnTo>
                <a:lnTo>
                  <a:pt x="214312" y="8929"/>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018484" y="5009554"/>
            <a:ext cx="125017" cy="8931"/>
          </a:xfrm>
          <a:custGeom>
            <a:avLst/>
            <a:gdLst/>
            <a:ahLst/>
            <a:cxnLst/>
            <a:rect l="0" t="0" r="0" b="0"/>
            <a:pathLst>
              <a:path w="125017" h="8931">
                <a:moveTo>
                  <a:pt x="0" y="0"/>
                </a:moveTo>
                <a:lnTo>
                  <a:pt x="0" y="0"/>
                </a:lnTo>
                <a:lnTo>
                  <a:pt x="0" y="0"/>
                </a:lnTo>
                <a:lnTo>
                  <a:pt x="0" y="0"/>
                </a:lnTo>
                <a:lnTo>
                  <a:pt x="8930" y="0"/>
                </a:lnTo>
                <a:lnTo>
                  <a:pt x="17859" y="0"/>
                </a:lnTo>
                <a:lnTo>
                  <a:pt x="26789" y="0"/>
                </a:lnTo>
                <a:lnTo>
                  <a:pt x="44648" y="0"/>
                </a:lnTo>
                <a:lnTo>
                  <a:pt x="53578" y="0"/>
                </a:lnTo>
                <a:lnTo>
                  <a:pt x="71437" y="0"/>
                </a:lnTo>
                <a:lnTo>
                  <a:pt x="89297" y="8930"/>
                </a:lnTo>
                <a:lnTo>
                  <a:pt x="107156" y="8930"/>
                </a:lnTo>
                <a:lnTo>
                  <a:pt x="116086" y="8930"/>
                </a:lnTo>
                <a:lnTo>
                  <a:pt x="125016" y="8930"/>
                </a:lnTo>
                <a:lnTo>
                  <a:pt x="125016" y="8930"/>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5188148" y="4875608"/>
            <a:ext cx="187524" cy="330400"/>
          </a:xfrm>
          <a:custGeom>
            <a:avLst/>
            <a:gdLst/>
            <a:ahLst/>
            <a:cxnLst/>
            <a:rect l="0" t="0" r="0" b="0"/>
            <a:pathLst>
              <a:path w="187524" h="330400">
                <a:moveTo>
                  <a:pt x="187523" y="0"/>
                </a:moveTo>
                <a:lnTo>
                  <a:pt x="187523" y="0"/>
                </a:lnTo>
                <a:lnTo>
                  <a:pt x="187523" y="0"/>
                </a:lnTo>
                <a:lnTo>
                  <a:pt x="187523" y="8931"/>
                </a:lnTo>
                <a:lnTo>
                  <a:pt x="178594" y="17860"/>
                </a:lnTo>
                <a:lnTo>
                  <a:pt x="178594" y="35720"/>
                </a:lnTo>
                <a:lnTo>
                  <a:pt x="169664" y="53579"/>
                </a:lnTo>
                <a:lnTo>
                  <a:pt x="169664" y="80368"/>
                </a:lnTo>
                <a:lnTo>
                  <a:pt x="160734" y="98227"/>
                </a:lnTo>
                <a:lnTo>
                  <a:pt x="160734" y="125017"/>
                </a:lnTo>
                <a:lnTo>
                  <a:pt x="151805" y="151806"/>
                </a:lnTo>
                <a:lnTo>
                  <a:pt x="142875" y="178595"/>
                </a:lnTo>
                <a:lnTo>
                  <a:pt x="133945" y="205384"/>
                </a:lnTo>
                <a:lnTo>
                  <a:pt x="133945" y="232173"/>
                </a:lnTo>
                <a:lnTo>
                  <a:pt x="133945" y="250032"/>
                </a:lnTo>
                <a:lnTo>
                  <a:pt x="125016" y="276821"/>
                </a:lnTo>
                <a:lnTo>
                  <a:pt x="125016" y="294681"/>
                </a:lnTo>
                <a:lnTo>
                  <a:pt x="125016" y="312540"/>
                </a:lnTo>
                <a:lnTo>
                  <a:pt x="125016" y="321470"/>
                </a:lnTo>
                <a:lnTo>
                  <a:pt x="125016" y="330399"/>
                </a:lnTo>
                <a:lnTo>
                  <a:pt x="125016" y="330399"/>
                </a:lnTo>
                <a:lnTo>
                  <a:pt x="133945" y="330399"/>
                </a:lnTo>
                <a:lnTo>
                  <a:pt x="133945" y="330399"/>
                </a:lnTo>
                <a:lnTo>
                  <a:pt x="133945" y="321470"/>
                </a:lnTo>
                <a:lnTo>
                  <a:pt x="142875" y="312540"/>
                </a:lnTo>
                <a:lnTo>
                  <a:pt x="142875" y="303610"/>
                </a:lnTo>
                <a:lnTo>
                  <a:pt x="142875" y="285751"/>
                </a:lnTo>
                <a:lnTo>
                  <a:pt x="142875" y="267892"/>
                </a:lnTo>
                <a:lnTo>
                  <a:pt x="142875" y="250032"/>
                </a:lnTo>
                <a:lnTo>
                  <a:pt x="142875" y="232173"/>
                </a:lnTo>
                <a:lnTo>
                  <a:pt x="142875" y="214313"/>
                </a:lnTo>
                <a:lnTo>
                  <a:pt x="142875" y="196454"/>
                </a:lnTo>
                <a:lnTo>
                  <a:pt x="133945" y="178595"/>
                </a:lnTo>
                <a:lnTo>
                  <a:pt x="133945" y="160735"/>
                </a:lnTo>
                <a:lnTo>
                  <a:pt x="125016" y="151806"/>
                </a:lnTo>
                <a:lnTo>
                  <a:pt x="116086" y="142876"/>
                </a:lnTo>
                <a:lnTo>
                  <a:pt x="107156" y="133946"/>
                </a:lnTo>
                <a:lnTo>
                  <a:pt x="98227" y="133946"/>
                </a:lnTo>
                <a:lnTo>
                  <a:pt x="80367" y="133946"/>
                </a:lnTo>
                <a:lnTo>
                  <a:pt x="71437" y="133946"/>
                </a:lnTo>
                <a:lnTo>
                  <a:pt x="53578" y="142876"/>
                </a:lnTo>
                <a:lnTo>
                  <a:pt x="44648" y="151806"/>
                </a:lnTo>
                <a:lnTo>
                  <a:pt x="26789" y="160735"/>
                </a:lnTo>
                <a:lnTo>
                  <a:pt x="17859" y="178595"/>
                </a:lnTo>
                <a:lnTo>
                  <a:pt x="8930" y="187524"/>
                </a:lnTo>
                <a:lnTo>
                  <a:pt x="0" y="205384"/>
                </a:lnTo>
                <a:lnTo>
                  <a:pt x="0" y="223243"/>
                </a:lnTo>
                <a:lnTo>
                  <a:pt x="0" y="241102"/>
                </a:lnTo>
                <a:lnTo>
                  <a:pt x="0" y="258962"/>
                </a:lnTo>
                <a:lnTo>
                  <a:pt x="8930" y="276821"/>
                </a:lnTo>
                <a:lnTo>
                  <a:pt x="17859" y="294681"/>
                </a:lnTo>
                <a:lnTo>
                  <a:pt x="35719" y="303610"/>
                </a:lnTo>
                <a:lnTo>
                  <a:pt x="44648" y="312540"/>
                </a:lnTo>
                <a:lnTo>
                  <a:pt x="62508" y="321470"/>
                </a:lnTo>
                <a:lnTo>
                  <a:pt x="80367" y="330399"/>
                </a:lnTo>
                <a:lnTo>
                  <a:pt x="89297" y="330399"/>
                </a:lnTo>
                <a:lnTo>
                  <a:pt x="89297" y="330399"/>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438179" y="4982765"/>
            <a:ext cx="107157" cy="250032"/>
          </a:xfrm>
          <a:custGeom>
            <a:avLst/>
            <a:gdLst/>
            <a:ahLst/>
            <a:cxnLst/>
            <a:rect l="0" t="0" r="0" b="0"/>
            <a:pathLst>
              <a:path w="107157" h="250032">
                <a:moveTo>
                  <a:pt x="107156" y="53578"/>
                </a:moveTo>
                <a:lnTo>
                  <a:pt x="98227" y="44649"/>
                </a:lnTo>
                <a:lnTo>
                  <a:pt x="98227" y="35719"/>
                </a:lnTo>
                <a:lnTo>
                  <a:pt x="89297" y="35719"/>
                </a:lnTo>
                <a:lnTo>
                  <a:pt x="80367" y="26789"/>
                </a:lnTo>
                <a:lnTo>
                  <a:pt x="71438" y="17860"/>
                </a:lnTo>
                <a:lnTo>
                  <a:pt x="62508" y="8930"/>
                </a:lnTo>
                <a:lnTo>
                  <a:pt x="44649" y="8930"/>
                </a:lnTo>
                <a:lnTo>
                  <a:pt x="35719" y="0"/>
                </a:lnTo>
                <a:lnTo>
                  <a:pt x="26789" y="0"/>
                </a:lnTo>
                <a:lnTo>
                  <a:pt x="17860" y="8930"/>
                </a:lnTo>
                <a:lnTo>
                  <a:pt x="8930" y="17860"/>
                </a:lnTo>
                <a:lnTo>
                  <a:pt x="0" y="26789"/>
                </a:lnTo>
                <a:lnTo>
                  <a:pt x="0" y="35719"/>
                </a:lnTo>
                <a:lnTo>
                  <a:pt x="0" y="53578"/>
                </a:lnTo>
                <a:lnTo>
                  <a:pt x="8930" y="62508"/>
                </a:lnTo>
                <a:lnTo>
                  <a:pt x="8930" y="80367"/>
                </a:lnTo>
                <a:lnTo>
                  <a:pt x="17860" y="98227"/>
                </a:lnTo>
                <a:lnTo>
                  <a:pt x="35719" y="116086"/>
                </a:lnTo>
                <a:lnTo>
                  <a:pt x="44649" y="133945"/>
                </a:lnTo>
                <a:lnTo>
                  <a:pt x="62508" y="151805"/>
                </a:lnTo>
                <a:lnTo>
                  <a:pt x="71438" y="169664"/>
                </a:lnTo>
                <a:lnTo>
                  <a:pt x="80367" y="187524"/>
                </a:lnTo>
                <a:lnTo>
                  <a:pt x="89297" y="205383"/>
                </a:lnTo>
                <a:lnTo>
                  <a:pt x="98227" y="214313"/>
                </a:lnTo>
                <a:lnTo>
                  <a:pt x="98227" y="223242"/>
                </a:lnTo>
                <a:lnTo>
                  <a:pt x="98227" y="232172"/>
                </a:lnTo>
                <a:lnTo>
                  <a:pt x="89297" y="241102"/>
                </a:lnTo>
                <a:lnTo>
                  <a:pt x="80367" y="241102"/>
                </a:lnTo>
                <a:lnTo>
                  <a:pt x="71438" y="250031"/>
                </a:lnTo>
                <a:lnTo>
                  <a:pt x="53578" y="250031"/>
                </a:lnTo>
                <a:lnTo>
                  <a:pt x="44649" y="241102"/>
                </a:lnTo>
                <a:lnTo>
                  <a:pt x="26789" y="241102"/>
                </a:lnTo>
                <a:lnTo>
                  <a:pt x="17860" y="232172"/>
                </a:lnTo>
                <a:lnTo>
                  <a:pt x="8930" y="223242"/>
                </a:lnTo>
                <a:lnTo>
                  <a:pt x="0" y="214313"/>
                </a:lnTo>
                <a:lnTo>
                  <a:pt x="0" y="214313"/>
                </a:lnTo>
                <a:lnTo>
                  <a:pt x="0" y="214313"/>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5634632" y="5072062"/>
            <a:ext cx="26790" cy="160735"/>
          </a:xfrm>
          <a:custGeom>
            <a:avLst/>
            <a:gdLst/>
            <a:ahLst/>
            <a:cxnLst/>
            <a:rect l="0" t="0" r="0" b="0"/>
            <a:pathLst>
              <a:path w="26790" h="160735">
                <a:moveTo>
                  <a:pt x="26789" y="0"/>
                </a:moveTo>
                <a:lnTo>
                  <a:pt x="26789" y="0"/>
                </a:lnTo>
                <a:lnTo>
                  <a:pt x="26789" y="17859"/>
                </a:lnTo>
                <a:lnTo>
                  <a:pt x="26789" y="17859"/>
                </a:lnTo>
                <a:lnTo>
                  <a:pt x="17860" y="35719"/>
                </a:lnTo>
                <a:lnTo>
                  <a:pt x="17860" y="53578"/>
                </a:lnTo>
                <a:lnTo>
                  <a:pt x="17860" y="80367"/>
                </a:lnTo>
                <a:lnTo>
                  <a:pt x="8930" y="98227"/>
                </a:lnTo>
                <a:lnTo>
                  <a:pt x="8930" y="116086"/>
                </a:lnTo>
                <a:lnTo>
                  <a:pt x="8930" y="133945"/>
                </a:lnTo>
                <a:lnTo>
                  <a:pt x="0" y="142875"/>
                </a:lnTo>
                <a:lnTo>
                  <a:pt x="0" y="160734"/>
                </a:lnTo>
                <a:lnTo>
                  <a:pt x="0" y="160734"/>
                </a:lnTo>
                <a:lnTo>
                  <a:pt x="0" y="160734"/>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706070" y="5027414"/>
            <a:ext cx="187524" cy="232172"/>
          </a:xfrm>
          <a:custGeom>
            <a:avLst/>
            <a:gdLst/>
            <a:ahLst/>
            <a:cxnLst/>
            <a:rect l="0" t="0" r="0" b="0"/>
            <a:pathLst>
              <a:path w="187524" h="232172">
                <a:moveTo>
                  <a:pt x="0" y="35718"/>
                </a:moveTo>
                <a:lnTo>
                  <a:pt x="0" y="35718"/>
                </a:lnTo>
                <a:lnTo>
                  <a:pt x="0" y="44648"/>
                </a:lnTo>
                <a:lnTo>
                  <a:pt x="8930" y="53578"/>
                </a:lnTo>
                <a:lnTo>
                  <a:pt x="8930" y="62507"/>
                </a:lnTo>
                <a:lnTo>
                  <a:pt x="8930" y="80367"/>
                </a:lnTo>
                <a:lnTo>
                  <a:pt x="8930" y="98226"/>
                </a:lnTo>
                <a:lnTo>
                  <a:pt x="17859" y="116086"/>
                </a:lnTo>
                <a:lnTo>
                  <a:pt x="17859" y="133945"/>
                </a:lnTo>
                <a:lnTo>
                  <a:pt x="17859" y="151804"/>
                </a:lnTo>
                <a:lnTo>
                  <a:pt x="26789" y="169664"/>
                </a:lnTo>
                <a:lnTo>
                  <a:pt x="26789" y="178593"/>
                </a:lnTo>
                <a:lnTo>
                  <a:pt x="35719" y="196453"/>
                </a:lnTo>
                <a:lnTo>
                  <a:pt x="35719" y="205382"/>
                </a:lnTo>
                <a:lnTo>
                  <a:pt x="35719" y="205382"/>
                </a:lnTo>
                <a:lnTo>
                  <a:pt x="35719" y="205382"/>
                </a:lnTo>
                <a:lnTo>
                  <a:pt x="35719" y="205382"/>
                </a:lnTo>
                <a:lnTo>
                  <a:pt x="35719" y="196453"/>
                </a:lnTo>
                <a:lnTo>
                  <a:pt x="35719" y="178593"/>
                </a:lnTo>
                <a:lnTo>
                  <a:pt x="35719" y="160734"/>
                </a:lnTo>
                <a:lnTo>
                  <a:pt x="35719" y="142875"/>
                </a:lnTo>
                <a:lnTo>
                  <a:pt x="35719" y="125015"/>
                </a:lnTo>
                <a:lnTo>
                  <a:pt x="35719" y="98226"/>
                </a:lnTo>
                <a:lnTo>
                  <a:pt x="44648" y="80367"/>
                </a:lnTo>
                <a:lnTo>
                  <a:pt x="44648" y="62507"/>
                </a:lnTo>
                <a:lnTo>
                  <a:pt x="53578" y="44648"/>
                </a:lnTo>
                <a:lnTo>
                  <a:pt x="62508" y="26789"/>
                </a:lnTo>
                <a:lnTo>
                  <a:pt x="71437" y="17859"/>
                </a:lnTo>
                <a:lnTo>
                  <a:pt x="80367" y="8929"/>
                </a:lnTo>
                <a:lnTo>
                  <a:pt x="89297" y="0"/>
                </a:lnTo>
                <a:lnTo>
                  <a:pt x="107156" y="0"/>
                </a:lnTo>
                <a:lnTo>
                  <a:pt x="116086" y="0"/>
                </a:lnTo>
                <a:lnTo>
                  <a:pt x="125015" y="0"/>
                </a:lnTo>
                <a:lnTo>
                  <a:pt x="133945" y="8929"/>
                </a:lnTo>
                <a:lnTo>
                  <a:pt x="151805" y="17859"/>
                </a:lnTo>
                <a:lnTo>
                  <a:pt x="160734" y="35718"/>
                </a:lnTo>
                <a:lnTo>
                  <a:pt x="169664" y="53578"/>
                </a:lnTo>
                <a:lnTo>
                  <a:pt x="178594" y="71437"/>
                </a:lnTo>
                <a:lnTo>
                  <a:pt x="178594" y="89296"/>
                </a:lnTo>
                <a:lnTo>
                  <a:pt x="187523" y="116086"/>
                </a:lnTo>
                <a:lnTo>
                  <a:pt x="187523" y="133945"/>
                </a:lnTo>
                <a:lnTo>
                  <a:pt x="187523" y="160734"/>
                </a:lnTo>
                <a:lnTo>
                  <a:pt x="187523" y="178593"/>
                </a:lnTo>
                <a:lnTo>
                  <a:pt x="178594" y="196453"/>
                </a:lnTo>
                <a:lnTo>
                  <a:pt x="178594" y="214312"/>
                </a:lnTo>
                <a:lnTo>
                  <a:pt x="178594" y="223242"/>
                </a:lnTo>
                <a:lnTo>
                  <a:pt x="178594" y="223242"/>
                </a:lnTo>
                <a:lnTo>
                  <a:pt x="178594" y="232171"/>
                </a:lnTo>
                <a:lnTo>
                  <a:pt x="178594" y="232171"/>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5973960" y="5000625"/>
            <a:ext cx="294681" cy="339329"/>
          </a:xfrm>
          <a:custGeom>
            <a:avLst/>
            <a:gdLst/>
            <a:ahLst/>
            <a:cxnLst/>
            <a:rect l="0" t="0" r="0" b="0"/>
            <a:pathLst>
              <a:path w="294681" h="339329">
                <a:moveTo>
                  <a:pt x="80368" y="35718"/>
                </a:moveTo>
                <a:lnTo>
                  <a:pt x="80368" y="35718"/>
                </a:lnTo>
                <a:lnTo>
                  <a:pt x="71438" y="35718"/>
                </a:lnTo>
                <a:lnTo>
                  <a:pt x="71438" y="35718"/>
                </a:lnTo>
                <a:lnTo>
                  <a:pt x="71438" y="35718"/>
                </a:lnTo>
                <a:lnTo>
                  <a:pt x="62508" y="44648"/>
                </a:lnTo>
                <a:lnTo>
                  <a:pt x="53579" y="53578"/>
                </a:lnTo>
                <a:lnTo>
                  <a:pt x="44649" y="71437"/>
                </a:lnTo>
                <a:lnTo>
                  <a:pt x="35719" y="89296"/>
                </a:lnTo>
                <a:lnTo>
                  <a:pt x="26790" y="107156"/>
                </a:lnTo>
                <a:lnTo>
                  <a:pt x="17860" y="133945"/>
                </a:lnTo>
                <a:lnTo>
                  <a:pt x="8930" y="160734"/>
                </a:lnTo>
                <a:lnTo>
                  <a:pt x="0" y="187523"/>
                </a:lnTo>
                <a:lnTo>
                  <a:pt x="0" y="214312"/>
                </a:lnTo>
                <a:lnTo>
                  <a:pt x="8930" y="232171"/>
                </a:lnTo>
                <a:lnTo>
                  <a:pt x="8930" y="258960"/>
                </a:lnTo>
                <a:lnTo>
                  <a:pt x="17860" y="276820"/>
                </a:lnTo>
                <a:lnTo>
                  <a:pt x="35719" y="303609"/>
                </a:lnTo>
                <a:lnTo>
                  <a:pt x="53579" y="312539"/>
                </a:lnTo>
                <a:lnTo>
                  <a:pt x="71438" y="330398"/>
                </a:lnTo>
                <a:lnTo>
                  <a:pt x="89297" y="330398"/>
                </a:lnTo>
                <a:lnTo>
                  <a:pt x="116086" y="339328"/>
                </a:lnTo>
                <a:lnTo>
                  <a:pt x="133946" y="339328"/>
                </a:lnTo>
                <a:lnTo>
                  <a:pt x="160735" y="330398"/>
                </a:lnTo>
                <a:lnTo>
                  <a:pt x="187524" y="321468"/>
                </a:lnTo>
                <a:lnTo>
                  <a:pt x="214313" y="303609"/>
                </a:lnTo>
                <a:lnTo>
                  <a:pt x="241102" y="285750"/>
                </a:lnTo>
                <a:lnTo>
                  <a:pt x="258961" y="258960"/>
                </a:lnTo>
                <a:lnTo>
                  <a:pt x="267891" y="241101"/>
                </a:lnTo>
                <a:lnTo>
                  <a:pt x="276821" y="214312"/>
                </a:lnTo>
                <a:lnTo>
                  <a:pt x="294680" y="187523"/>
                </a:lnTo>
                <a:lnTo>
                  <a:pt x="294680" y="151804"/>
                </a:lnTo>
                <a:lnTo>
                  <a:pt x="294680" y="125015"/>
                </a:lnTo>
                <a:lnTo>
                  <a:pt x="294680" y="98226"/>
                </a:lnTo>
                <a:lnTo>
                  <a:pt x="285750" y="71437"/>
                </a:lnTo>
                <a:lnTo>
                  <a:pt x="276821" y="44648"/>
                </a:lnTo>
                <a:lnTo>
                  <a:pt x="267891" y="26789"/>
                </a:lnTo>
                <a:lnTo>
                  <a:pt x="250032" y="17859"/>
                </a:lnTo>
                <a:lnTo>
                  <a:pt x="232172" y="8929"/>
                </a:lnTo>
                <a:lnTo>
                  <a:pt x="205383" y="0"/>
                </a:lnTo>
                <a:lnTo>
                  <a:pt x="187524" y="0"/>
                </a:lnTo>
                <a:lnTo>
                  <a:pt x="169665" y="8929"/>
                </a:lnTo>
                <a:lnTo>
                  <a:pt x="142875" y="8929"/>
                </a:lnTo>
                <a:lnTo>
                  <a:pt x="125016" y="26789"/>
                </a:lnTo>
                <a:lnTo>
                  <a:pt x="107157" y="44648"/>
                </a:lnTo>
                <a:lnTo>
                  <a:pt x="98227" y="62507"/>
                </a:lnTo>
                <a:lnTo>
                  <a:pt x="89297" y="80367"/>
                </a:lnTo>
                <a:lnTo>
                  <a:pt x="80368" y="107156"/>
                </a:lnTo>
                <a:lnTo>
                  <a:pt x="80368" y="125015"/>
                </a:lnTo>
                <a:lnTo>
                  <a:pt x="89297" y="151804"/>
                </a:lnTo>
                <a:lnTo>
                  <a:pt x="98227" y="178593"/>
                </a:lnTo>
                <a:lnTo>
                  <a:pt x="116086" y="196453"/>
                </a:lnTo>
                <a:lnTo>
                  <a:pt x="142875" y="223242"/>
                </a:lnTo>
                <a:lnTo>
                  <a:pt x="169665" y="241101"/>
                </a:lnTo>
                <a:lnTo>
                  <a:pt x="187524" y="250031"/>
                </a:lnTo>
                <a:lnTo>
                  <a:pt x="214313" y="258960"/>
                </a:lnTo>
                <a:lnTo>
                  <a:pt x="223243" y="258960"/>
                </a:lnTo>
                <a:lnTo>
                  <a:pt x="223243" y="258960"/>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5589984" y="4929187"/>
            <a:ext cx="8931" cy="1"/>
          </a:xfrm>
          <a:custGeom>
            <a:avLst/>
            <a:gdLst/>
            <a:ahLst/>
            <a:cxnLst/>
            <a:rect l="0" t="0" r="0" b="0"/>
            <a:pathLst>
              <a:path w="8931" h="1">
                <a:moveTo>
                  <a:pt x="0" y="0"/>
                </a:moveTo>
                <a:lnTo>
                  <a:pt x="8930" y="0"/>
                </a:lnTo>
                <a:lnTo>
                  <a:pt x="8930" y="0"/>
                </a:lnTo>
              </a:path>
            </a:pathLst>
          </a:custGeom>
          <a:ln w="38100" cap="flat" cmpd="sng" algn="ctr">
            <a:solidFill>
              <a:srgbClr val="009300"/>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Torque </a:t>
            </a:r>
            <a:endParaRPr lang="en-US" dirty="0"/>
          </a:p>
        </p:txBody>
      </p:sp>
      <p:sp>
        <p:nvSpPr>
          <p:cNvPr id="3" name="Content Placeholder 2"/>
          <p:cNvSpPr>
            <a:spLocks noGrp="1"/>
          </p:cNvSpPr>
          <p:nvPr>
            <p:ph sz="quarter" idx="1"/>
          </p:nvPr>
        </p:nvSpPr>
        <p:spPr/>
        <p:txBody>
          <a:bodyPr/>
          <a:lstStyle/>
          <a:p>
            <a:r>
              <a:rPr lang="en-US" dirty="0" smtClean="0"/>
              <a:t>Torque is a vector quantity (</a:t>
            </a:r>
            <a:r>
              <a:rPr lang="en-US" dirty="0" err="1" smtClean="0"/>
              <a:t>yay</a:t>
            </a:r>
            <a:r>
              <a:rPr lang="en-US" dirty="0" smtClean="0"/>
              <a:t>!)</a:t>
            </a:r>
          </a:p>
          <a:p>
            <a:pPr lvl="1"/>
            <a:r>
              <a:rPr lang="en-US" dirty="0" smtClean="0"/>
              <a:t>Determine the sign of torque by using the following conventions.</a:t>
            </a:r>
          </a:p>
          <a:p>
            <a:pPr lvl="2"/>
            <a:r>
              <a:rPr lang="en-US" dirty="0" smtClean="0"/>
              <a:t>Positive = counterclockwise</a:t>
            </a:r>
          </a:p>
          <a:p>
            <a:pPr lvl="2"/>
            <a:r>
              <a:rPr lang="en-US" dirty="0" smtClean="0"/>
              <a:t>Negative – clockwise</a:t>
            </a:r>
          </a:p>
          <a:p>
            <a:pPr lvl="2"/>
            <a:endParaRPr lang="en-US" dirty="0" smtClean="0"/>
          </a:p>
          <a:p>
            <a:r>
              <a:rPr lang="en-US" dirty="0" smtClean="0"/>
              <a:t>To determine the sign, imagine torque is the only thing acting on an object and that the object is free to rotate. </a:t>
            </a:r>
          </a:p>
          <a:p>
            <a:r>
              <a:rPr lang="en-US" dirty="0" smtClean="0"/>
              <a:t>Visualize the direction that the object would rotate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685800"/>
            <a:ext cx="7467600" cy="1143000"/>
          </a:xfrm>
        </p:spPr>
        <p:txBody>
          <a:bodyPr>
            <a:normAutofit fontScale="90000"/>
          </a:bodyPr>
          <a:lstStyle/>
          <a:p>
            <a:pPr eaLnBrk="1" hangingPunct="1"/>
            <a:r>
              <a:rPr lang="en-US" sz="3800" dirty="0" smtClean="0"/>
              <a:t>Torques can be added and subtracted</a:t>
            </a:r>
            <a:br>
              <a:rPr lang="en-US" sz="3800" dirty="0" smtClean="0"/>
            </a:br>
            <a:endParaRPr lang="en-US" sz="3800" dirty="0" smtClean="0"/>
          </a:p>
        </p:txBody>
      </p:sp>
      <p:sp>
        <p:nvSpPr>
          <p:cNvPr id="11267" name="Rectangle 3"/>
          <p:cNvSpPr>
            <a:spLocks noGrp="1" noChangeArrowheads="1"/>
          </p:cNvSpPr>
          <p:nvPr>
            <p:ph sz="quarter" idx="1"/>
          </p:nvPr>
        </p:nvSpPr>
        <p:spPr>
          <a:xfrm>
            <a:off x="457200" y="1828800"/>
            <a:ext cx="7467600" cy="4873752"/>
          </a:xfrm>
        </p:spPr>
        <p:txBody>
          <a:bodyPr/>
          <a:lstStyle/>
          <a:p>
            <a:pPr eaLnBrk="1" hangingPunct="1"/>
            <a:r>
              <a:rPr lang="en-US" dirty="0" smtClean="0"/>
              <a:t>If more than one torque acts on an object, the torques are combined to determine the net torque. If the torques tend to make an object spin in the same direction (clockwise or counterclockwise), they are added together.</a:t>
            </a:r>
          </a:p>
          <a:p>
            <a:pPr eaLnBrk="1" hangingPunct="1"/>
            <a:r>
              <a:rPr lang="en-US" dirty="0" smtClean="0"/>
              <a:t>If the torques tend to make the object spin in opposite directions, the torques are subtracted.</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7460</TotalTime>
  <Words>1493</Words>
  <Application>Microsoft Office PowerPoint</Application>
  <PresentationFormat>On-screen Show (4:3)</PresentationFormat>
  <Paragraphs>138</Paragraphs>
  <Slides>27</Slides>
  <Notes>26</Notes>
  <HiddenSlides>11</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0" baseType="lpstr">
      <vt:lpstr>Oriel</vt:lpstr>
      <vt:lpstr>Microsoft Drawing</vt:lpstr>
      <vt:lpstr>Equation</vt:lpstr>
      <vt:lpstr>Slide 1</vt:lpstr>
      <vt:lpstr>Torque</vt:lpstr>
      <vt:lpstr>Torque is created by force, but it also depends on where the force is applied and the point about which the object rotates.</vt:lpstr>
      <vt:lpstr>Center of rotation</vt:lpstr>
      <vt:lpstr>Line of action</vt:lpstr>
      <vt:lpstr>Force applied must be perpendicular</vt:lpstr>
      <vt:lpstr>Calculating torque </vt:lpstr>
      <vt:lpstr>Torque </vt:lpstr>
      <vt:lpstr>Torques can be added and subtracted </vt:lpstr>
      <vt:lpstr>Slide 10</vt:lpstr>
      <vt:lpstr>Units of torque </vt:lpstr>
      <vt:lpstr>You try…</vt:lpstr>
      <vt:lpstr>You try…</vt:lpstr>
      <vt:lpstr>Net torque is zero </vt:lpstr>
      <vt:lpstr>Unknown forces</vt:lpstr>
      <vt:lpstr>Example</vt:lpstr>
      <vt:lpstr>Example</vt:lpstr>
      <vt:lpstr>You Try…</vt:lpstr>
      <vt:lpstr>Slide 19</vt:lpstr>
      <vt:lpstr>Force and lever arm are not always perpendicular </vt:lpstr>
      <vt:lpstr>You try…</vt:lpstr>
      <vt:lpstr>Slide 22</vt:lpstr>
      <vt:lpstr>Slide 23</vt:lpstr>
      <vt:lpstr>Slide 24</vt:lpstr>
      <vt:lpstr>Slide 25</vt:lpstr>
      <vt:lpstr>Slide 26</vt:lpstr>
      <vt:lpstr>Slide 27</vt:lpstr>
    </vt:vector>
  </TitlesOfParts>
  <Company>Navarro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Torque and Rotation</dc:title>
  <dc:creator>shart</dc:creator>
  <cp:lastModifiedBy>mshull</cp:lastModifiedBy>
  <cp:revision>248</cp:revision>
  <dcterms:created xsi:type="dcterms:W3CDTF">2008-01-04T17:17:56Z</dcterms:created>
  <dcterms:modified xsi:type="dcterms:W3CDTF">2016-03-04T14:39:47Z</dcterms:modified>
</cp:coreProperties>
</file>