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7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90" r:id="rId9"/>
    <p:sldId id="274" r:id="rId10"/>
    <p:sldId id="276" r:id="rId11"/>
    <p:sldId id="277" r:id="rId12"/>
    <p:sldId id="278" r:id="rId13"/>
    <p:sldId id="279" r:id="rId14"/>
    <p:sldId id="281" r:id="rId15"/>
    <p:sldId id="28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C6C00"/>
    <a:srgbClr val="FF0000"/>
    <a:srgbClr val="FB5FFF"/>
    <a:srgbClr val="EEFA02"/>
    <a:srgbClr val="E77FCE"/>
    <a:srgbClr val="800080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84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4B692F-CD1E-43B0-81D6-0CAE9AD3046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026"/>
          <p:cNvGrpSpPr>
            <a:grpSpLocks/>
          </p:cNvGrpSpPr>
          <p:nvPr/>
        </p:nvGrpSpPr>
        <p:grpSpPr bwMode="auto">
          <a:xfrm>
            <a:off x="-3175" y="1600200"/>
            <a:ext cx="9147175" cy="1063625"/>
            <a:chOff x="-2" y="1536"/>
            <a:chExt cx="5762" cy="670"/>
          </a:xfrm>
        </p:grpSpPr>
        <p:grpSp>
          <p:nvGrpSpPr>
            <p:cNvPr id="4099" name="Group 1027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4100" name="Freeform 1028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Freeform 1029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Freeform 1030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3" name="Freeform 1031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" name="Freeform 1032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5" name="Freeform 1033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6" name="Freeform 1034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7" name="Freeform 1035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" name="Freeform 1036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" name="Freeform 1037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0" name="Freeform 1038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1" name="Freeform 1039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" name="Freeform 1040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3" name="Freeform 1041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4" name="Freeform 1042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5" name="Freeform 1043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6" name="Freeform 1044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7" name="Freeform 1045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8" name="Freeform 1046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19" name="Freeform 1047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Freeform 1048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21" name="Rectangle 1049"/>
          <p:cNvSpPr>
            <a:spLocks noGrp="1" noChangeArrowheads="1"/>
          </p:cNvSpPr>
          <p:nvPr>
            <p:ph type="ctrTitle"/>
          </p:nvPr>
        </p:nvSpPr>
        <p:spPr>
          <a:xfrm>
            <a:off x="1884363" y="3279775"/>
            <a:ext cx="5861050" cy="2155825"/>
          </a:xfrm>
        </p:spPr>
        <p:txBody>
          <a:bodyPr anchor="t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2" name="Rectangle 1050"/>
          <p:cNvSpPr>
            <a:spLocks noGrp="1" noChangeArrowheads="1"/>
          </p:cNvSpPr>
          <p:nvPr>
            <p:ph type="subTitle" idx="1"/>
          </p:nvPr>
        </p:nvSpPr>
        <p:spPr>
          <a:xfrm>
            <a:off x="0" y="442913"/>
            <a:ext cx="9144000" cy="1135062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 sz="5000" b="1">
                <a:latin typeface="Comic Sans MS" pitchFamily="66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23" name="Rectangle 1051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124" name="Rectangle 105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4125" name="Rectangle 105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D28B5DD-E2FE-4A17-B2B5-A90C8DCC3C8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26" name="AutoShape 1054">
            <a:hlinkClick r:id="rId2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6986588" y="6294438"/>
            <a:ext cx="457200" cy="457200"/>
          </a:xfrm>
          <a:prstGeom prst="actionButtonBlank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I</a:t>
            </a:r>
          </a:p>
        </p:txBody>
      </p:sp>
      <p:sp>
        <p:nvSpPr>
          <p:cNvPr id="4127" name="AutoShape 1055">
            <a:hlinkClick r:id="rId2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7734300" y="6294438"/>
            <a:ext cx="457200" cy="457200"/>
          </a:xfrm>
          <a:prstGeom prst="actionButtonBlank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II</a:t>
            </a:r>
          </a:p>
        </p:txBody>
      </p:sp>
      <p:sp>
        <p:nvSpPr>
          <p:cNvPr id="4128" name="AutoShape 1056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8483600" y="6294438"/>
            <a:ext cx="457200" cy="457200"/>
          </a:xfrm>
          <a:prstGeom prst="actionButtonBlank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III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A7906-F2A9-4AE8-9A30-60737E9DEE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228600"/>
            <a:ext cx="20002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28600"/>
            <a:ext cx="58483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21DC4-2EDC-4075-A479-398EB00DFF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14F2F-696B-4B23-8E4A-BB3F4C0951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76501-3626-4995-BBE6-CCF71395D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C8CF7-2794-4832-B8C7-D8C88B6E44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F0107-E60D-4F08-8941-C80B309071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5FEB5-DD70-4A81-A0C7-F6C43FB6D5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0BB4E-509C-4CCD-A024-21E7583637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58178-1EF6-44E8-9F5B-117F9251B7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5DFB1-7EB8-4110-A6EE-4404AFF68A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fld id="{55C4CD14-96D9-46D6-A966-0EE5C830825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Monotype Sorts" pitchFamily="2" charset="2"/>
        <a:buChar char="n"/>
        <a:defRPr kumimoji="1" sz="3400">
          <a:solidFill>
            <a:schemeClr val="bg1"/>
          </a:solidFill>
          <a:latin typeface="+mn-lt"/>
          <a:ea typeface="+mn-ea"/>
          <a:cs typeface="+mn-cs"/>
        </a:defRPr>
      </a:lvl1pPr>
      <a:lvl2pPr marL="795338" indent="-3413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Symbol" pitchFamily="18" charset="2"/>
        <a:buChar char="·"/>
        <a:defRPr kumimoji="1" sz="3400">
          <a:solidFill>
            <a:schemeClr val="bg1"/>
          </a:solidFill>
          <a:latin typeface="+mn-lt"/>
        </a:defRPr>
      </a:lvl2pPr>
      <a:lvl3pPr marL="1138238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Font typeface="CommonBullets" pitchFamily="34" charset="2"/>
        <a:buChar char=","/>
        <a:defRPr kumimoji="1" sz="3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38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7" name="Picture 7" descr="trigonal bipyramid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5250"/>
            <a:ext cx="2435225" cy="2867025"/>
          </a:xfrm>
          <a:prstGeom prst="rect">
            <a:avLst/>
          </a:prstGeom>
          <a:noFill/>
        </p:spPr>
      </p:pic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1682750" y="4864100"/>
          <a:ext cx="1754188" cy="1965325"/>
        </p:xfrm>
        <a:graphic>
          <a:graphicData uri="http://schemas.openxmlformats.org/presentationml/2006/ole">
            <p:oleObj spid="_x0000_s15369" name="Photo Editor Photo" r:id="rId4" imgW="1265030" imgH="1417443" progId="">
              <p:embed/>
            </p:oleObj>
          </a:graphicData>
        </a:graphic>
      </p:graphicFrame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2589213" y="2971800"/>
          <a:ext cx="1673225" cy="2071688"/>
        </p:xfrm>
        <a:graphic>
          <a:graphicData uri="http://schemas.openxmlformats.org/presentationml/2006/ole">
            <p:oleObj spid="_x0000_s15370" name="Photo Editor Photo" r:id="rId5" imgW="1402202" imgH="1737511" progId="">
              <p:embed/>
            </p:oleObj>
          </a:graphicData>
        </a:graphic>
      </p:graphicFrame>
      <p:sp>
        <p:nvSpPr>
          <p:cNvPr id="15373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4083050" y="3462338"/>
            <a:ext cx="4891088" cy="2155825"/>
          </a:xfrm>
        </p:spPr>
        <p:txBody>
          <a:bodyPr/>
          <a:lstStyle/>
          <a:p>
            <a:r>
              <a:rPr lang="en-US" dirty="0" smtClean="0"/>
              <a:t>VSEPR Theory</a:t>
            </a:r>
            <a:endParaRPr lang="en-US" b="0" dirty="0"/>
          </a:p>
        </p:txBody>
      </p:sp>
      <p:sp>
        <p:nvSpPr>
          <p:cNvPr id="15374" name="Rectangle 1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Ch. </a:t>
            </a:r>
            <a:r>
              <a:rPr lang="en-US" dirty="0" smtClean="0"/>
              <a:t>8 </a:t>
            </a:r>
            <a:r>
              <a:rPr lang="en-US" dirty="0"/>
              <a:t>– </a:t>
            </a:r>
            <a:r>
              <a:rPr lang="en-US" dirty="0" smtClean="0"/>
              <a:t>Covalent Bonding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638300"/>
            <a:ext cx="1824037" cy="213042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4 total</a:t>
            </a:r>
          </a:p>
          <a:p>
            <a:pPr>
              <a:buFont typeface="Monotype Sorts" pitchFamily="2" charset="2"/>
              <a:buNone/>
            </a:pPr>
            <a:r>
              <a:rPr lang="en-US"/>
              <a:t>3 bond</a:t>
            </a:r>
          </a:p>
          <a:p>
            <a:pPr>
              <a:buFont typeface="Monotype Sorts" pitchFamily="2" charset="2"/>
              <a:buNone/>
            </a:pPr>
            <a:r>
              <a:rPr lang="en-US"/>
              <a:t>1 lone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028950" y="5226050"/>
            <a:ext cx="61150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000" dirty="0">
                <a:solidFill>
                  <a:schemeClr val="bg1"/>
                </a:solidFill>
                <a:latin typeface="Comic Sans MS" pitchFamily="66" charset="0"/>
              </a:rPr>
              <a:t>TRIGONAL PYRAMIDAL</a:t>
            </a:r>
            <a:endParaRPr kumimoji="1" lang="en-US" sz="4400" dirty="0">
              <a:solidFill>
                <a:schemeClr val="bg1"/>
              </a:solidFill>
              <a:latin typeface="Arial" charset="0"/>
            </a:endParaRPr>
          </a:p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800" dirty="0">
                <a:solidFill>
                  <a:schemeClr val="bg1"/>
                </a:solidFill>
                <a:latin typeface="Arial" charset="0"/>
              </a:rPr>
              <a:t>107°</a:t>
            </a:r>
          </a:p>
        </p:txBody>
      </p:sp>
      <p:grpSp>
        <p:nvGrpSpPr>
          <p:cNvPr id="24581" name="Group 5"/>
          <p:cNvGrpSpPr>
            <a:grpSpLocks/>
          </p:cNvGrpSpPr>
          <p:nvPr/>
        </p:nvGrpSpPr>
        <p:grpSpPr bwMode="auto">
          <a:xfrm>
            <a:off x="1087438" y="3613150"/>
            <a:ext cx="2317750" cy="2138363"/>
            <a:chOff x="693" y="2330"/>
            <a:chExt cx="1460" cy="1347"/>
          </a:xfrm>
        </p:grpSpPr>
        <p:sp>
          <p:nvSpPr>
            <p:cNvPr id="24582" name="AutoShape 6"/>
            <p:cNvSpPr>
              <a:spLocks noChangeArrowheads="1"/>
            </p:cNvSpPr>
            <p:nvPr/>
          </p:nvSpPr>
          <p:spPr bwMode="auto">
            <a:xfrm>
              <a:off x="693" y="2330"/>
              <a:ext cx="1460" cy="1347"/>
            </a:xfrm>
            <a:prstGeom prst="star16">
              <a:avLst>
                <a:gd name="adj" fmla="val 43954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845" y="2655"/>
              <a:ext cx="1157" cy="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39725" indent="-339725"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6600">
                  <a:latin typeface="Arial" charset="0"/>
                </a:rPr>
                <a:t>NH</a:t>
              </a:r>
              <a:r>
                <a:rPr kumimoji="1" lang="en-US" sz="6600" baseline="-25000">
                  <a:latin typeface="Arial" charset="0"/>
                </a:rPr>
                <a:t>3</a:t>
              </a:r>
              <a:endParaRPr kumimoji="1" lang="en-US" sz="6600">
                <a:solidFill>
                  <a:schemeClr val="bg1"/>
                </a:solidFill>
                <a:latin typeface="Arial" charset="0"/>
              </a:endParaRPr>
            </a:p>
          </p:txBody>
        </p:sp>
      </p:grpSp>
      <p:pic>
        <p:nvPicPr>
          <p:cNvPr id="24585" name="Picture 9" descr="TRIGPYR"/>
          <p:cNvPicPr>
            <a:picLocks noChangeAspect="1" noChangeArrowheads="1"/>
          </p:cNvPicPr>
          <p:nvPr/>
        </p:nvPicPr>
        <p:blipFill>
          <a:blip r:embed="rId2" cstate="print">
            <a:lum bright="18000" contrast="24000"/>
          </a:blip>
          <a:srcRect/>
          <a:stretch>
            <a:fillRect/>
          </a:stretch>
        </p:blipFill>
        <p:spPr bwMode="auto">
          <a:xfrm>
            <a:off x="4033838" y="1335088"/>
            <a:ext cx="3886200" cy="3832225"/>
          </a:xfrm>
          <a:prstGeom prst="rect">
            <a:avLst/>
          </a:prstGeom>
          <a:noFill/>
        </p:spPr>
      </p:pic>
      <p:sp>
        <p:nvSpPr>
          <p:cNvPr id="2458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/>
              <a:t>C. Common Molecular Shapes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utoUpdateAnimBg="0"/>
      <p:bldP spid="24580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638300"/>
            <a:ext cx="1824037" cy="213042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4 total</a:t>
            </a:r>
          </a:p>
          <a:p>
            <a:pPr>
              <a:buFont typeface="Monotype Sorts" pitchFamily="2" charset="2"/>
              <a:buNone/>
            </a:pPr>
            <a:r>
              <a:rPr lang="en-US"/>
              <a:t>2 bond</a:t>
            </a:r>
          </a:p>
          <a:p>
            <a:pPr>
              <a:buFont typeface="Monotype Sorts" pitchFamily="2" charset="2"/>
              <a:buNone/>
            </a:pPr>
            <a:r>
              <a:rPr lang="en-US"/>
              <a:t>2 lone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861883" y="5226050"/>
            <a:ext cx="594677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400" dirty="0">
                <a:solidFill>
                  <a:schemeClr val="bg1"/>
                </a:solidFill>
                <a:latin typeface="Comic Sans MS" pitchFamily="66" charset="0"/>
              </a:rPr>
              <a:t>BENT</a:t>
            </a:r>
            <a:endParaRPr kumimoji="1" lang="en-US" sz="4400" dirty="0">
              <a:solidFill>
                <a:schemeClr val="bg1"/>
              </a:solidFill>
              <a:latin typeface="Arial" charset="0"/>
            </a:endParaRPr>
          </a:p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800" dirty="0">
                <a:solidFill>
                  <a:schemeClr val="bg1"/>
                </a:solidFill>
                <a:latin typeface="Arial" charset="0"/>
              </a:rPr>
              <a:t>104.5°</a:t>
            </a:r>
          </a:p>
        </p:txBody>
      </p:sp>
      <p:grpSp>
        <p:nvGrpSpPr>
          <p:cNvPr id="25605" name="Group 5"/>
          <p:cNvGrpSpPr>
            <a:grpSpLocks/>
          </p:cNvGrpSpPr>
          <p:nvPr/>
        </p:nvGrpSpPr>
        <p:grpSpPr bwMode="auto">
          <a:xfrm>
            <a:off x="1389063" y="4284663"/>
            <a:ext cx="2317750" cy="2138362"/>
            <a:chOff x="693" y="2330"/>
            <a:chExt cx="1460" cy="1347"/>
          </a:xfrm>
        </p:grpSpPr>
        <p:sp>
          <p:nvSpPr>
            <p:cNvPr id="25606" name="AutoShape 6"/>
            <p:cNvSpPr>
              <a:spLocks noChangeArrowheads="1"/>
            </p:cNvSpPr>
            <p:nvPr/>
          </p:nvSpPr>
          <p:spPr bwMode="auto">
            <a:xfrm>
              <a:off x="693" y="2330"/>
              <a:ext cx="1460" cy="1347"/>
            </a:xfrm>
            <a:prstGeom prst="star16">
              <a:avLst>
                <a:gd name="adj" fmla="val 43954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7" name="Rectangle 7"/>
            <p:cNvSpPr>
              <a:spLocks noChangeArrowheads="1"/>
            </p:cNvSpPr>
            <p:nvPr/>
          </p:nvSpPr>
          <p:spPr bwMode="auto">
            <a:xfrm>
              <a:off x="845" y="2655"/>
              <a:ext cx="1157" cy="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39725" indent="-339725"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6600">
                  <a:latin typeface="Arial" charset="0"/>
                </a:rPr>
                <a:t>H</a:t>
              </a:r>
              <a:r>
                <a:rPr kumimoji="1" lang="en-US" sz="6600" baseline="-25000">
                  <a:latin typeface="Arial" charset="0"/>
                </a:rPr>
                <a:t>2</a:t>
              </a:r>
              <a:r>
                <a:rPr kumimoji="1" lang="en-US" sz="6600">
                  <a:latin typeface="Arial" charset="0"/>
                </a:rPr>
                <a:t>O</a:t>
              </a:r>
              <a:endParaRPr kumimoji="1" lang="en-US" sz="6600">
                <a:solidFill>
                  <a:schemeClr val="bg1"/>
                </a:solidFill>
                <a:latin typeface="Arial" charset="0"/>
              </a:endParaRPr>
            </a:p>
          </p:txBody>
        </p:sp>
      </p:grpSp>
      <p:pic>
        <p:nvPicPr>
          <p:cNvPr id="25609" name="Picture 9" descr="BENT"/>
          <p:cNvPicPr>
            <a:picLocks noChangeAspect="1" noChangeArrowheads="1"/>
          </p:cNvPicPr>
          <p:nvPr/>
        </p:nvPicPr>
        <p:blipFill>
          <a:blip r:embed="rId2" cstate="print">
            <a:lum bright="18000" contrast="24000"/>
          </a:blip>
          <a:srcRect/>
          <a:stretch>
            <a:fillRect/>
          </a:stretch>
        </p:blipFill>
        <p:spPr bwMode="auto">
          <a:xfrm>
            <a:off x="4160838" y="1244600"/>
            <a:ext cx="3630612" cy="3922713"/>
          </a:xfrm>
          <a:prstGeom prst="rect">
            <a:avLst/>
          </a:prstGeom>
          <a:noFill/>
        </p:spPr>
      </p:pic>
      <p:sp>
        <p:nvSpPr>
          <p:cNvPr id="2561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/>
              <a:t>C. Common Molecular Shapes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utoUpdateAnimBg="0"/>
      <p:bldP spid="25604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638300"/>
            <a:ext cx="1824037" cy="213042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5 total</a:t>
            </a:r>
          </a:p>
          <a:p>
            <a:pPr>
              <a:buFont typeface="Monotype Sorts" pitchFamily="2" charset="2"/>
              <a:buNone/>
            </a:pPr>
            <a:r>
              <a:rPr lang="en-US"/>
              <a:t>5 bond</a:t>
            </a:r>
          </a:p>
          <a:p>
            <a:pPr>
              <a:buFont typeface="Monotype Sorts" pitchFamily="2" charset="2"/>
              <a:buNone/>
            </a:pPr>
            <a:r>
              <a:rPr lang="en-US"/>
              <a:t>0 lone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892425" y="4822825"/>
            <a:ext cx="6251575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000" dirty="0">
                <a:solidFill>
                  <a:schemeClr val="bg1"/>
                </a:solidFill>
                <a:latin typeface="Comic Sans MS" pitchFamily="66" charset="0"/>
              </a:rPr>
              <a:t>TRIGONAL BIPYRAMIDAL</a:t>
            </a:r>
            <a:endParaRPr kumimoji="1" lang="en-US" sz="4400" dirty="0">
              <a:solidFill>
                <a:schemeClr val="bg1"/>
              </a:solidFill>
              <a:latin typeface="Arial" charset="0"/>
            </a:endParaRPr>
          </a:p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400" dirty="0">
                <a:solidFill>
                  <a:schemeClr val="bg1"/>
                </a:solidFill>
                <a:latin typeface="Arial" charset="0"/>
              </a:rPr>
              <a:t>120°/90°</a:t>
            </a:r>
          </a:p>
        </p:txBody>
      </p:sp>
      <p:grpSp>
        <p:nvGrpSpPr>
          <p:cNvPr id="26634" name="Group 10"/>
          <p:cNvGrpSpPr>
            <a:grpSpLocks/>
          </p:cNvGrpSpPr>
          <p:nvPr/>
        </p:nvGrpSpPr>
        <p:grpSpPr bwMode="auto">
          <a:xfrm>
            <a:off x="1381125" y="4243388"/>
            <a:ext cx="2317750" cy="2138362"/>
            <a:chOff x="870" y="2561"/>
            <a:chExt cx="1460" cy="1347"/>
          </a:xfrm>
        </p:grpSpPr>
        <p:sp>
          <p:nvSpPr>
            <p:cNvPr id="26630" name="AutoShape 6"/>
            <p:cNvSpPr>
              <a:spLocks noChangeArrowheads="1"/>
            </p:cNvSpPr>
            <p:nvPr/>
          </p:nvSpPr>
          <p:spPr bwMode="auto">
            <a:xfrm>
              <a:off x="870" y="2561"/>
              <a:ext cx="1460" cy="1347"/>
            </a:xfrm>
            <a:prstGeom prst="star16">
              <a:avLst>
                <a:gd name="adj" fmla="val 43954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1" name="Rectangle 7"/>
            <p:cNvSpPr>
              <a:spLocks noChangeArrowheads="1"/>
            </p:cNvSpPr>
            <p:nvPr/>
          </p:nvSpPr>
          <p:spPr bwMode="auto">
            <a:xfrm>
              <a:off x="960" y="2886"/>
              <a:ext cx="1280" cy="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39725" indent="-339725"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6600">
                  <a:latin typeface="Arial" charset="0"/>
                </a:rPr>
                <a:t>PCl</a:t>
              </a:r>
              <a:r>
                <a:rPr kumimoji="1" lang="en-US" sz="6600" baseline="-25000">
                  <a:latin typeface="Arial" charset="0"/>
                </a:rPr>
                <a:t>5</a:t>
              </a:r>
              <a:endParaRPr kumimoji="1" lang="en-US" sz="6600">
                <a:solidFill>
                  <a:schemeClr val="bg1"/>
                </a:solidFill>
                <a:latin typeface="Arial" charset="0"/>
              </a:endParaRPr>
            </a:p>
          </p:txBody>
        </p:sp>
      </p:grpSp>
      <p:pic>
        <p:nvPicPr>
          <p:cNvPr id="26633" name="Picture 9" descr="TRIBIPYR"/>
          <p:cNvPicPr>
            <a:picLocks noChangeAspect="1" noChangeArrowheads="1"/>
          </p:cNvPicPr>
          <p:nvPr/>
        </p:nvPicPr>
        <p:blipFill>
          <a:blip r:embed="rId2" cstate="print">
            <a:lum bright="18000" contrast="24000"/>
          </a:blip>
          <a:srcRect/>
          <a:stretch>
            <a:fillRect/>
          </a:stretch>
        </p:blipFill>
        <p:spPr bwMode="auto">
          <a:xfrm>
            <a:off x="4227513" y="1277938"/>
            <a:ext cx="3413125" cy="3513137"/>
          </a:xfrm>
          <a:prstGeom prst="rect">
            <a:avLst/>
          </a:prstGeom>
          <a:noFill/>
        </p:spPr>
      </p:pic>
      <p:sp>
        <p:nvSpPr>
          <p:cNvPr id="26635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/>
              <a:t>C. Common Molecular Shapes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utoUpdateAnimBg="0"/>
      <p:bldP spid="26628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638300"/>
            <a:ext cx="1824037" cy="213042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6 total</a:t>
            </a:r>
          </a:p>
          <a:p>
            <a:pPr>
              <a:buFont typeface="Monotype Sorts" pitchFamily="2" charset="2"/>
              <a:buNone/>
            </a:pPr>
            <a:r>
              <a:rPr lang="en-US"/>
              <a:t>6 bond</a:t>
            </a:r>
          </a:p>
          <a:p>
            <a:pPr>
              <a:buFont typeface="Monotype Sorts" pitchFamily="2" charset="2"/>
              <a:buNone/>
            </a:pPr>
            <a:r>
              <a:rPr lang="en-US"/>
              <a:t>0 lone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197225" y="5226050"/>
            <a:ext cx="594677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400" dirty="0">
                <a:solidFill>
                  <a:schemeClr val="bg1"/>
                </a:solidFill>
                <a:latin typeface="Comic Sans MS" pitchFamily="66" charset="0"/>
              </a:rPr>
              <a:t>OCTAHEDRAL</a:t>
            </a:r>
            <a:endParaRPr kumimoji="1" lang="en-US" sz="4400" dirty="0">
              <a:solidFill>
                <a:schemeClr val="bg1"/>
              </a:solidFill>
              <a:latin typeface="Arial" charset="0"/>
            </a:endParaRPr>
          </a:p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800" dirty="0">
                <a:solidFill>
                  <a:schemeClr val="bg1"/>
                </a:solidFill>
                <a:latin typeface="Arial" charset="0"/>
              </a:rPr>
              <a:t>90°</a:t>
            </a:r>
          </a:p>
        </p:txBody>
      </p:sp>
      <p:grpSp>
        <p:nvGrpSpPr>
          <p:cNvPr id="27653" name="Group 5"/>
          <p:cNvGrpSpPr>
            <a:grpSpLocks/>
          </p:cNvGrpSpPr>
          <p:nvPr/>
        </p:nvGrpSpPr>
        <p:grpSpPr bwMode="auto">
          <a:xfrm>
            <a:off x="1338263" y="4284663"/>
            <a:ext cx="2317750" cy="2138362"/>
            <a:chOff x="693" y="2330"/>
            <a:chExt cx="1460" cy="1347"/>
          </a:xfrm>
        </p:grpSpPr>
        <p:sp>
          <p:nvSpPr>
            <p:cNvPr id="27654" name="AutoShape 6"/>
            <p:cNvSpPr>
              <a:spLocks noChangeArrowheads="1"/>
            </p:cNvSpPr>
            <p:nvPr/>
          </p:nvSpPr>
          <p:spPr bwMode="auto">
            <a:xfrm>
              <a:off x="693" y="2330"/>
              <a:ext cx="1460" cy="1347"/>
            </a:xfrm>
            <a:prstGeom prst="star16">
              <a:avLst>
                <a:gd name="adj" fmla="val 43954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5" name="Rectangle 7"/>
            <p:cNvSpPr>
              <a:spLocks noChangeArrowheads="1"/>
            </p:cNvSpPr>
            <p:nvPr/>
          </p:nvSpPr>
          <p:spPr bwMode="auto">
            <a:xfrm>
              <a:off x="845" y="2655"/>
              <a:ext cx="1157" cy="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39725" indent="-339725"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6600">
                  <a:latin typeface="Arial" charset="0"/>
                </a:rPr>
                <a:t>SF</a:t>
              </a:r>
              <a:r>
                <a:rPr kumimoji="1" lang="en-US" sz="6600" baseline="-25000">
                  <a:latin typeface="Arial" charset="0"/>
                </a:rPr>
                <a:t>6</a:t>
              </a:r>
              <a:endParaRPr kumimoji="1" lang="en-US" sz="6600">
                <a:solidFill>
                  <a:schemeClr val="bg1"/>
                </a:solidFill>
                <a:latin typeface="Arial" charset="0"/>
              </a:endParaRPr>
            </a:p>
          </p:txBody>
        </p:sp>
      </p:grpSp>
      <p:pic>
        <p:nvPicPr>
          <p:cNvPr id="27657" name="Picture 9" descr="OCTAHED"/>
          <p:cNvPicPr>
            <a:picLocks noChangeAspect="1" noChangeArrowheads="1"/>
          </p:cNvPicPr>
          <p:nvPr/>
        </p:nvPicPr>
        <p:blipFill>
          <a:blip r:embed="rId2" cstate="print">
            <a:lum bright="18000" contrast="24000"/>
          </a:blip>
          <a:srcRect/>
          <a:stretch>
            <a:fillRect/>
          </a:stretch>
        </p:blipFill>
        <p:spPr bwMode="auto">
          <a:xfrm>
            <a:off x="4292600" y="1270000"/>
            <a:ext cx="3367088" cy="3944938"/>
          </a:xfrm>
          <a:prstGeom prst="rect">
            <a:avLst/>
          </a:prstGeom>
          <a:noFill/>
        </p:spPr>
      </p:pic>
      <p:sp>
        <p:nvSpPr>
          <p:cNvPr id="2765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/>
              <a:t>C. Common Molecular Shapes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utoUpdateAnimBg="0"/>
      <p:bldP spid="27652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295400"/>
            <a:ext cx="7772400" cy="750888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 sz="3200"/>
              <a:t>PF</a:t>
            </a:r>
            <a:r>
              <a:rPr lang="en-US" sz="3200" baseline="-25000"/>
              <a:t>3</a:t>
            </a:r>
            <a:endParaRPr lang="en-US" sz="3200"/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1566863" y="2093913"/>
            <a:ext cx="1824037" cy="213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indent="-339725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>
                <a:solidFill>
                  <a:schemeClr val="bg1"/>
                </a:solidFill>
                <a:latin typeface="Arial" charset="0"/>
              </a:rPr>
              <a:t>4 total</a:t>
            </a:r>
          </a:p>
          <a:p>
            <a:pPr marL="339725" indent="-339725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>
                <a:solidFill>
                  <a:schemeClr val="bg1"/>
                </a:solidFill>
                <a:latin typeface="Arial" charset="0"/>
              </a:rPr>
              <a:t>3 bond</a:t>
            </a:r>
          </a:p>
          <a:p>
            <a:pPr marL="339725" indent="-339725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>
                <a:solidFill>
                  <a:schemeClr val="bg1"/>
                </a:solidFill>
                <a:latin typeface="Arial" charset="0"/>
              </a:rPr>
              <a:t>1 lone</a:t>
            </a:r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4433888" y="4033838"/>
            <a:ext cx="43307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000">
                <a:solidFill>
                  <a:schemeClr val="bg1"/>
                </a:solidFill>
                <a:latin typeface="Comic Sans MS" pitchFamily="66" charset="0"/>
              </a:rPr>
              <a:t>TRIGONAL PYRAMIDAL</a:t>
            </a:r>
            <a:endParaRPr kumimoji="1" lang="en-US" sz="4400">
              <a:solidFill>
                <a:schemeClr val="bg1"/>
              </a:solidFill>
              <a:latin typeface="Arial" charset="0"/>
            </a:endParaRPr>
          </a:p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800">
                <a:solidFill>
                  <a:schemeClr val="bg1"/>
                </a:solidFill>
                <a:latin typeface="Arial" charset="0"/>
              </a:rPr>
              <a:t>107°</a:t>
            </a:r>
          </a:p>
        </p:txBody>
      </p:sp>
      <p:grpSp>
        <p:nvGrpSpPr>
          <p:cNvPr id="31805" name="Group 61"/>
          <p:cNvGrpSpPr>
            <a:grpSpLocks/>
          </p:cNvGrpSpPr>
          <p:nvPr/>
        </p:nvGrpSpPr>
        <p:grpSpPr bwMode="auto">
          <a:xfrm>
            <a:off x="4122738" y="427038"/>
            <a:ext cx="4953000" cy="3489325"/>
            <a:chOff x="2486" y="269"/>
            <a:chExt cx="3120" cy="2198"/>
          </a:xfrm>
        </p:grpSpPr>
        <p:sp>
          <p:nvSpPr>
            <p:cNvPr id="31749" name="AutoShape 5"/>
            <p:cNvSpPr>
              <a:spLocks noChangeArrowheads="1"/>
            </p:cNvSpPr>
            <p:nvPr/>
          </p:nvSpPr>
          <p:spPr bwMode="auto">
            <a:xfrm>
              <a:off x="2892" y="839"/>
              <a:ext cx="2307" cy="1628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803" name="Group 59"/>
            <p:cNvGrpSpPr>
              <a:grpSpLocks/>
            </p:cNvGrpSpPr>
            <p:nvPr/>
          </p:nvGrpSpPr>
          <p:grpSpPr bwMode="auto">
            <a:xfrm>
              <a:off x="2486" y="269"/>
              <a:ext cx="3120" cy="2099"/>
              <a:chOff x="2641" y="1861"/>
              <a:chExt cx="3120" cy="2099"/>
            </a:xfrm>
          </p:grpSpPr>
          <p:sp>
            <p:nvSpPr>
              <p:cNvPr id="31771" name="Text Box 27"/>
              <p:cNvSpPr txBox="1">
                <a:spLocks noChangeArrowheads="1"/>
              </p:cNvSpPr>
              <p:nvPr/>
            </p:nvSpPr>
            <p:spPr bwMode="auto">
              <a:xfrm>
                <a:off x="2641" y="1861"/>
                <a:ext cx="3120" cy="20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10000"/>
                  </a:spcBef>
                </a:pPr>
                <a:endParaRPr lang="en-US" sz="6600">
                  <a:latin typeface="Arial" charset="0"/>
                </a:endParaRPr>
              </a:p>
              <a:p>
                <a:pPr algn="ctr">
                  <a:spcBef>
                    <a:spcPct val="10000"/>
                  </a:spcBef>
                </a:pPr>
                <a:r>
                  <a:rPr lang="en-US" sz="6600">
                    <a:latin typeface="Arial" charset="0"/>
                  </a:rPr>
                  <a:t>F  P  F</a:t>
                </a:r>
              </a:p>
              <a:p>
                <a:pPr algn="ctr">
                  <a:spcBef>
                    <a:spcPct val="10000"/>
                  </a:spcBef>
                </a:pPr>
                <a:r>
                  <a:rPr lang="en-US" sz="6600">
                    <a:latin typeface="Arial" charset="0"/>
                  </a:rPr>
                  <a:t>F</a:t>
                </a:r>
                <a:endParaRPr lang="en-US" sz="6600">
                  <a:solidFill>
                    <a:srgbClr val="800080"/>
                  </a:solidFill>
                </a:endParaRPr>
              </a:p>
            </p:txBody>
          </p:sp>
          <p:grpSp>
            <p:nvGrpSpPr>
              <p:cNvPr id="31802" name="Group 58"/>
              <p:cNvGrpSpPr>
                <a:grpSpLocks/>
              </p:cNvGrpSpPr>
              <p:nvPr/>
            </p:nvGrpSpPr>
            <p:grpSpPr bwMode="auto">
              <a:xfrm>
                <a:off x="3265" y="2560"/>
                <a:ext cx="1872" cy="1400"/>
                <a:chOff x="3265" y="2560"/>
                <a:chExt cx="1872" cy="1400"/>
              </a:xfrm>
            </p:grpSpPr>
            <p:sp>
              <p:nvSpPr>
                <p:cNvPr id="31777" name="Oval 33"/>
                <p:cNvSpPr>
                  <a:spLocks noChangeAspect="1" noChangeArrowheads="1"/>
                </p:cNvSpPr>
                <p:nvPr/>
              </p:nvSpPr>
              <p:spPr bwMode="auto">
                <a:xfrm>
                  <a:off x="5041" y="2977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78" name="Oval 34"/>
                <p:cNvSpPr>
                  <a:spLocks noChangeAspect="1" noChangeArrowheads="1"/>
                </p:cNvSpPr>
                <p:nvPr/>
              </p:nvSpPr>
              <p:spPr bwMode="auto">
                <a:xfrm>
                  <a:off x="5041" y="2785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79" name="Oval 35"/>
                <p:cNvSpPr>
                  <a:spLocks noChangeAspect="1" noChangeArrowheads="1"/>
                </p:cNvSpPr>
                <p:nvPr/>
              </p:nvSpPr>
              <p:spPr bwMode="auto">
                <a:xfrm>
                  <a:off x="3265" y="2977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80" name="Oval 36"/>
                <p:cNvSpPr>
                  <a:spLocks noChangeAspect="1" noChangeArrowheads="1"/>
                </p:cNvSpPr>
                <p:nvPr/>
              </p:nvSpPr>
              <p:spPr bwMode="auto">
                <a:xfrm>
                  <a:off x="3265" y="2785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81" name="Oval 37"/>
                <p:cNvSpPr>
                  <a:spLocks noChangeAspect="1" noChangeArrowheads="1"/>
                </p:cNvSpPr>
                <p:nvPr/>
              </p:nvSpPr>
              <p:spPr bwMode="auto">
                <a:xfrm>
                  <a:off x="3913" y="3673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82" name="Oval 38"/>
                <p:cNvSpPr>
                  <a:spLocks noChangeAspect="1" noChangeArrowheads="1"/>
                </p:cNvSpPr>
                <p:nvPr/>
              </p:nvSpPr>
              <p:spPr bwMode="auto">
                <a:xfrm>
                  <a:off x="3913" y="3481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83" name="Oval 39"/>
                <p:cNvSpPr>
                  <a:spLocks noChangeAspect="1" noChangeArrowheads="1"/>
                </p:cNvSpPr>
                <p:nvPr/>
              </p:nvSpPr>
              <p:spPr bwMode="auto">
                <a:xfrm>
                  <a:off x="4393" y="3673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84" name="Oval 40"/>
                <p:cNvSpPr>
                  <a:spLocks noChangeAspect="1" noChangeArrowheads="1"/>
                </p:cNvSpPr>
                <p:nvPr/>
              </p:nvSpPr>
              <p:spPr bwMode="auto">
                <a:xfrm>
                  <a:off x="4393" y="3481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85" name="Oval 41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248" y="256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86" name="Oval 42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056" y="256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87" name="Oval 43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248" y="386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88" name="Oval 44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056" y="386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89" name="Oval 45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896" y="316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90" name="Oval 46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704" y="316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91" name="Oval 47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896" y="256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92" name="Oval 48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704" y="256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93" name="Oval 49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600" y="256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94" name="Oval 50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408" y="256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95" name="Oval 51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600" y="316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96" name="Oval 52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408" y="316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98" name="Line 54"/>
                <p:cNvSpPr>
                  <a:spLocks noChangeShapeType="1"/>
                </p:cNvSpPr>
                <p:nvPr/>
              </p:nvSpPr>
              <p:spPr bwMode="auto">
                <a:xfrm>
                  <a:off x="4417" y="2880"/>
                  <a:ext cx="240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99" name="Line 55"/>
                <p:cNvSpPr>
                  <a:spLocks noChangeShapeType="1"/>
                </p:cNvSpPr>
                <p:nvPr/>
              </p:nvSpPr>
              <p:spPr bwMode="auto">
                <a:xfrm>
                  <a:off x="3745" y="2880"/>
                  <a:ext cx="240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800" name="Line 56"/>
                <p:cNvSpPr>
                  <a:spLocks noChangeShapeType="1"/>
                </p:cNvSpPr>
                <p:nvPr/>
              </p:nvSpPr>
              <p:spPr bwMode="auto">
                <a:xfrm rot="-5400000">
                  <a:off x="4105" y="3264"/>
                  <a:ext cx="192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aphicFrame>
        <p:nvGraphicFramePr>
          <p:cNvPr id="31806" name="Object 62"/>
          <p:cNvGraphicFramePr>
            <a:graphicFrameLocks noChangeAspect="1"/>
          </p:cNvGraphicFramePr>
          <p:nvPr/>
        </p:nvGraphicFramePr>
        <p:xfrm>
          <a:off x="1227138" y="4633913"/>
          <a:ext cx="3817937" cy="1790700"/>
        </p:xfrm>
        <a:graphic>
          <a:graphicData uri="http://schemas.openxmlformats.org/presentationml/2006/ole">
            <p:oleObj spid="_x0000_s31806" name="PhotoPaint!" r:id="rId3" imgW="487433" imgH="228600" progId="">
              <p:embed/>
            </p:oleObj>
          </a:graphicData>
        </a:graphic>
      </p:graphicFrame>
      <p:sp>
        <p:nvSpPr>
          <p:cNvPr id="31809" name="Rectangle 6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/>
              <a:t>D. 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1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1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7" grpId="0" autoUpdateAnimBg="0"/>
      <p:bldP spid="31770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295400"/>
            <a:ext cx="7772400" cy="750888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 sz="3200"/>
              <a:t>CO</a:t>
            </a:r>
            <a:r>
              <a:rPr lang="en-US" sz="3200" baseline="-25000"/>
              <a:t>2</a:t>
            </a:r>
            <a:endParaRPr lang="en-US" sz="3200"/>
          </a:p>
        </p:txBody>
      </p:sp>
      <p:grpSp>
        <p:nvGrpSpPr>
          <p:cNvPr id="30755" name="Group 35"/>
          <p:cNvGrpSpPr>
            <a:grpSpLocks/>
          </p:cNvGrpSpPr>
          <p:nvPr/>
        </p:nvGrpSpPr>
        <p:grpSpPr bwMode="auto">
          <a:xfrm>
            <a:off x="3803650" y="693738"/>
            <a:ext cx="4953000" cy="2222500"/>
            <a:chOff x="2641" y="1861"/>
            <a:chExt cx="3120" cy="1400"/>
          </a:xfrm>
        </p:grpSpPr>
        <p:sp>
          <p:nvSpPr>
            <p:cNvPr id="30754" name="AutoShape 34"/>
            <p:cNvSpPr>
              <a:spLocks noChangeArrowheads="1"/>
            </p:cNvSpPr>
            <p:nvPr/>
          </p:nvSpPr>
          <p:spPr bwMode="auto">
            <a:xfrm>
              <a:off x="2969" y="2455"/>
              <a:ext cx="2438" cy="806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753" name="Group 33"/>
            <p:cNvGrpSpPr>
              <a:grpSpLocks/>
            </p:cNvGrpSpPr>
            <p:nvPr/>
          </p:nvGrpSpPr>
          <p:grpSpPr bwMode="auto">
            <a:xfrm>
              <a:off x="2641" y="1861"/>
              <a:ext cx="3120" cy="1389"/>
              <a:chOff x="2641" y="1861"/>
              <a:chExt cx="3120" cy="1389"/>
            </a:xfrm>
          </p:grpSpPr>
          <p:sp>
            <p:nvSpPr>
              <p:cNvPr id="30737" name="Text Box 17"/>
              <p:cNvSpPr txBox="1">
                <a:spLocks noChangeArrowheads="1"/>
              </p:cNvSpPr>
              <p:nvPr/>
            </p:nvSpPr>
            <p:spPr bwMode="auto">
              <a:xfrm>
                <a:off x="2641" y="1861"/>
                <a:ext cx="3120" cy="13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10000"/>
                  </a:spcBef>
                </a:pPr>
                <a:endParaRPr lang="en-US" sz="6600">
                  <a:latin typeface="Arial" charset="0"/>
                </a:endParaRPr>
              </a:p>
              <a:p>
                <a:pPr algn="ctr">
                  <a:spcBef>
                    <a:spcPct val="10000"/>
                  </a:spcBef>
                </a:pPr>
                <a:r>
                  <a:rPr lang="en-US" sz="6600">
                    <a:latin typeface="Arial" charset="0"/>
                  </a:rPr>
                  <a:t>O</a:t>
                </a:r>
                <a:r>
                  <a:rPr lang="en-US" sz="5400">
                    <a:latin typeface="Arial" charset="0"/>
                  </a:rPr>
                  <a:t>   </a:t>
                </a:r>
                <a:r>
                  <a:rPr lang="en-US" sz="6600">
                    <a:latin typeface="Arial" charset="0"/>
                  </a:rPr>
                  <a:t>C</a:t>
                </a:r>
                <a:r>
                  <a:rPr lang="en-US" sz="5400">
                    <a:latin typeface="Arial" charset="0"/>
                  </a:rPr>
                  <a:t>   </a:t>
                </a:r>
                <a:r>
                  <a:rPr lang="en-US" sz="6600">
                    <a:latin typeface="Arial" charset="0"/>
                  </a:rPr>
                  <a:t>O</a:t>
                </a:r>
                <a:endParaRPr lang="en-US" sz="6600">
                  <a:solidFill>
                    <a:srgbClr val="800080"/>
                  </a:solidFill>
                </a:endParaRPr>
              </a:p>
            </p:txBody>
          </p:sp>
          <p:grpSp>
            <p:nvGrpSpPr>
              <p:cNvPr id="30738" name="Group 18"/>
              <p:cNvGrpSpPr>
                <a:grpSpLocks/>
              </p:cNvGrpSpPr>
              <p:nvPr/>
            </p:nvGrpSpPr>
            <p:grpSpPr bwMode="auto">
              <a:xfrm>
                <a:off x="3121" y="2568"/>
                <a:ext cx="2160" cy="505"/>
                <a:chOff x="3264" y="2568"/>
                <a:chExt cx="2160" cy="505"/>
              </a:xfrm>
            </p:grpSpPr>
            <p:sp>
              <p:nvSpPr>
                <p:cNvPr id="30739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5328" y="2977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40" name="Oval 20"/>
                <p:cNvSpPr>
                  <a:spLocks noChangeAspect="1" noChangeArrowheads="1"/>
                </p:cNvSpPr>
                <p:nvPr/>
              </p:nvSpPr>
              <p:spPr bwMode="auto">
                <a:xfrm>
                  <a:off x="5328" y="2785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41" name="Oval 21"/>
                <p:cNvSpPr>
                  <a:spLocks noChangeAspect="1" noChangeArrowheads="1"/>
                </p:cNvSpPr>
                <p:nvPr/>
              </p:nvSpPr>
              <p:spPr bwMode="auto">
                <a:xfrm>
                  <a:off x="3264" y="2977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42" name="Oval 22"/>
                <p:cNvSpPr>
                  <a:spLocks noChangeAspect="1" noChangeArrowheads="1"/>
                </p:cNvSpPr>
                <p:nvPr/>
              </p:nvSpPr>
              <p:spPr bwMode="auto">
                <a:xfrm>
                  <a:off x="3264" y="2785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43" name="Oval 23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5136" y="256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44" name="Oval 24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944" y="256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45" name="Oval 25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648" y="256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46" name="Oval 26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456" y="256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747" name="Group 27"/>
              <p:cNvGrpSpPr>
                <a:grpSpLocks/>
              </p:cNvGrpSpPr>
              <p:nvPr/>
            </p:nvGrpSpPr>
            <p:grpSpPr bwMode="auto">
              <a:xfrm>
                <a:off x="3697" y="2880"/>
                <a:ext cx="1008" cy="0"/>
                <a:chOff x="3840" y="2880"/>
                <a:chExt cx="1008" cy="0"/>
              </a:xfrm>
            </p:grpSpPr>
            <p:sp>
              <p:nvSpPr>
                <p:cNvPr id="30748" name="Line 28"/>
                <p:cNvSpPr>
                  <a:spLocks noChangeShapeType="1"/>
                </p:cNvSpPr>
                <p:nvPr/>
              </p:nvSpPr>
              <p:spPr bwMode="auto">
                <a:xfrm>
                  <a:off x="4560" y="2880"/>
                  <a:ext cx="28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49" name="Line 29"/>
                <p:cNvSpPr>
                  <a:spLocks noChangeShapeType="1"/>
                </p:cNvSpPr>
                <p:nvPr/>
              </p:nvSpPr>
              <p:spPr bwMode="auto">
                <a:xfrm>
                  <a:off x="3840" y="2880"/>
                  <a:ext cx="28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750" name="Group 30"/>
              <p:cNvGrpSpPr>
                <a:grpSpLocks/>
              </p:cNvGrpSpPr>
              <p:nvPr/>
            </p:nvGrpSpPr>
            <p:grpSpPr bwMode="auto">
              <a:xfrm>
                <a:off x="3697" y="2976"/>
                <a:ext cx="1008" cy="0"/>
                <a:chOff x="3840" y="2880"/>
                <a:chExt cx="1008" cy="0"/>
              </a:xfrm>
            </p:grpSpPr>
            <p:sp>
              <p:nvSpPr>
                <p:cNvPr id="30751" name="Line 31"/>
                <p:cNvSpPr>
                  <a:spLocks noChangeShapeType="1"/>
                </p:cNvSpPr>
                <p:nvPr/>
              </p:nvSpPr>
              <p:spPr bwMode="auto">
                <a:xfrm>
                  <a:off x="4560" y="2880"/>
                  <a:ext cx="28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52" name="Line 32"/>
                <p:cNvSpPr>
                  <a:spLocks noChangeShapeType="1"/>
                </p:cNvSpPr>
                <p:nvPr/>
              </p:nvSpPr>
              <p:spPr bwMode="auto">
                <a:xfrm>
                  <a:off x="3840" y="2880"/>
                  <a:ext cx="28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0756" name="Rectangle 36"/>
          <p:cNvSpPr>
            <a:spLocks noChangeArrowheads="1"/>
          </p:cNvSpPr>
          <p:nvPr/>
        </p:nvSpPr>
        <p:spPr bwMode="auto">
          <a:xfrm>
            <a:off x="1566863" y="2347913"/>
            <a:ext cx="1824037" cy="213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indent="-339725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>
                <a:solidFill>
                  <a:schemeClr val="bg1"/>
                </a:solidFill>
                <a:latin typeface="Arial" charset="0"/>
              </a:rPr>
              <a:t>2 total</a:t>
            </a:r>
          </a:p>
          <a:p>
            <a:pPr marL="339725" indent="-339725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>
                <a:solidFill>
                  <a:schemeClr val="bg1"/>
                </a:solidFill>
                <a:latin typeface="Arial" charset="0"/>
              </a:rPr>
              <a:t>2 bond</a:t>
            </a:r>
          </a:p>
          <a:p>
            <a:pPr marL="339725" indent="-339725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>
                <a:solidFill>
                  <a:schemeClr val="bg1"/>
                </a:solidFill>
                <a:latin typeface="Arial" charset="0"/>
              </a:rPr>
              <a:t>0 lone</a:t>
            </a:r>
          </a:p>
        </p:txBody>
      </p:sp>
      <p:graphicFrame>
        <p:nvGraphicFramePr>
          <p:cNvPr id="30758" name="Object 38"/>
          <p:cNvGraphicFramePr>
            <a:graphicFrameLocks noChangeAspect="1"/>
          </p:cNvGraphicFramePr>
          <p:nvPr/>
        </p:nvGraphicFramePr>
        <p:xfrm>
          <a:off x="7116763" y="5024438"/>
          <a:ext cx="1792287" cy="1303337"/>
        </p:xfrm>
        <a:graphic>
          <a:graphicData uri="http://schemas.openxmlformats.org/presentationml/2006/ole">
            <p:oleObj spid="_x0000_s30758" name="PhotoPaint!" r:id="rId3" imgW="548641" imgH="399255" progId="">
              <p:embed/>
            </p:oleObj>
          </a:graphicData>
        </a:graphic>
      </p:graphicFrame>
      <p:sp>
        <p:nvSpPr>
          <p:cNvPr id="30759" name="Rectangle 39"/>
          <p:cNvSpPr>
            <a:spLocks noChangeArrowheads="1"/>
          </p:cNvSpPr>
          <p:nvPr/>
        </p:nvSpPr>
        <p:spPr bwMode="auto">
          <a:xfrm>
            <a:off x="3962400" y="3224213"/>
            <a:ext cx="461327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000">
                <a:solidFill>
                  <a:schemeClr val="bg1"/>
                </a:solidFill>
                <a:latin typeface="Comic Sans MS" pitchFamily="66" charset="0"/>
              </a:rPr>
              <a:t>LINEAR</a:t>
            </a:r>
            <a:endParaRPr kumimoji="1" lang="en-US" sz="4400">
              <a:solidFill>
                <a:schemeClr val="bg1"/>
              </a:solidFill>
              <a:latin typeface="Arial" charset="0"/>
            </a:endParaRPr>
          </a:p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800">
                <a:solidFill>
                  <a:schemeClr val="bg1"/>
                </a:solidFill>
                <a:latin typeface="Arial" charset="0"/>
              </a:rPr>
              <a:t>180°</a:t>
            </a:r>
          </a:p>
        </p:txBody>
      </p:sp>
      <p:sp>
        <p:nvSpPr>
          <p:cNvPr id="30760" name="Rectangl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/>
              <a:t>D. Examples</a:t>
            </a:r>
          </a:p>
        </p:txBody>
      </p:sp>
      <p:graphicFrame>
        <p:nvGraphicFramePr>
          <p:cNvPr id="30761" name="Object 41"/>
          <p:cNvGraphicFramePr>
            <a:graphicFrameLocks noChangeAspect="1"/>
          </p:cNvGraphicFramePr>
          <p:nvPr/>
        </p:nvGraphicFramePr>
        <p:xfrm>
          <a:off x="1260475" y="5022850"/>
          <a:ext cx="5348288" cy="1309688"/>
        </p:xfrm>
        <a:graphic>
          <a:graphicData uri="http://schemas.openxmlformats.org/presentationml/2006/ole">
            <p:oleObj spid="_x0000_s30761" name="Photo Editor Photo" r:id="rId4" imgW="1867062" imgH="4572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07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0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6" grpId="0" autoUpdateAnimBg="0"/>
      <p:bldP spid="3075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VSEPR Theory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2362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V</a:t>
            </a:r>
            <a:r>
              <a:rPr lang="en-US"/>
              <a:t>alence Shell Electron Pair Repulsion Theory</a:t>
            </a:r>
          </a:p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en-US"/>
              <a:t>Electron pairs orient themselves in order to minimize repulsive forces.</a:t>
            </a:r>
          </a:p>
        </p:txBody>
      </p:sp>
      <p:pic>
        <p:nvPicPr>
          <p:cNvPr id="16405" name="Picture 21" descr="LINEAR"/>
          <p:cNvPicPr>
            <a:picLocks noChangeAspect="1" noChangeArrowheads="1"/>
          </p:cNvPicPr>
          <p:nvPr/>
        </p:nvPicPr>
        <p:blipFill>
          <a:blip r:embed="rId2" cstate="print">
            <a:lum bright="18000" contrast="24000"/>
          </a:blip>
          <a:srcRect/>
          <a:stretch>
            <a:fillRect/>
          </a:stretch>
        </p:blipFill>
        <p:spPr bwMode="auto">
          <a:xfrm>
            <a:off x="1854557" y="5082080"/>
            <a:ext cx="6629400" cy="12017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VSEPR Theory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7405" y="1370526"/>
            <a:ext cx="7772400" cy="2362200"/>
          </a:xfrm>
        </p:spPr>
        <p:txBody>
          <a:bodyPr/>
          <a:lstStyle/>
          <a:p>
            <a:r>
              <a:rPr lang="en-US" b="1"/>
              <a:t>Types of e</a:t>
            </a:r>
            <a:r>
              <a:rPr lang="en-US" b="1" baseline="30000"/>
              <a:t>-</a:t>
            </a:r>
            <a:r>
              <a:rPr lang="en-US" b="1"/>
              <a:t> Pairs</a:t>
            </a:r>
            <a:endParaRPr lang="en-US"/>
          </a:p>
          <a:p>
            <a:pPr lvl="1"/>
            <a:r>
              <a:rPr lang="en-US" u="sng"/>
              <a:t>Bonding pairs</a:t>
            </a:r>
            <a:r>
              <a:rPr lang="en-US"/>
              <a:t> - form bonds</a:t>
            </a:r>
          </a:p>
          <a:p>
            <a:pPr lvl="1"/>
            <a:r>
              <a:rPr lang="en-US" u="sng"/>
              <a:t>Lone pairs</a:t>
            </a:r>
            <a:r>
              <a:rPr lang="en-US"/>
              <a:t> - nonbonding e</a:t>
            </a:r>
            <a:r>
              <a:rPr lang="en-US" baseline="30000"/>
              <a:t>-</a:t>
            </a:r>
            <a:endParaRPr lang="en-US"/>
          </a:p>
        </p:txBody>
      </p:sp>
      <p:grpSp>
        <p:nvGrpSpPr>
          <p:cNvPr id="17417" name="Group 9"/>
          <p:cNvGrpSpPr>
            <a:grpSpLocks/>
          </p:cNvGrpSpPr>
          <p:nvPr/>
        </p:nvGrpSpPr>
        <p:grpSpPr bwMode="auto">
          <a:xfrm>
            <a:off x="1217613" y="3734383"/>
            <a:ext cx="7772400" cy="3124200"/>
            <a:chOff x="767" y="2182"/>
            <a:chExt cx="4896" cy="1968"/>
          </a:xfrm>
        </p:grpSpPr>
        <p:sp>
          <p:nvSpPr>
            <p:cNvPr id="17414" name="AutoShape 6"/>
            <p:cNvSpPr>
              <a:spLocks noChangeArrowheads="1"/>
            </p:cNvSpPr>
            <p:nvPr/>
          </p:nvSpPr>
          <p:spPr bwMode="auto">
            <a:xfrm>
              <a:off x="767" y="2182"/>
              <a:ext cx="4896" cy="1968"/>
            </a:xfrm>
            <a:prstGeom prst="star24">
              <a:avLst>
                <a:gd name="adj" fmla="val 43486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5" name="Text Box 7"/>
            <p:cNvSpPr txBox="1">
              <a:spLocks noChangeArrowheads="1"/>
            </p:cNvSpPr>
            <p:nvPr/>
          </p:nvSpPr>
          <p:spPr bwMode="auto">
            <a:xfrm>
              <a:off x="1368" y="2519"/>
              <a:ext cx="3696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25000"/>
                </a:lnSpc>
              </a:pPr>
              <a:r>
                <a:rPr lang="en-US" sz="4000" dirty="0">
                  <a:latin typeface="Comic Sans MS" pitchFamily="66" charset="0"/>
                </a:rPr>
                <a:t>Lone pairs repel </a:t>
              </a:r>
              <a:br>
                <a:rPr lang="en-US" sz="4000" dirty="0">
                  <a:latin typeface="Comic Sans MS" pitchFamily="66" charset="0"/>
                </a:rPr>
              </a:br>
              <a:r>
                <a:rPr lang="en-US" sz="4000" dirty="0">
                  <a:latin typeface="Comic Sans MS" pitchFamily="66" charset="0"/>
                </a:rPr>
                <a:t>more strongly than bonding pairs!!!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VSEPR Theory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333500"/>
            <a:ext cx="7772400" cy="2362200"/>
          </a:xfrm>
        </p:spPr>
        <p:txBody>
          <a:bodyPr/>
          <a:lstStyle/>
          <a:p>
            <a:r>
              <a:rPr lang="en-US"/>
              <a:t>Lone pairs reduce the bond angle between atoms.</a:t>
            </a:r>
          </a:p>
          <a:p>
            <a:pPr lvl="1"/>
            <a:endParaRPr lang="en-US"/>
          </a:p>
        </p:txBody>
      </p:sp>
      <p:grpSp>
        <p:nvGrpSpPr>
          <p:cNvPr id="18497" name="Group 65"/>
          <p:cNvGrpSpPr>
            <a:grpSpLocks/>
          </p:cNvGrpSpPr>
          <p:nvPr/>
        </p:nvGrpSpPr>
        <p:grpSpPr bwMode="auto">
          <a:xfrm>
            <a:off x="2754313" y="2847975"/>
            <a:ext cx="4500562" cy="3335338"/>
            <a:chOff x="1735" y="1794"/>
            <a:chExt cx="2835" cy="2101"/>
          </a:xfrm>
        </p:grpSpPr>
        <p:sp>
          <p:nvSpPr>
            <p:cNvPr id="18477" name="Rectangle 45"/>
            <p:cNvSpPr>
              <a:spLocks noChangeAspect="1" noChangeArrowheads="1"/>
            </p:cNvSpPr>
            <p:nvPr/>
          </p:nvSpPr>
          <p:spPr bwMode="auto">
            <a:xfrm>
              <a:off x="2442" y="3655"/>
              <a:ext cx="1412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12700" tIns="12700" rIns="12700" bIns="12700"/>
            <a:lstStyle/>
            <a:p>
              <a:r>
                <a:rPr lang="en-US" sz="2800">
                  <a:solidFill>
                    <a:schemeClr val="bg1"/>
                  </a:solidFill>
                  <a:latin typeface="Arial Rounded MT Bold" pitchFamily="34" charset="0"/>
                </a:rPr>
                <a:t>Bond Angle</a:t>
              </a:r>
              <a:endParaRPr lang="en-US" sz="2800" b="1">
                <a:solidFill>
                  <a:schemeClr val="bg1"/>
                </a:solidFill>
                <a:latin typeface="Arial Rounded MT Bold" pitchFamily="34" charset="0"/>
              </a:endParaRPr>
            </a:p>
          </p:txBody>
        </p:sp>
        <p:grpSp>
          <p:nvGrpSpPr>
            <p:cNvPr id="18495" name="Group 63"/>
            <p:cNvGrpSpPr>
              <a:grpSpLocks/>
            </p:cNvGrpSpPr>
            <p:nvPr/>
          </p:nvGrpSpPr>
          <p:grpSpPr bwMode="auto">
            <a:xfrm>
              <a:off x="1735" y="1794"/>
              <a:ext cx="2835" cy="1923"/>
              <a:chOff x="1735" y="1794"/>
              <a:chExt cx="2835" cy="1923"/>
            </a:xfrm>
          </p:grpSpPr>
          <p:sp>
            <p:nvSpPr>
              <p:cNvPr id="18485" name="Oval 53"/>
              <p:cNvSpPr>
                <a:spLocks noChangeAspect="1" noChangeArrowheads="1"/>
              </p:cNvSpPr>
              <p:nvPr/>
            </p:nvSpPr>
            <p:spPr bwMode="auto">
              <a:xfrm rot="-866489">
                <a:off x="2332" y="1794"/>
                <a:ext cx="1657" cy="1613"/>
              </a:xfrm>
              <a:prstGeom prst="ellipse">
                <a:avLst/>
              </a:prstGeom>
              <a:solidFill>
                <a:schemeClr val="hlink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8" name="Oval 46"/>
              <p:cNvSpPr>
                <a:spLocks noChangeAspect="1" noChangeArrowheads="1"/>
              </p:cNvSpPr>
              <p:nvPr/>
            </p:nvSpPr>
            <p:spPr bwMode="auto">
              <a:xfrm rot="-866489">
                <a:off x="1735" y="2909"/>
                <a:ext cx="827" cy="806"/>
              </a:xfrm>
              <a:prstGeom prst="ellipse">
                <a:avLst/>
              </a:prstGeom>
              <a:solidFill>
                <a:schemeClr val="hlink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9" name="Oval 47"/>
              <p:cNvSpPr>
                <a:spLocks noChangeAspect="1" noChangeArrowheads="1"/>
              </p:cNvSpPr>
              <p:nvPr/>
            </p:nvSpPr>
            <p:spPr bwMode="auto">
              <a:xfrm rot="-866489">
                <a:off x="3743" y="2910"/>
                <a:ext cx="827" cy="807"/>
              </a:xfrm>
              <a:prstGeom prst="ellipse">
                <a:avLst/>
              </a:prstGeom>
              <a:solidFill>
                <a:schemeClr val="hlink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0" name="Oval 48"/>
              <p:cNvSpPr>
                <a:spLocks noChangeAspect="1" noChangeArrowheads="1"/>
              </p:cNvSpPr>
              <p:nvPr/>
            </p:nvSpPr>
            <p:spPr bwMode="auto">
              <a:xfrm rot="-866489">
                <a:off x="2123" y="3286"/>
                <a:ext cx="56" cy="5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1" name="Oval 49"/>
              <p:cNvSpPr>
                <a:spLocks noChangeAspect="1" noChangeArrowheads="1"/>
              </p:cNvSpPr>
              <p:nvPr/>
            </p:nvSpPr>
            <p:spPr bwMode="auto">
              <a:xfrm rot="-866489">
                <a:off x="3133" y="2574"/>
                <a:ext cx="54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2" name="Oval 50"/>
              <p:cNvSpPr>
                <a:spLocks noChangeAspect="1" noChangeArrowheads="1"/>
              </p:cNvSpPr>
              <p:nvPr/>
            </p:nvSpPr>
            <p:spPr bwMode="auto">
              <a:xfrm rot="-866489">
                <a:off x="4128" y="3287"/>
                <a:ext cx="55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3" name="Line 51"/>
              <p:cNvSpPr>
                <a:spLocks noChangeAspect="1" noChangeShapeType="1"/>
              </p:cNvSpPr>
              <p:nvPr/>
            </p:nvSpPr>
            <p:spPr bwMode="auto">
              <a:xfrm rot="20733511" flipH="1">
                <a:off x="2077" y="2740"/>
                <a:ext cx="1147" cy="43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4" name="Line 52"/>
              <p:cNvSpPr>
                <a:spLocks noChangeAspect="1" noChangeShapeType="1"/>
              </p:cNvSpPr>
              <p:nvPr/>
            </p:nvSpPr>
            <p:spPr bwMode="auto">
              <a:xfrm rot="-866489">
                <a:off x="3270" y="2487"/>
                <a:ext cx="795" cy="95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7" name="AutoShape 55"/>
              <p:cNvSpPr>
                <a:spLocks noChangeAspect="1" noChangeArrowheads="1"/>
              </p:cNvSpPr>
              <p:nvPr/>
            </p:nvSpPr>
            <p:spPr bwMode="auto">
              <a:xfrm rot="21458899" flipV="1">
                <a:off x="2861" y="2645"/>
                <a:ext cx="573" cy="325"/>
              </a:xfrm>
              <a:custGeom>
                <a:avLst/>
                <a:gdLst>
                  <a:gd name="G0" fmla="+- 10142 0 0"/>
                  <a:gd name="G1" fmla="+- 11708362 0 0"/>
                  <a:gd name="G2" fmla="+- 0 0 11708362"/>
                  <a:gd name="T0" fmla="*/ 0 256 1"/>
                  <a:gd name="T1" fmla="*/ 180 256 1"/>
                  <a:gd name="G3" fmla="+- 11708362 T0 T1"/>
                  <a:gd name="T2" fmla="*/ 0 256 1"/>
                  <a:gd name="T3" fmla="*/ 90 256 1"/>
                  <a:gd name="G4" fmla="+- 11708362 T2 T3"/>
                  <a:gd name="G5" fmla="*/ G4 2 1"/>
                  <a:gd name="T4" fmla="*/ 90 256 1"/>
                  <a:gd name="T5" fmla="*/ 0 256 1"/>
                  <a:gd name="G6" fmla="+- 11708362 T4 T5"/>
                  <a:gd name="G7" fmla="*/ G6 2 1"/>
                  <a:gd name="G8" fmla="abs 11708362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10142"/>
                  <a:gd name="G18" fmla="*/ 10142 1 2"/>
                  <a:gd name="G19" fmla="+- G18 5400 0"/>
                  <a:gd name="G20" fmla="cos G19 11708362"/>
                  <a:gd name="G21" fmla="sin G19 11708362"/>
                  <a:gd name="G22" fmla="+- G20 10800 0"/>
                  <a:gd name="G23" fmla="+- G21 10800 0"/>
                  <a:gd name="G24" fmla="+- 10800 0 G20"/>
                  <a:gd name="G25" fmla="+- 10142 10800 0"/>
                  <a:gd name="G26" fmla="?: G9 G17 G25"/>
                  <a:gd name="G27" fmla="?: G9 0 21600"/>
                  <a:gd name="G28" fmla="cos 10800 11708362"/>
                  <a:gd name="G29" fmla="sin 10800 11708362"/>
                  <a:gd name="G30" fmla="sin 10142 11708362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08362 G34 0"/>
                  <a:gd name="G36" fmla="?: G6 G35 G31"/>
                  <a:gd name="G37" fmla="+- 21600 0 G36"/>
                  <a:gd name="G38" fmla="?: G4 0 G33"/>
                  <a:gd name="G39" fmla="?: 11708362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331 w 21600"/>
                  <a:gd name="T15" fmla="*/ 11045 h 21600"/>
                  <a:gd name="T16" fmla="*/ 10800 w 21600"/>
                  <a:gd name="T17" fmla="*/ 658 h 21600"/>
                  <a:gd name="T18" fmla="*/ 21269 w 21600"/>
                  <a:gd name="T19" fmla="*/ 11045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660" y="11037"/>
                    </a:moveTo>
                    <a:cubicBezTo>
                      <a:pt x="658" y="10958"/>
                      <a:pt x="658" y="10879"/>
                      <a:pt x="658" y="10800"/>
                    </a:cubicBezTo>
                    <a:cubicBezTo>
                      <a:pt x="658" y="5198"/>
                      <a:pt x="5198" y="658"/>
                      <a:pt x="10800" y="658"/>
                    </a:cubicBezTo>
                    <a:cubicBezTo>
                      <a:pt x="16401" y="658"/>
                      <a:pt x="20942" y="5198"/>
                      <a:pt x="20942" y="10800"/>
                    </a:cubicBezTo>
                    <a:cubicBezTo>
                      <a:pt x="20942" y="10879"/>
                      <a:pt x="20941" y="10958"/>
                      <a:pt x="20939" y="11037"/>
                    </a:cubicBezTo>
                    <a:lnTo>
                      <a:pt x="21597" y="11053"/>
                    </a:lnTo>
                    <a:cubicBezTo>
                      <a:pt x="21599" y="10968"/>
                      <a:pt x="21600" y="10884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0884"/>
                      <a:pt x="0" y="10968"/>
                      <a:pt x="2" y="11053"/>
                    </a:cubicBez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86" name="Line 54"/>
            <p:cNvSpPr>
              <a:spLocks noChangeAspect="1" noChangeShapeType="1"/>
            </p:cNvSpPr>
            <p:nvPr/>
          </p:nvSpPr>
          <p:spPr bwMode="auto">
            <a:xfrm flipV="1">
              <a:off x="2639" y="3013"/>
              <a:ext cx="479" cy="67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390650"/>
            <a:ext cx="7772400" cy="2362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/>
              <a:t>Draw the Lewis Diagram.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/>
              <a:t>Tally up e</a:t>
            </a:r>
            <a:r>
              <a:rPr lang="en-US" baseline="30000"/>
              <a:t>-</a:t>
            </a:r>
            <a:r>
              <a:rPr lang="en-US"/>
              <a:t> pairs on central atom.</a:t>
            </a:r>
          </a:p>
          <a:p>
            <a:pPr lvl="1">
              <a:lnSpc>
                <a:spcPct val="90000"/>
              </a:lnSpc>
            </a:pPr>
            <a:r>
              <a:rPr lang="en-US"/>
              <a:t>double/triple bonds = ONE pair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/>
              <a:t>Shape is determined by the # of bonding pairs and lone pairs.</a:t>
            </a:r>
          </a:p>
        </p:txBody>
      </p:sp>
      <p:grpSp>
        <p:nvGrpSpPr>
          <p:cNvPr id="19465" name="Group 9"/>
          <p:cNvGrpSpPr>
            <a:grpSpLocks/>
          </p:cNvGrpSpPr>
          <p:nvPr/>
        </p:nvGrpSpPr>
        <p:grpSpPr bwMode="auto">
          <a:xfrm>
            <a:off x="1282700" y="4811858"/>
            <a:ext cx="7861300" cy="2046287"/>
            <a:chOff x="733" y="2705"/>
            <a:chExt cx="4952" cy="1453"/>
          </a:xfrm>
        </p:grpSpPr>
        <p:sp>
          <p:nvSpPr>
            <p:cNvPr id="19461" name="AutoShape 5"/>
            <p:cNvSpPr>
              <a:spLocks noChangeArrowheads="1"/>
            </p:cNvSpPr>
            <p:nvPr/>
          </p:nvSpPr>
          <p:spPr bwMode="auto">
            <a:xfrm>
              <a:off x="733" y="2705"/>
              <a:ext cx="4952" cy="1453"/>
            </a:xfrm>
            <a:prstGeom prst="star32">
              <a:avLst>
                <a:gd name="adj" fmla="val 45718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3200">
                <a:latin typeface="Comic Sans MS" pitchFamily="66" charset="0"/>
                <a:sym typeface="Symbol" pitchFamily="18" charset="2"/>
              </a:endParaRPr>
            </a:p>
          </p:txBody>
        </p:sp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>
              <a:off x="952" y="3036"/>
              <a:ext cx="4485" cy="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3600" dirty="0">
                  <a:latin typeface="Comic Sans MS" pitchFamily="66" charset="0"/>
                  <a:sym typeface="Symbol" pitchFamily="18" charset="2"/>
                </a:rPr>
                <a:t>Know the 8 common shapes </a:t>
              </a:r>
            </a:p>
            <a:p>
              <a:pPr algn="ctr"/>
              <a:r>
                <a:rPr lang="en-US" sz="3600" dirty="0">
                  <a:latin typeface="Comic Sans MS" pitchFamily="66" charset="0"/>
                  <a:sym typeface="Symbol" pitchFamily="18" charset="2"/>
                </a:rPr>
                <a:t>&amp; their bond angles!</a:t>
              </a:r>
            </a:p>
          </p:txBody>
        </p:sp>
      </p:grpSp>
      <p:sp>
        <p:nvSpPr>
          <p:cNvPr id="1946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/>
              <a:t>B. Determining Molecular Shape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/>
              <a:t>C. Common Molecular Shapes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638300"/>
            <a:ext cx="1824037" cy="213042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2 total</a:t>
            </a:r>
          </a:p>
          <a:p>
            <a:pPr>
              <a:buFont typeface="Monotype Sorts" pitchFamily="2" charset="2"/>
              <a:buNone/>
            </a:pPr>
            <a:r>
              <a:rPr lang="en-US"/>
              <a:t>2 bond</a:t>
            </a:r>
          </a:p>
          <a:p>
            <a:pPr>
              <a:buFont typeface="Monotype Sorts" pitchFamily="2" charset="2"/>
              <a:buNone/>
            </a:pPr>
            <a:r>
              <a:rPr lang="en-US"/>
              <a:t>0 lone</a:t>
            </a:r>
          </a:p>
        </p:txBody>
      </p:sp>
      <p:pic>
        <p:nvPicPr>
          <p:cNvPr id="20484" name="Picture 4" descr="LINEAR"/>
          <p:cNvPicPr>
            <a:picLocks noChangeAspect="1" noChangeArrowheads="1"/>
          </p:cNvPicPr>
          <p:nvPr/>
        </p:nvPicPr>
        <p:blipFill>
          <a:blip r:embed="rId2" cstate="print">
            <a:lum bright="18000" contrast="24000"/>
          </a:blip>
          <a:srcRect/>
          <a:stretch>
            <a:fillRect/>
          </a:stretch>
        </p:blipFill>
        <p:spPr bwMode="auto">
          <a:xfrm>
            <a:off x="2965450" y="2058988"/>
            <a:ext cx="6019800" cy="1201737"/>
          </a:xfrm>
          <a:prstGeom prst="rect">
            <a:avLst/>
          </a:prstGeom>
          <a:noFill/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940175" y="3956050"/>
            <a:ext cx="5022850" cy="212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6000">
                <a:solidFill>
                  <a:schemeClr val="bg1"/>
                </a:solidFill>
                <a:latin typeface="Comic Sans MS" pitchFamily="66" charset="0"/>
              </a:rPr>
              <a:t>LINEAR</a:t>
            </a:r>
            <a:endParaRPr kumimoji="1" lang="en-US" sz="5000">
              <a:solidFill>
                <a:schemeClr val="bg1"/>
              </a:solidFill>
              <a:latin typeface="Arial" charset="0"/>
            </a:endParaRPr>
          </a:p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5600">
                <a:solidFill>
                  <a:schemeClr val="bg1"/>
                </a:solidFill>
                <a:latin typeface="Arial" charset="0"/>
              </a:rPr>
              <a:t>180°</a:t>
            </a:r>
          </a:p>
        </p:txBody>
      </p:sp>
      <p:grpSp>
        <p:nvGrpSpPr>
          <p:cNvPr id="20489" name="Group 9"/>
          <p:cNvGrpSpPr>
            <a:grpSpLocks/>
          </p:cNvGrpSpPr>
          <p:nvPr/>
        </p:nvGrpSpPr>
        <p:grpSpPr bwMode="auto">
          <a:xfrm>
            <a:off x="1566863" y="3992563"/>
            <a:ext cx="2635250" cy="2432050"/>
            <a:chOff x="764" y="2330"/>
            <a:chExt cx="1660" cy="1532"/>
          </a:xfrm>
        </p:grpSpPr>
        <p:sp>
          <p:nvSpPr>
            <p:cNvPr id="20487" name="AutoShape 7"/>
            <p:cNvSpPr>
              <a:spLocks noChangeArrowheads="1"/>
            </p:cNvSpPr>
            <p:nvPr/>
          </p:nvSpPr>
          <p:spPr bwMode="auto">
            <a:xfrm>
              <a:off x="764" y="2330"/>
              <a:ext cx="1660" cy="1532"/>
            </a:xfrm>
            <a:prstGeom prst="star16">
              <a:avLst>
                <a:gd name="adj" fmla="val 43954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8" name="Rectangle 8"/>
            <p:cNvSpPr>
              <a:spLocks noChangeArrowheads="1"/>
            </p:cNvSpPr>
            <p:nvPr/>
          </p:nvSpPr>
          <p:spPr bwMode="auto">
            <a:xfrm>
              <a:off x="896" y="2748"/>
              <a:ext cx="1396" cy="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39725" indent="-339725"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6600">
                  <a:latin typeface="Arial" charset="0"/>
                </a:rPr>
                <a:t>BeH</a:t>
              </a:r>
              <a:r>
                <a:rPr kumimoji="1" lang="en-US" sz="6600" baseline="-25000">
                  <a:latin typeface="Arial" charset="0"/>
                </a:rPr>
                <a:t>2</a:t>
              </a:r>
              <a:endParaRPr kumimoji="1" lang="en-US" sz="6600">
                <a:solidFill>
                  <a:schemeClr val="bg1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  <p:bldP spid="2048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638300"/>
            <a:ext cx="1824037" cy="213042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3 total</a:t>
            </a:r>
          </a:p>
          <a:p>
            <a:pPr>
              <a:buFont typeface="Monotype Sorts" pitchFamily="2" charset="2"/>
              <a:buNone/>
            </a:pPr>
            <a:r>
              <a:rPr lang="en-US"/>
              <a:t>3 bond</a:t>
            </a:r>
          </a:p>
          <a:p>
            <a:pPr>
              <a:buFont typeface="Monotype Sorts" pitchFamily="2" charset="2"/>
              <a:buNone/>
            </a:pPr>
            <a:r>
              <a:rPr lang="en-US"/>
              <a:t>0 lone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894012" y="5226050"/>
            <a:ext cx="6249988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000" dirty="0">
                <a:solidFill>
                  <a:schemeClr val="bg1"/>
                </a:solidFill>
                <a:latin typeface="Comic Sans MS" pitchFamily="66" charset="0"/>
              </a:rPr>
              <a:t>TRIGONAL PLANAR</a:t>
            </a:r>
            <a:endParaRPr kumimoji="1" lang="en-US" sz="4400" dirty="0">
              <a:solidFill>
                <a:schemeClr val="bg1"/>
              </a:solidFill>
              <a:latin typeface="Arial" charset="0"/>
            </a:endParaRPr>
          </a:p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800" dirty="0">
                <a:solidFill>
                  <a:schemeClr val="bg1"/>
                </a:solidFill>
                <a:latin typeface="Arial" charset="0"/>
              </a:rPr>
              <a:t>120°</a:t>
            </a:r>
          </a:p>
        </p:txBody>
      </p:sp>
      <p:pic>
        <p:nvPicPr>
          <p:cNvPr id="21511" name="Picture 7" descr="TRIGPLAN"/>
          <p:cNvPicPr>
            <a:picLocks noChangeAspect="1" noChangeArrowheads="1"/>
          </p:cNvPicPr>
          <p:nvPr/>
        </p:nvPicPr>
        <p:blipFill>
          <a:blip r:embed="rId2" cstate="print">
            <a:lum bright="18000" contrast="24000"/>
          </a:blip>
          <a:srcRect/>
          <a:stretch>
            <a:fillRect/>
          </a:stretch>
        </p:blipFill>
        <p:spPr bwMode="auto">
          <a:xfrm>
            <a:off x="3592155" y="1376005"/>
            <a:ext cx="4557712" cy="3732212"/>
          </a:xfrm>
          <a:prstGeom prst="rect">
            <a:avLst/>
          </a:prstGeom>
          <a:noFill/>
        </p:spPr>
      </p:pic>
      <p:grpSp>
        <p:nvGrpSpPr>
          <p:cNvPr id="21514" name="Group 10"/>
          <p:cNvGrpSpPr>
            <a:grpSpLocks/>
          </p:cNvGrpSpPr>
          <p:nvPr/>
        </p:nvGrpSpPr>
        <p:grpSpPr bwMode="auto">
          <a:xfrm>
            <a:off x="1147763" y="3844925"/>
            <a:ext cx="2317750" cy="2138363"/>
            <a:chOff x="693" y="2330"/>
            <a:chExt cx="1460" cy="1347"/>
          </a:xfrm>
        </p:grpSpPr>
        <p:sp>
          <p:nvSpPr>
            <p:cNvPr id="21512" name="AutoShape 8"/>
            <p:cNvSpPr>
              <a:spLocks noChangeArrowheads="1"/>
            </p:cNvSpPr>
            <p:nvPr/>
          </p:nvSpPr>
          <p:spPr bwMode="auto">
            <a:xfrm>
              <a:off x="693" y="2330"/>
              <a:ext cx="1460" cy="1347"/>
            </a:xfrm>
            <a:prstGeom prst="star16">
              <a:avLst>
                <a:gd name="adj" fmla="val 43954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3" name="Rectangle 9"/>
            <p:cNvSpPr>
              <a:spLocks noChangeArrowheads="1"/>
            </p:cNvSpPr>
            <p:nvPr/>
          </p:nvSpPr>
          <p:spPr bwMode="auto">
            <a:xfrm>
              <a:off x="899" y="2655"/>
              <a:ext cx="1049" cy="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39725" indent="-339725"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6600">
                  <a:latin typeface="Arial" charset="0"/>
                </a:rPr>
                <a:t>BF</a:t>
              </a:r>
              <a:r>
                <a:rPr kumimoji="1" lang="en-US" sz="6600" baseline="-25000">
                  <a:latin typeface="Arial" charset="0"/>
                </a:rPr>
                <a:t>3</a:t>
              </a:r>
              <a:endParaRPr kumimoji="1" lang="en-US" sz="660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21515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/>
              <a:t>C. Common Molecular Shapes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  <p:bldP spid="2150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/>
              <a:t>C. Common Molecular Shapes</a:t>
            </a:r>
          </a:p>
        </p:txBody>
      </p:sp>
      <p:sp>
        <p:nvSpPr>
          <p:cNvPr id="4096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173163" y="1638300"/>
            <a:ext cx="1824037" cy="213042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3 total</a:t>
            </a:r>
          </a:p>
          <a:p>
            <a:pPr>
              <a:buFont typeface="Monotype Sorts" pitchFamily="2" charset="2"/>
              <a:buNone/>
            </a:pPr>
            <a:r>
              <a:rPr lang="en-US"/>
              <a:t>2 bond</a:t>
            </a:r>
          </a:p>
          <a:p>
            <a:pPr>
              <a:buFont typeface="Monotype Sorts" pitchFamily="2" charset="2"/>
              <a:buNone/>
            </a:pPr>
            <a:r>
              <a:rPr lang="en-US"/>
              <a:t>1 lone</a:t>
            </a:r>
          </a:p>
        </p:txBody>
      </p:sp>
      <p:sp>
        <p:nvSpPr>
          <p:cNvPr id="40965" name="Rectangle 2053"/>
          <p:cNvSpPr>
            <a:spLocks noChangeArrowheads="1"/>
          </p:cNvSpPr>
          <p:nvPr/>
        </p:nvSpPr>
        <p:spPr bwMode="auto">
          <a:xfrm>
            <a:off x="3940175" y="5227638"/>
            <a:ext cx="50228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000">
                <a:solidFill>
                  <a:schemeClr val="bg1"/>
                </a:solidFill>
                <a:latin typeface="Comic Sans MS" pitchFamily="66" charset="0"/>
              </a:rPr>
              <a:t>BENT</a:t>
            </a:r>
            <a:endParaRPr kumimoji="1" lang="en-US" sz="4600">
              <a:solidFill>
                <a:schemeClr val="bg1"/>
              </a:solidFill>
              <a:latin typeface="Arial" charset="0"/>
            </a:endParaRPr>
          </a:p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800">
                <a:solidFill>
                  <a:schemeClr val="bg1"/>
                </a:solidFill>
                <a:latin typeface="Arial" charset="0"/>
              </a:rPr>
              <a:t>&lt;120°</a:t>
            </a:r>
          </a:p>
        </p:txBody>
      </p:sp>
      <p:grpSp>
        <p:nvGrpSpPr>
          <p:cNvPr id="40966" name="Group 2054"/>
          <p:cNvGrpSpPr>
            <a:grpSpLocks/>
          </p:cNvGrpSpPr>
          <p:nvPr/>
        </p:nvGrpSpPr>
        <p:grpSpPr bwMode="auto">
          <a:xfrm>
            <a:off x="1397000" y="3992563"/>
            <a:ext cx="2635250" cy="2432050"/>
            <a:chOff x="764" y="2330"/>
            <a:chExt cx="1660" cy="1532"/>
          </a:xfrm>
        </p:grpSpPr>
        <p:sp>
          <p:nvSpPr>
            <p:cNvPr id="40967" name="AutoShape 2055"/>
            <p:cNvSpPr>
              <a:spLocks noChangeArrowheads="1"/>
            </p:cNvSpPr>
            <p:nvPr/>
          </p:nvSpPr>
          <p:spPr bwMode="auto">
            <a:xfrm>
              <a:off x="764" y="2330"/>
              <a:ext cx="1660" cy="1532"/>
            </a:xfrm>
            <a:prstGeom prst="star16">
              <a:avLst>
                <a:gd name="adj" fmla="val 43954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8" name="Rectangle 2056"/>
            <p:cNvSpPr>
              <a:spLocks noChangeArrowheads="1"/>
            </p:cNvSpPr>
            <p:nvPr/>
          </p:nvSpPr>
          <p:spPr bwMode="auto">
            <a:xfrm>
              <a:off x="896" y="2748"/>
              <a:ext cx="1396" cy="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39725" indent="-339725"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6600">
                  <a:latin typeface="Arial" charset="0"/>
                </a:rPr>
                <a:t>SO</a:t>
              </a:r>
              <a:r>
                <a:rPr kumimoji="1" lang="en-US" sz="6600" baseline="-25000">
                  <a:latin typeface="Arial" charset="0"/>
                </a:rPr>
                <a:t>2</a:t>
              </a:r>
              <a:endParaRPr kumimoji="1" lang="en-US" sz="6600">
                <a:solidFill>
                  <a:schemeClr val="bg1"/>
                </a:solidFill>
                <a:latin typeface="Arial" charset="0"/>
              </a:endParaRPr>
            </a:p>
          </p:txBody>
        </p:sp>
      </p:grpSp>
      <p:graphicFrame>
        <p:nvGraphicFramePr>
          <p:cNvPr id="40969" name="Object 2057"/>
          <p:cNvGraphicFramePr>
            <a:graphicFrameLocks noChangeAspect="1"/>
          </p:cNvGraphicFramePr>
          <p:nvPr/>
        </p:nvGraphicFramePr>
        <p:xfrm>
          <a:off x="4335463" y="1416050"/>
          <a:ext cx="4232275" cy="3732213"/>
        </p:xfrm>
        <a:graphic>
          <a:graphicData uri="http://schemas.openxmlformats.org/presentationml/2006/ole">
            <p:oleObj spid="_x0000_s40969" name="Photo Editor Photo" r:id="rId3" imgW="1933333" imgH="1704762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utoUpdateAnimBg="0"/>
      <p:bldP spid="4096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638300"/>
            <a:ext cx="1824037" cy="213042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4 total</a:t>
            </a:r>
          </a:p>
          <a:p>
            <a:pPr>
              <a:buFont typeface="Monotype Sorts" pitchFamily="2" charset="2"/>
              <a:buNone/>
            </a:pPr>
            <a:r>
              <a:rPr lang="en-US"/>
              <a:t>4 bond</a:t>
            </a:r>
          </a:p>
          <a:p>
            <a:pPr>
              <a:buFont typeface="Monotype Sorts" pitchFamily="2" charset="2"/>
              <a:buNone/>
            </a:pPr>
            <a:r>
              <a:rPr lang="en-US"/>
              <a:t>0 lone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959162" y="5101762"/>
            <a:ext cx="594677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400" dirty="0">
                <a:solidFill>
                  <a:schemeClr val="bg1"/>
                </a:solidFill>
                <a:latin typeface="Comic Sans MS" pitchFamily="66" charset="0"/>
              </a:rPr>
              <a:t>TETRAHEDRAL</a:t>
            </a:r>
            <a:endParaRPr kumimoji="1" lang="en-US" sz="4400" dirty="0">
              <a:solidFill>
                <a:schemeClr val="bg1"/>
              </a:solidFill>
              <a:latin typeface="Arial" charset="0"/>
            </a:endParaRPr>
          </a:p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800" dirty="0">
                <a:solidFill>
                  <a:schemeClr val="bg1"/>
                </a:solidFill>
                <a:latin typeface="Arial" charset="0"/>
              </a:rPr>
              <a:t>109.5°</a:t>
            </a:r>
          </a:p>
        </p:txBody>
      </p:sp>
      <p:grpSp>
        <p:nvGrpSpPr>
          <p:cNvPr id="22537" name="Group 9"/>
          <p:cNvGrpSpPr>
            <a:grpSpLocks/>
          </p:cNvGrpSpPr>
          <p:nvPr/>
        </p:nvGrpSpPr>
        <p:grpSpPr bwMode="auto">
          <a:xfrm>
            <a:off x="1312863" y="4284663"/>
            <a:ext cx="2317750" cy="2138362"/>
            <a:chOff x="693" y="2330"/>
            <a:chExt cx="1460" cy="1347"/>
          </a:xfrm>
        </p:grpSpPr>
        <p:sp>
          <p:nvSpPr>
            <p:cNvPr id="22535" name="AutoShape 7"/>
            <p:cNvSpPr>
              <a:spLocks noChangeArrowheads="1"/>
            </p:cNvSpPr>
            <p:nvPr/>
          </p:nvSpPr>
          <p:spPr bwMode="auto">
            <a:xfrm>
              <a:off x="693" y="2330"/>
              <a:ext cx="1460" cy="1347"/>
            </a:xfrm>
            <a:prstGeom prst="star16">
              <a:avLst>
                <a:gd name="adj" fmla="val 43954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6" name="Rectangle 8"/>
            <p:cNvSpPr>
              <a:spLocks noChangeArrowheads="1"/>
            </p:cNvSpPr>
            <p:nvPr/>
          </p:nvSpPr>
          <p:spPr bwMode="auto">
            <a:xfrm>
              <a:off x="845" y="2655"/>
              <a:ext cx="1157" cy="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39725" indent="-339725"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6600">
                  <a:latin typeface="Arial" charset="0"/>
                </a:rPr>
                <a:t>CH</a:t>
              </a:r>
              <a:r>
                <a:rPr kumimoji="1" lang="en-US" sz="6600" baseline="-25000">
                  <a:latin typeface="Arial" charset="0"/>
                </a:rPr>
                <a:t>4</a:t>
              </a:r>
              <a:endParaRPr kumimoji="1" lang="en-US" sz="6600">
                <a:solidFill>
                  <a:schemeClr val="bg1"/>
                </a:solidFill>
                <a:latin typeface="Arial" charset="0"/>
              </a:endParaRPr>
            </a:p>
          </p:txBody>
        </p:sp>
      </p:grpSp>
      <p:pic>
        <p:nvPicPr>
          <p:cNvPr id="22538" name="Picture 10" descr="TETRAHED"/>
          <p:cNvPicPr>
            <a:picLocks noChangeAspect="1" noChangeArrowheads="1"/>
          </p:cNvPicPr>
          <p:nvPr/>
        </p:nvPicPr>
        <p:blipFill>
          <a:blip r:embed="rId2" cstate="print">
            <a:lum bright="18000" contrast="24000"/>
          </a:blip>
          <a:srcRect/>
          <a:stretch>
            <a:fillRect/>
          </a:stretch>
        </p:blipFill>
        <p:spPr bwMode="auto">
          <a:xfrm>
            <a:off x="4089400" y="1308100"/>
            <a:ext cx="3775075" cy="3914775"/>
          </a:xfrm>
          <a:prstGeom prst="rect">
            <a:avLst/>
          </a:prstGeom>
          <a:noFill/>
        </p:spPr>
      </p:pic>
      <p:sp>
        <p:nvSpPr>
          <p:cNvPr id="2253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/>
              <a:t>C. Common Molecular Shapes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utoUpdateAnimBg="0"/>
      <p:bldP spid="22532" grpId="0" build="p" autoUpdateAnimBg="0"/>
    </p:bldLst>
  </p:timing>
</p:sld>
</file>

<file path=ppt/theme/theme1.xml><?xml version="1.0" encoding="utf-8"?>
<a:theme xmlns:a="http://schemas.openxmlformats.org/drawingml/2006/main" name="Dads Tie">
  <a:themeElements>
    <a:clrScheme name="Dad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s Tie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d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Designs\Dads Tie.pot</Template>
  <TotalTime>945</TotalTime>
  <Words>271</Words>
  <Application>Microsoft Office PowerPoint</Application>
  <PresentationFormat>On-screen Show (4:3)</PresentationFormat>
  <Paragraphs>95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Dads Tie</vt:lpstr>
      <vt:lpstr>Photo Editor Photo</vt:lpstr>
      <vt:lpstr>PhotoPaint!</vt:lpstr>
      <vt:lpstr>VSEPR Theory</vt:lpstr>
      <vt:lpstr>A. VSEPR Theory</vt:lpstr>
      <vt:lpstr>A. VSEPR Theory</vt:lpstr>
      <vt:lpstr>A. VSEPR Theory</vt:lpstr>
      <vt:lpstr>B. Determining Molecular Shape</vt:lpstr>
      <vt:lpstr>C. Common Molecular Shapes</vt:lpstr>
      <vt:lpstr>C. Common Molecular Shapes</vt:lpstr>
      <vt:lpstr>C. Common Molecular Shapes</vt:lpstr>
      <vt:lpstr>C. Common Molecular Shapes</vt:lpstr>
      <vt:lpstr>C. Common Molecular Shapes</vt:lpstr>
      <vt:lpstr>C. Common Molecular Shapes</vt:lpstr>
      <vt:lpstr>C. Common Molecular Shapes</vt:lpstr>
      <vt:lpstr>C. Common Molecular Shapes</vt:lpstr>
      <vt:lpstr>D. Examples</vt:lpstr>
      <vt:lpstr>D. Examples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13 - Molecular Structure</dc:title>
  <dc:creator>Mrs. Johannesson</dc:creator>
  <cp:lastModifiedBy>mshull</cp:lastModifiedBy>
  <cp:revision>67</cp:revision>
  <dcterms:created xsi:type="dcterms:W3CDTF">2000-01-04T23:14:30Z</dcterms:created>
  <dcterms:modified xsi:type="dcterms:W3CDTF">2015-01-06T12:33:44Z</dcterms:modified>
</cp:coreProperties>
</file>